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75818-42C1-480E-BCE5-6A39E41D52D6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B91C-701A-441A-A9C2-E51B05C137B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605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75818-42C1-480E-BCE5-6A39E41D52D6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B91C-701A-441A-A9C2-E51B05C137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223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75818-42C1-480E-BCE5-6A39E41D52D6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B91C-701A-441A-A9C2-E51B05C137B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2351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75818-42C1-480E-BCE5-6A39E41D52D6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B91C-701A-441A-A9C2-E51B05C137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028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75818-42C1-480E-BCE5-6A39E41D52D6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B91C-701A-441A-A9C2-E51B05C137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64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75818-42C1-480E-BCE5-6A39E41D52D6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B91C-701A-441A-A9C2-E51B05C137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974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75818-42C1-480E-BCE5-6A39E41D52D6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B91C-701A-441A-A9C2-E51B05C137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0096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F075818-42C1-480E-BCE5-6A39E41D52D6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470B91C-701A-441A-A9C2-E51B05C137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752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 cstate="print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75818-42C1-480E-BCE5-6A39E41D52D6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B91C-701A-441A-A9C2-E51B05C137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119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75818-42C1-480E-BCE5-6A39E41D52D6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B91C-701A-441A-A9C2-E51B05C137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18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75818-42C1-480E-BCE5-6A39E41D52D6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B91C-701A-441A-A9C2-E51B05C137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69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F075818-42C1-480E-BCE5-6A39E41D52D6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470B91C-701A-441A-A9C2-E51B05C137B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329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Строение и работа сердца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32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1285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4698" y="210145"/>
            <a:ext cx="11375657" cy="595393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ru-RU" sz="3600" b="1" dirty="0" smtClean="0"/>
          </a:p>
          <a:p>
            <a:pPr marL="0" lvl="0" indent="0">
              <a:buNone/>
            </a:pPr>
            <a:r>
              <a:rPr lang="ru-RU" sz="3600" b="1" dirty="0" smtClean="0"/>
              <a:t>1</a:t>
            </a:r>
            <a:r>
              <a:rPr lang="ru-RU" sz="3600" b="1" dirty="0" smtClean="0"/>
              <a:t>. Сердце </a:t>
            </a:r>
            <a:r>
              <a:rPr lang="ru-RU" sz="3600" b="1" dirty="0"/>
              <a:t>у млекопитающих </a:t>
            </a:r>
            <a:r>
              <a:rPr lang="ru-RU" sz="3600" b="1" dirty="0" err="1" smtClean="0"/>
              <a:t>трёхкамерное</a:t>
            </a:r>
            <a:r>
              <a:rPr lang="ru-RU" sz="3600" b="1" dirty="0" smtClean="0"/>
              <a:t>. </a:t>
            </a:r>
            <a:r>
              <a:rPr lang="ru-RU" sz="3600" b="1" i="1" dirty="0" smtClean="0"/>
              <a:t>Да-нет</a:t>
            </a:r>
            <a:endParaRPr lang="ru-RU" sz="3600" b="1" i="1" dirty="0"/>
          </a:p>
          <a:p>
            <a:pPr marL="0" indent="0">
              <a:buNone/>
            </a:pPr>
            <a:r>
              <a:rPr lang="ru-RU" sz="3600" b="1" dirty="0" smtClean="0"/>
              <a:t>2. Кровь </a:t>
            </a:r>
            <a:r>
              <a:rPr lang="ru-RU" sz="3600" b="1" dirty="0"/>
              <a:t>в сердце течёт в одном направлении</a:t>
            </a:r>
            <a:r>
              <a:rPr lang="ru-RU" sz="3600" b="1" dirty="0" smtClean="0"/>
              <a:t>. </a:t>
            </a:r>
            <a:r>
              <a:rPr lang="ru-RU" sz="3600" b="1" i="1" dirty="0" smtClean="0"/>
              <a:t>Да-нет</a:t>
            </a:r>
            <a:endParaRPr lang="ru-RU" sz="3600" b="1" i="1" dirty="0"/>
          </a:p>
          <a:p>
            <a:pPr marL="0" indent="0">
              <a:buNone/>
            </a:pPr>
            <a:r>
              <a:rPr lang="ru-RU" sz="3600" b="1" dirty="0" smtClean="0"/>
              <a:t>3. Правая </a:t>
            </a:r>
            <a:r>
              <a:rPr lang="ru-RU" sz="3600" b="1" dirty="0"/>
              <a:t>половина сердца отделяется от левой при помощи клапанов</a:t>
            </a:r>
            <a:r>
              <a:rPr lang="ru-RU" sz="3600" b="1" dirty="0" smtClean="0"/>
              <a:t>. </a:t>
            </a:r>
            <a:r>
              <a:rPr lang="ru-RU" sz="3600" b="1" i="1" dirty="0" smtClean="0"/>
              <a:t>Да-нет</a:t>
            </a:r>
            <a:endParaRPr lang="ru-RU" sz="3600" b="1" i="1" dirty="0"/>
          </a:p>
          <a:p>
            <a:pPr marL="0" indent="0">
              <a:buNone/>
            </a:pPr>
            <a:r>
              <a:rPr lang="ru-RU" sz="3600" b="1" dirty="0" smtClean="0"/>
              <a:t>4. В </a:t>
            </a:r>
            <a:r>
              <a:rPr lang="ru-RU" sz="3600" b="1" dirty="0"/>
              <a:t>сердце млекопитающих выделяется 2 предсердия и 2 желудочка</a:t>
            </a:r>
            <a:r>
              <a:rPr lang="ru-RU" sz="3600" b="1" dirty="0" smtClean="0"/>
              <a:t>. </a:t>
            </a:r>
            <a:r>
              <a:rPr lang="ru-RU" sz="3600" b="1" i="1" dirty="0" smtClean="0"/>
              <a:t>Да-нет</a:t>
            </a:r>
            <a:endParaRPr lang="ru-RU" sz="3600" b="1" i="1" dirty="0"/>
          </a:p>
          <a:p>
            <a:pPr marL="0" indent="0">
              <a:buNone/>
            </a:pPr>
            <a:r>
              <a:rPr lang="ru-RU" sz="3600" b="1" dirty="0" smtClean="0"/>
              <a:t>5. В </a:t>
            </a:r>
            <a:r>
              <a:rPr lang="ru-RU" sz="3600" b="1" dirty="0"/>
              <a:t>правой половине сердца находится венозная кровь. </a:t>
            </a:r>
            <a:r>
              <a:rPr lang="ru-RU" sz="3600" b="1" dirty="0" smtClean="0"/>
              <a:t> </a:t>
            </a:r>
            <a:r>
              <a:rPr lang="ru-RU" sz="3600" b="1" i="1" dirty="0" smtClean="0"/>
              <a:t>Да-нет</a:t>
            </a:r>
          </a:p>
          <a:p>
            <a:pPr marL="0" lvl="0" indent="0">
              <a:buNone/>
            </a:pPr>
            <a:endParaRPr lang="ru-RU" sz="3600" b="1" dirty="0"/>
          </a:p>
          <a:p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51050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293" y="286603"/>
            <a:ext cx="10765387" cy="1450757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1       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1. Нет</a:t>
            </a:r>
          </a:p>
          <a:p>
            <a:r>
              <a:rPr lang="ru-RU" sz="3600" b="1" dirty="0" smtClean="0"/>
              <a:t>2. Да</a:t>
            </a:r>
          </a:p>
          <a:p>
            <a:r>
              <a:rPr lang="ru-RU" sz="3600" b="1" dirty="0" smtClean="0"/>
              <a:t>3. Нет</a:t>
            </a:r>
          </a:p>
          <a:p>
            <a:r>
              <a:rPr lang="ru-RU" sz="3600" b="1" dirty="0" smtClean="0"/>
              <a:t>4. Да </a:t>
            </a:r>
          </a:p>
          <a:p>
            <a:r>
              <a:rPr lang="ru-RU" sz="3600" b="1" dirty="0" smtClean="0"/>
              <a:t>5. Да</a:t>
            </a:r>
          </a:p>
          <a:p>
            <a:r>
              <a:rPr lang="ru-RU" sz="3600" b="1" dirty="0" smtClean="0"/>
              <a:t>Критерии оценки:5 б – «5» 4б – «4» 3б – «3»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7371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&amp;Pcy;&amp;rcy;&amp;icy;&amp;mcy;&amp;iecy;&amp;rcy; &amp;rcy;&amp;acy;&amp;scy;&amp;pcy;&amp;ocy;&amp;lcy;&amp;ocy;&amp;zhcy;&amp;iecy;&amp;ncy;&amp;icy;&amp;yacy;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153" y="1011981"/>
            <a:ext cx="9634653" cy="48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3290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2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4000" b="1" dirty="0" smtClean="0"/>
              <a:t>1 а</a:t>
            </a:r>
          </a:p>
          <a:p>
            <a:r>
              <a:rPr lang="ru-RU" sz="4000" b="1" dirty="0" smtClean="0"/>
              <a:t>2 в</a:t>
            </a:r>
          </a:p>
          <a:p>
            <a:r>
              <a:rPr lang="ru-RU" sz="4000" b="1" dirty="0" smtClean="0"/>
              <a:t>3 г</a:t>
            </a:r>
          </a:p>
          <a:p>
            <a:r>
              <a:rPr lang="ru-RU" sz="4000" b="1" dirty="0" smtClean="0"/>
              <a:t>4 а</a:t>
            </a:r>
          </a:p>
          <a:p>
            <a:r>
              <a:rPr lang="ru-RU" sz="4000" b="1" dirty="0" smtClean="0"/>
              <a:t>5 в</a:t>
            </a:r>
          </a:p>
          <a:p>
            <a:r>
              <a:rPr lang="ru-RU" sz="4000" b="1" dirty="0" smtClean="0"/>
              <a:t>Критерии оценки:5 б – «5» 4б – «4» 3б – «3»</a:t>
            </a:r>
          </a:p>
          <a:p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426188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968" y="226764"/>
            <a:ext cx="10585712" cy="1820978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3</a:t>
            </a:r>
            <a:b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Ошибки 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предложениях: </a:t>
            </a:r>
            <a:r>
              <a:rPr lang="ru-RU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2, </a:t>
            </a:r>
            <a:r>
              <a:rPr lang="ru-RU" sz="4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3, 4, 7, 8, </a:t>
            </a:r>
            <a:r>
              <a:rPr lang="ru-RU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br>
              <a:rPr lang="ru-RU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0" y="2047742"/>
            <a:ext cx="10058400" cy="4063126"/>
          </a:xfrm>
        </p:spPr>
        <p:txBody>
          <a:bodyPr>
            <a:normAutofit/>
          </a:bodyPr>
          <a:lstStyle/>
          <a:p>
            <a:r>
              <a:rPr lang="ru-RU" b="1" dirty="0"/>
              <a:t> </a:t>
            </a:r>
            <a:r>
              <a:rPr lang="ru-RU" sz="2800" b="1" dirty="0"/>
              <a:t>1.</a:t>
            </a:r>
            <a:r>
              <a:rPr lang="ru-RU" sz="2800" dirty="0"/>
              <a:t> Сердце двигатель крови в организме. </a:t>
            </a:r>
            <a:r>
              <a:rPr lang="ru-RU" sz="2800" b="1" dirty="0"/>
              <a:t>2</a:t>
            </a:r>
            <a:r>
              <a:rPr lang="ru-RU" sz="2800" dirty="0"/>
              <a:t>. Это </a:t>
            </a:r>
            <a:r>
              <a:rPr lang="ru-RU" sz="2800" dirty="0" smtClean="0">
                <a:solidFill>
                  <a:srgbClr val="FF0000"/>
                </a:solidFill>
              </a:rPr>
              <a:t>четырёхкамерный </a:t>
            </a:r>
            <a:r>
              <a:rPr lang="ru-RU" sz="2800" dirty="0" smtClean="0"/>
              <a:t>мышечный </a:t>
            </a:r>
            <a:r>
              <a:rPr lang="ru-RU" sz="2800" dirty="0"/>
              <a:t>орган, расположенный в </a:t>
            </a:r>
            <a:r>
              <a:rPr lang="ru-RU" sz="2800" dirty="0" smtClean="0">
                <a:solidFill>
                  <a:srgbClr val="FF0000"/>
                </a:solidFill>
              </a:rPr>
              <a:t>грудной </a:t>
            </a:r>
            <a:r>
              <a:rPr lang="ru-RU" sz="2800" dirty="0" smtClean="0"/>
              <a:t>полости</a:t>
            </a:r>
            <a:r>
              <a:rPr lang="ru-RU" sz="2800" dirty="0"/>
              <a:t>. </a:t>
            </a:r>
            <a:r>
              <a:rPr lang="ru-RU" sz="2800" b="1" dirty="0"/>
              <a:t>3</a:t>
            </a:r>
            <a:r>
              <a:rPr lang="ru-RU" sz="2800" dirty="0"/>
              <a:t>. Масса сердца около </a:t>
            </a:r>
            <a:r>
              <a:rPr lang="ru-RU" sz="2800" dirty="0" smtClean="0">
                <a:solidFill>
                  <a:srgbClr val="FF0000"/>
                </a:solidFill>
              </a:rPr>
              <a:t>300г</a:t>
            </a:r>
            <a:r>
              <a:rPr lang="ru-RU" sz="2800" dirty="0" smtClean="0"/>
              <a:t>. </a:t>
            </a:r>
            <a:r>
              <a:rPr lang="ru-RU" sz="2800" b="1" dirty="0"/>
              <a:t>4.</a:t>
            </a:r>
            <a:r>
              <a:rPr lang="ru-RU" sz="2800" dirty="0"/>
              <a:t> </a:t>
            </a:r>
            <a:r>
              <a:rPr lang="ru-RU" sz="2800" dirty="0" smtClean="0">
                <a:solidFill>
                  <a:srgbClr val="FF0000"/>
                </a:solidFill>
              </a:rPr>
              <a:t> Внутри </a:t>
            </a:r>
            <a:r>
              <a:rPr lang="ru-RU" sz="2800" dirty="0"/>
              <a:t>сердце выстлано однослойным эпителием. </a:t>
            </a:r>
            <a:r>
              <a:rPr lang="ru-RU" sz="2800" b="1" dirty="0"/>
              <a:t>5</a:t>
            </a:r>
            <a:r>
              <a:rPr lang="ru-RU" sz="2800" b="1" dirty="0" smtClean="0"/>
              <a:t>.</a:t>
            </a:r>
            <a:r>
              <a:rPr lang="ru-RU" sz="2800" dirty="0" smtClean="0"/>
              <a:t> Средний слой состоит из сердечной поперечно-полосатой мускулатуры. </a:t>
            </a:r>
            <a:r>
              <a:rPr lang="ru-RU" sz="2800" b="1" dirty="0" smtClean="0"/>
              <a:t>6.</a:t>
            </a:r>
            <a:r>
              <a:rPr lang="ru-RU" sz="2800" dirty="0" smtClean="0"/>
              <a:t> Клапанный </a:t>
            </a:r>
            <a:r>
              <a:rPr lang="ru-RU" sz="2800" dirty="0"/>
              <a:t>аппарат, обеспечивающий ток крови в одном направлении. </a:t>
            </a:r>
            <a:r>
              <a:rPr lang="ru-RU" sz="2800" b="1" dirty="0" smtClean="0"/>
              <a:t>7.</a:t>
            </a:r>
            <a:r>
              <a:rPr lang="ru-RU" sz="2800" dirty="0" smtClean="0"/>
              <a:t> </a:t>
            </a:r>
            <a:r>
              <a:rPr lang="ru-RU" sz="2800" dirty="0"/>
              <a:t>Желудочки разделены </a:t>
            </a:r>
            <a:r>
              <a:rPr lang="ru-RU" sz="2800" dirty="0" smtClean="0">
                <a:solidFill>
                  <a:srgbClr val="FF0000"/>
                </a:solidFill>
              </a:rPr>
              <a:t> полной</a:t>
            </a:r>
            <a:r>
              <a:rPr lang="ru-RU" sz="2800" dirty="0" smtClean="0"/>
              <a:t> </a:t>
            </a:r>
            <a:r>
              <a:rPr lang="ru-RU" sz="2800" dirty="0"/>
              <a:t>перегородкой и поэтому артериальная и </a:t>
            </a:r>
            <a:r>
              <a:rPr lang="ru-RU" sz="2800" dirty="0" smtClean="0"/>
              <a:t>венозная кровь </a:t>
            </a:r>
            <a:r>
              <a:rPr lang="ru-RU" sz="2800" dirty="0" smtClean="0">
                <a:solidFill>
                  <a:srgbClr val="FF0000"/>
                </a:solidFill>
              </a:rPr>
              <a:t>не смешиваются</a:t>
            </a:r>
            <a:r>
              <a:rPr lang="ru-RU" sz="2800" dirty="0" smtClean="0"/>
              <a:t>. </a:t>
            </a:r>
            <a:r>
              <a:rPr lang="ru-RU" sz="2800" b="1" dirty="0" smtClean="0"/>
              <a:t> </a:t>
            </a:r>
            <a:r>
              <a:rPr lang="ru-RU" sz="2800" dirty="0" smtClean="0"/>
              <a:t>   </a:t>
            </a:r>
            <a:r>
              <a:rPr lang="ru-RU" sz="2800" b="1" dirty="0" smtClean="0"/>
              <a:t>8.</a:t>
            </a:r>
            <a:r>
              <a:rPr lang="ru-RU" sz="2800" dirty="0" smtClean="0"/>
              <a:t> </a:t>
            </a:r>
            <a:r>
              <a:rPr lang="ru-RU" sz="2800" dirty="0"/>
              <a:t>Сердечный цикл длится 0,8 </a:t>
            </a:r>
            <a:r>
              <a:rPr lang="ru-RU" sz="2800" dirty="0" smtClean="0">
                <a:solidFill>
                  <a:srgbClr val="FF0000"/>
                </a:solidFill>
              </a:rPr>
              <a:t>сек.</a:t>
            </a:r>
            <a:r>
              <a:rPr lang="ru-RU" sz="2800" dirty="0" smtClean="0"/>
              <a:t> </a:t>
            </a:r>
            <a:r>
              <a:rPr lang="ru-RU" sz="2800" b="1" dirty="0" smtClean="0"/>
              <a:t>9.</a:t>
            </a:r>
            <a:r>
              <a:rPr lang="ru-RU" sz="2800" dirty="0" smtClean="0"/>
              <a:t> Систола предсердий длится </a:t>
            </a:r>
            <a:r>
              <a:rPr lang="ru-RU" sz="2800" dirty="0" smtClean="0">
                <a:solidFill>
                  <a:srgbClr val="FF0000"/>
                </a:solidFill>
              </a:rPr>
              <a:t>0,1 сек. </a:t>
            </a:r>
            <a:r>
              <a:rPr lang="ru-RU" sz="2800" b="1" dirty="0" smtClean="0"/>
              <a:t>10.</a:t>
            </a:r>
            <a:r>
              <a:rPr lang="ru-RU" sz="2800" dirty="0" smtClean="0"/>
              <a:t> Диастола длится 0,4 сек.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4698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оценки: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5 , если названы правильно все номера предложений, где допущена ошибка   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4, если  допущена 1,2 ошибки.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3, если  допущена 3,4 ошибки.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работой не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справились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если 5 и более ошибок.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327</TotalTime>
  <Words>264</Words>
  <Application>Microsoft Office PowerPoint</Application>
  <PresentationFormat>Широкоэкранный</PresentationFormat>
  <Paragraphs>28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Calibri</vt:lpstr>
      <vt:lpstr>Calibri Light</vt:lpstr>
      <vt:lpstr>Times New Roman</vt:lpstr>
      <vt:lpstr>Ретро</vt:lpstr>
      <vt:lpstr>Строение и работа сердца</vt:lpstr>
      <vt:lpstr>Презентация PowerPoint</vt:lpstr>
      <vt:lpstr>Задание 1        Ответы</vt:lpstr>
      <vt:lpstr>Презентация PowerPoint</vt:lpstr>
      <vt:lpstr>Задание 2 Ответы</vt:lpstr>
      <vt:lpstr>Задание 3 Ошибки в предложениях: 2, 3, 4, 7, 8, 9. </vt:lpstr>
      <vt:lpstr>Критерии оценки: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Учитель</cp:lastModifiedBy>
  <cp:revision>15</cp:revision>
  <cp:lastPrinted>2016-11-25T11:51:33Z</cp:lastPrinted>
  <dcterms:created xsi:type="dcterms:W3CDTF">2016-11-18T07:40:25Z</dcterms:created>
  <dcterms:modified xsi:type="dcterms:W3CDTF">2021-04-15T07:47:00Z</dcterms:modified>
</cp:coreProperties>
</file>