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Склонение числительных, обозначающих целые числа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русского языка в 6 классе</a:t>
            </a:r>
            <a:endParaRPr lang="ru-RU" dirty="0"/>
          </a:p>
        </p:txBody>
      </p:sp>
      <p:pic>
        <p:nvPicPr>
          <p:cNvPr id="2052" name="Picture 4" descr="https://www.culture.ru/storage/images/9edff6b93fe8419655315807c6f766e9/f770e5dfbe4463fc058752e031b3ed3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192"/>
            <a:ext cx="5734594" cy="260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12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/>
              <a:t>Цели урока: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u="sng" dirty="0" smtClean="0"/>
              <a:t>Предметные</a:t>
            </a:r>
            <a:r>
              <a:rPr lang="ru-RU" b="1" u="sng" dirty="0"/>
              <a:t>:</a:t>
            </a:r>
            <a:endParaRPr lang="ru-RU" u="sng" dirty="0"/>
          </a:p>
          <a:p>
            <a:pPr marL="0" indent="0">
              <a:buNone/>
            </a:pPr>
            <a:r>
              <a:rPr lang="ru-RU" dirty="0"/>
              <a:t>- освоение норм склонения числительных;</a:t>
            </a:r>
          </a:p>
          <a:p>
            <a:pPr marL="0" indent="0">
              <a:buNone/>
            </a:pPr>
            <a:r>
              <a:rPr lang="ru-RU" dirty="0"/>
              <a:t>- формирование навыка правильного письма и произношения числительных.</a:t>
            </a:r>
          </a:p>
          <a:p>
            <a:pPr marL="0" indent="0">
              <a:buNone/>
            </a:pPr>
            <a:r>
              <a:rPr lang="ru-RU" dirty="0"/>
              <a:t>- закрепление  полученных знаний о числительном как  о части речи;</a:t>
            </a:r>
          </a:p>
          <a:p>
            <a:pPr marL="0" indent="0">
              <a:buNone/>
            </a:pPr>
            <a:r>
              <a:rPr lang="ru-RU" dirty="0"/>
              <a:t>- приведение  в систему и уточнение, обучение детей самостоятельно оценивать свои знания.</a:t>
            </a:r>
          </a:p>
          <a:p>
            <a:pPr marL="0" indent="0">
              <a:buNone/>
            </a:pPr>
            <a:r>
              <a:rPr lang="ru-RU" b="1" u="sng" dirty="0"/>
              <a:t>Личностные: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-формирование устойчивой мотивации к  изучению нового на основе составления алгоритма выполнения задания</a:t>
            </a:r>
          </a:p>
          <a:p>
            <a:pPr marL="0" indent="0">
              <a:buNone/>
            </a:pPr>
            <a:r>
              <a:rPr lang="ru-RU" b="1" u="sng" dirty="0" err="1"/>
              <a:t>Метапредметные</a:t>
            </a:r>
            <a:r>
              <a:rPr lang="ru-RU" b="1" u="sng" dirty="0"/>
              <a:t>:</a:t>
            </a:r>
            <a:r>
              <a:rPr lang="ru-RU" u="sng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развитие монологической речи, аналитических и сопоставительных </a:t>
            </a:r>
            <a:r>
              <a:rPr lang="ru-RU" dirty="0" smtClean="0"/>
              <a:t>умений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https://www.syktsu.ru/news/%D0%BE%D0%BA%D1%82%D1%8F%D0%B1%D1%80%D1%8C%202019/09102019/rus_yazik/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2412" y="0"/>
            <a:ext cx="3239588" cy="359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146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4400" i="1" dirty="0"/>
              <a:t>В</a:t>
            </a:r>
            <a:r>
              <a:rPr lang="ru-RU" sz="4400" i="1" dirty="0" smtClean="0"/>
              <a:t>ставить </a:t>
            </a:r>
            <a:r>
              <a:rPr lang="ru-RU" sz="4400" i="1" dirty="0"/>
              <a:t>пропущенные буквы, объяснить написание: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i="1" dirty="0"/>
              <a:t>Идти по </a:t>
            </a:r>
            <a:r>
              <a:rPr lang="ru-RU" sz="3600" i="1" dirty="0" err="1"/>
              <a:t>площад</a:t>
            </a:r>
            <a:r>
              <a:rPr lang="ru-RU" sz="3600" i="1" dirty="0"/>
              <a:t>.., шест..</a:t>
            </a:r>
            <a:r>
              <a:rPr lang="ru-RU" sz="3600" i="1" dirty="0" err="1"/>
              <a:t>надцать</a:t>
            </a:r>
            <a:r>
              <a:rPr lang="ru-RU" sz="3600" i="1" dirty="0"/>
              <a:t>, скучать по </a:t>
            </a:r>
            <a:r>
              <a:rPr lang="ru-RU" sz="3600" i="1" dirty="0" err="1"/>
              <a:t>дочер</a:t>
            </a:r>
            <a:r>
              <a:rPr lang="ru-RU" sz="3600" i="1" dirty="0"/>
              <a:t>.., </a:t>
            </a:r>
            <a:r>
              <a:rPr lang="ru-RU" sz="3600" i="1" dirty="0" err="1"/>
              <a:t>восем</a:t>
            </a:r>
            <a:r>
              <a:rPr lang="ru-RU" sz="3600" i="1" dirty="0"/>
              <a:t>..</a:t>
            </a:r>
            <a:r>
              <a:rPr lang="ru-RU" sz="3600" i="1" dirty="0" err="1"/>
              <a:t>десят</a:t>
            </a:r>
            <a:r>
              <a:rPr lang="ru-RU" sz="3600" i="1" dirty="0"/>
              <a:t>, </a:t>
            </a:r>
            <a:r>
              <a:rPr lang="ru-RU" sz="3600" i="1" dirty="0" err="1"/>
              <a:t>девят</a:t>
            </a:r>
            <a:r>
              <a:rPr lang="ru-RU" sz="3600" i="1" dirty="0"/>
              <a:t>..</a:t>
            </a:r>
            <a:r>
              <a:rPr lang="ru-RU" sz="3600" i="1" dirty="0" err="1"/>
              <a:t>надцать</a:t>
            </a:r>
            <a:r>
              <a:rPr lang="ru-RU" sz="3600" i="1" dirty="0"/>
              <a:t>, рассказать о </a:t>
            </a:r>
            <a:r>
              <a:rPr lang="ru-RU" sz="3600" i="1" dirty="0" err="1"/>
              <a:t>печал</a:t>
            </a:r>
            <a:r>
              <a:rPr lang="ru-RU" sz="3600" i="1" dirty="0"/>
              <a:t>…, </a:t>
            </a:r>
            <a:r>
              <a:rPr lang="ru-RU" sz="3600" i="1" dirty="0" err="1"/>
              <a:t>сем..сот</a:t>
            </a:r>
            <a:r>
              <a:rPr lang="ru-RU" sz="3600" i="1" dirty="0"/>
              <a:t>, готовить в </a:t>
            </a:r>
            <a:r>
              <a:rPr lang="ru-RU" sz="3600" i="1" dirty="0" err="1"/>
              <a:t>печ</a:t>
            </a:r>
            <a:r>
              <a:rPr lang="ru-RU" sz="3600" i="1" dirty="0"/>
              <a:t>.., жить в </a:t>
            </a:r>
            <a:r>
              <a:rPr lang="ru-RU" sz="3600" i="1" dirty="0" err="1"/>
              <a:t>глуш</a:t>
            </a:r>
            <a:r>
              <a:rPr lang="ru-RU" sz="3600" i="1" dirty="0"/>
              <a:t>.., нуждаться в </a:t>
            </a:r>
            <a:r>
              <a:rPr lang="ru-RU" sz="3600" i="1" dirty="0" err="1"/>
              <a:t>помощ</a:t>
            </a:r>
            <a:r>
              <a:rPr lang="ru-RU" sz="3600" i="1" dirty="0"/>
              <a:t>.., </a:t>
            </a:r>
            <a:r>
              <a:rPr lang="ru-RU" sz="3600" i="1" dirty="0" err="1"/>
              <a:t>девят</a:t>
            </a:r>
            <a:r>
              <a:rPr lang="ru-RU" sz="3600" i="1" dirty="0"/>
              <a:t>..сот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428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402" y="404949"/>
            <a:ext cx="8596668" cy="56102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Игра «ДА-НЕТ»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Определяем тему и задачи урока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Самостоятельная работа с учебником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Объяснение темы учеником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Корректировка учителя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Подведение итога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600" dirty="0" smtClean="0"/>
              <a:t>Выполнение заданий по новой теме</a:t>
            </a:r>
            <a:endParaRPr lang="ru-RU" sz="3600" dirty="0"/>
          </a:p>
        </p:txBody>
      </p:sp>
      <p:pic>
        <p:nvPicPr>
          <p:cNvPr id="4098" name="Picture 2" descr="https://1.bp.blogspot.com/-Ow-waXsMWWY/XZOTZv0c3sI/AAAAAAAADcU/qrb7zfolLioLYB_noCnoR7tJNK3n4R1GgCLcBGAsYHQ/s1600/505069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130" y="3317966"/>
            <a:ext cx="2812869" cy="354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262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574354"/>
              </p:ext>
            </p:extLst>
          </p:nvPr>
        </p:nvGraphicFramePr>
        <p:xfrm>
          <a:off x="365760" y="822960"/>
          <a:ext cx="10528663" cy="5460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5610">
                  <a:extLst>
                    <a:ext uri="{9D8B030D-6E8A-4147-A177-3AD203B41FA5}">
                      <a16:colId xmlns:a16="http://schemas.microsoft.com/office/drawing/2014/main" val="3071078427"/>
                    </a:ext>
                  </a:extLst>
                </a:gridCol>
                <a:gridCol w="2809755">
                  <a:extLst>
                    <a:ext uri="{9D8B030D-6E8A-4147-A177-3AD203B41FA5}">
                      <a16:colId xmlns:a16="http://schemas.microsoft.com/office/drawing/2014/main" val="2762039065"/>
                    </a:ext>
                  </a:extLst>
                </a:gridCol>
                <a:gridCol w="2804342">
                  <a:extLst>
                    <a:ext uri="{9D8B030D-6E8A-4147-A177-3AD203B41FA5}">
                      <a16:colId xmlns:a16="http://schemas.microsoft.com/office/drawing/2014/main" val="147445955"/>
                    </a:ext>
                  </a:extLst>
                </a:gridCol>
                <a:gridCol w="2118956">
                  <a:extLst>
                    <a:ext uri="{9D8B030D-6E8A-4147-A177-3AD203B41FA5}">
                      <a16:colId xmlns:a16="http://schemas.microsoft.com/office/drawing/2014/main" val="333115991"/>
                    </a:ext>
                  </a:extLst>
                </a:gridCol>
              </a:tblGrid>
              <a:tr h="3276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Склоняются как сущ. 3 склонения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Склоняются оба корня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Имеют только две формы при склонении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Имеют свою форму склонения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806595"/>
                  </a:ext>
                </a:extLst>
              </a:tr>
              <a:tr h="218410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effectLst/>
                        </a:rPr>
                        <a:t>5-20,30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50-80, 200-800, 900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100, 90, 40, полтора, полтораста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 </a:t>
                      </a:r>
                      <a:r>
                        <a:rPr lang="ru-RU" sz="3200" dirty="0">
                          <a:effectLst/>
                        </a:rPr>
                        <a:t>1,2, 3, 4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1740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811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2070"/>
            <a:ext cx="8596668" cy="1058092"/>
          </a:xfrm>
        </p:spPr>
        <p:txBody>
          <a:bodyPr/>
          <a:lstStyle/>
          <a:p>
            <a:r>
              <a:rPr lang="ru-RU" dirty="0" smtClean="0"/>
              <a:t>Допишите части слова числительных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274319" y="1280160"/>
            <a:ext cx="9614263" cy="5329645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 </a:t>
            </a:r>
            <a:r>
              <a:rPr lang="ru-RU" sz="2000" dirty="0" err="1" smtClean="0"/>
              <a:t>И.п</a:t>
            </a:r>
            <a:r>
              <a:rPr lang="ru-RU" sz="2000" dirty="0" smtClean="0"/>
              <a:t>. </a:t>
            </a:r>
            <a:r>
              <a:rPr lang="ru-RU" sz="2000" dirty="0"/>
              <a:t>	пять___                    семь____       шесть </a:t>
            </a:r>
            <a:r>
              <a:rPr lang="ru-RU" sz="2000" dirty="0" smtClean="0"/>
              <a:t>коробок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	</a:t>
            </a:r>
            <a:r>
              <a:rPr lang="ru-RU" sz="2000" dirty="0" err="1" smtClean="0"/>
              <a:t>Р.п</a:t>
            </a:r>
            <a:r>
              <a:rPr lang="ru-RU" sz="2000" dirty="0" smtClean="0"/>
              <a:t>. </a:t>
            </a:r>
            <a:r>
              <a:rPr lang="ru-RU" sz="2000" dirty="0"/>
              <a:t>	пяти___                     _____десяти        шести    </a:t>
            </a:r>
            <a:r>
              <a:rPr lang="ru-RU" sz="2000" dirty="0" smtClean="0"/>
              <a:t>коробок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	</a:t>
            </a:r>
            <a:r>
              <a:rPr lang="ru-RU" sz="2000" dirty="0" err="1" smtClean="0"/>
              <a:t>Д.п</a:t>
            </a:r>
            <a:r>
              <a:rPr lang="ru-RU" sz="2000" dirty="0" smtClean="0"/>
              <a:t>. </a:t>
            </a:r>
            <a:r>
              <a:rPr lang="ru-RU" sz="2000" dirty="0"/>
              <a:t>	пяти____                   семи_______     шести    </a:t>
            </a:r>
            <a:r>
              <a:rPr lang="ru-RU" sz="2000" dirty="0" smtClean="0"/>
              <a:t>коробкам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	</a:t>
            </a:r>
            <a:r>
              <a:rPr lang="ru-RU" sz="2000" dirty="0" err="1" smtClean="0"/>
              <a:t>В.п</a:t>
            </a:r>
            <a:r>
              <a:rPr lang="ru-RU" sz="2000" dirty="0" smtClean="0"/>
              <a:t>. </a:t>
            </a:r>
            <a:r>
              <a:rPr lang="ru-RU" sz="2000" dirty="0"/>
              <a:t>	пять______                семь_______   шесть      </a:t>
            </a:r>
            <a:r>
              <a:rPr lang="ru-RU" sz="2000" dirty="0" smtClean="0"/>
              <a:t>коробок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	Т.п. </a:t>
            </a:r>
            <a:r>
              <a:rPr lang="ru-RU" sz="2000" dirty="0"/>
              <a:t>	________</a:t>
            </a:r>
            <a:r>
              <a:rPr lang="ru-RU" sz="2000" dirty="0" err="1"/>
              <a:t>стами</a:t>
            </a:r>
            <a:r>
              <a:rPr lang="ru-RU" sz="2000" dirty="0"/>
              <a:t>     </a:t>
            </a:r>
            <a:r>
              <a:rPr lang="ru-RU" sz="2000" dirty="0" smtClean="0"/>
              <a:t>        </a:t>
            </a:r>
            <a:r>
              <a:rPr lang="ru-RU" sz="2000" dirty="0"/>
              <a:t>_____десятью   шестью  </a:t>
            </a:r>
            <a:r>
              <a:rPr lang="ru-RU" sz="2000" dirty="0" smtClean="0"/>
              <a:t>коробками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	</a:t>
            </a:r>
            <a:r>
              <a:rPr lang="ru-RU" sz="2000" dirty="0" err="1" smtClean="0"/>
              <a:t>П.п</a:t>
            </a:r>
            <a:r>
              <a:rPr lang="ru-RU" sz="2000" dirty="0" smtClean="0"/>
              <a:t>. </a:t>
            </a:r>
            <a:r>
              <a:rPr lang="ru-RU" sz="2000" dirty="0"/>
              <a:t>	о пяти____                  семи_______    шести   коробках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591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Продолжи предложение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19795"/>
            <a:ext cx="8596668" cy="442156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i="1" dirty="0"/>
              <a:t>Сегодня я узнал о</a:t>
            </a:r>
            <a:r>
              <a:rPr lang="ru-RU" sz="2400" i="1" dirty="0" smtClean="0"/>
              <a:t>…</a:t>
            </a:r>
          </a:p>
          <a:p>
            <a:pPr marL="0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Сегодня на </a:t>
            </a:r>
            <a:r>
              <a:rPr lang="ru-RU" sz="2400" i="1" dirty="0"/>
              <a:t>уроке </a:t>
            </a:r>
            <a:r>
              <a:rPr lang="ru-RU" sz="2400" i="1" dirty="0" smtClean="0"/>
              <a:t>мне </a:t>
            </a:r>
            <a:r>
              <a:rPr lang="ru-RU" sz="2400" i="1" dirty="0"/>
              <a:t>было сложно</a:t>
            </a:r>
            <a:r>
              <a:rPr lang="ru-RU" sz="2400" i="1" dirty="0" smtClean="0"/>
              <a:t>…</a:t>
            </a:r>
          </a:p>
          <a:p>
            <a:pPr marL="0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/>
              <a:t>Я не испытывал трудностей при</a:t>
            </a:r>
            <a:r>
              <a:rPr lang="ru-RU" sz="2400" i="1" dirty="0" smtClean="0"/>
              <a:t>…</a:t>
            </a:r>
          </a:p>
          <a:p>
            <a:pPr marL="0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/>
              <a:t>Хотелось бы </a:t>
            </a:r>
            <a:r>
              <a:rPr lang="ru-RU" sz="2400" i="1" dirty="0" smtClean="0"/>
              <a:t>больше узнать </a:t>
            </a:r>
            <a:r>
              <a:rPr lang="ru-RU" sz="2400" i="1" dirty="0"/>
              <a:t>о</a:t>
            </a:r>
            <a:r>
              <a:rPr lang="ru-RU" sz="2400" i="1" dirty="0" smtClean="0"/>
              <a:t>…</a:t>
            </a:r>
          </a:p>
          <a:p>
            <a:pPr marL="0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/>
              <a:t>Настроение во время урока было…</a:t>
            </a:r>
            <a:endParaRPr lang="ru-RU" sz="2400" dirty="0"/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https://ds05.infourok.ru/uploads/ex/0ddf/0008e77e-8c6148e1/hello_html_m4b4aaf0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966" y="2770777"/>
            <a:ext cx="4302034" cy="408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748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drasler.ru/wp-content/uploads/2019/03/C%D0%BF%D0%B0%D1%81%D0%B8%D0%B1%D0%BE-%D0%B7%D0%B0-%D0%B2%D0%BD%D0%B8%D0%BC%D0%B0%D0%BD%D0%B8%D0%B5-%D0%BA%D0%B0%D1%80%D1%82%D0%B8%D0%BD%D0%BA%D0%B8-%D0%B4%D0%BB%D1%8F-%D0%BF%D1%80%D0%B5%D0%B7%D0%B5%D0%BD%D1%82%D0%B0%D1%86%D0%B8%D0%B8-%D0%BF%D0%BE%D0%B4%D0%B1%D0%BE%D1%80%D0%BA%D0%B0-36-%D1%88%D1%82%D1%83%D0%BA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7" y="-1"/>
            <a:ext cx="1180882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377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185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Trebuchet MS</vt:lpstr>
      <vt:lpstr>Wingdings</vt:lpstr>
      <vt:lpstr>Wingdings 3</vt:lpstr>
      <vt:lpstr>Аспект</vt:lpstr>
      <vt:lpstr>Склонение числительных, обозначающих целые числа</vt:lpstr>
      <vt:lpstr>Цели урока: </vt:lpstr>
      <vt:lpstr>Вставить пропущенные буквы, объяснить написание: </vt:lpstr>
      <vt:lpstr>Презентация PowerPoint</vt:lpstr>
      <vt:lpstr>Презентация PowerPoint</vt:lpstr>
      <vt:lpstr>Допишите части слова числительных</vt:lpstr>
      <vt:lpstr>Продолжи предложение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Склонение числительных, обозначающих целые числа</dc:title>
  <dc:creator>Admin</dc:creator>
  <cp:lastModifiedBy>Admin</cp:lastModifiedBy>
  <cp:revision>4</cp:revision>
  <dcterms:created xsi:type="dcterms:W3CDTF">2021-03-29T16:59:08Z</dcterms:created>
  <dcterms:modified xsi:type="dcterms:W3CDTF">2021-03-29T17:34:09Z</dcterms:modified>
</cp:coreProperties>
</file>