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1" r:id="rId5"/>
    <p:sldId id="272" r:id="rId6"/>
    <p:sldId id="277" r:id="rId7"/>
    <p:sldId id="278" r:id="rId8"/>
    <p:sldId id="264" r:id="rId9"/>
    <p:sldId id="267" r:id="rId10"/>
    <p:sldId id="279" r:id="rId11"/>
    <p:sldId id="280" r:id="rId12"/>
    <p:sldId id="281" r:id="rId13"/>
    <p:sldId id="291" r:id="rId14"/>
    <p:sldId id="260" r:id="rId15"/>
    <p:sldId id="261" r:id="rId16"/>
    <p:sldId id="273" r:id="rId17"/>
    <p:sldId id="274" r:id="rId18"/>
    <p:sldId id="282" r:id="rId19"/>
    <p:sldId id="283" r:id="rId20"/>
    <p:sldId id="266" r:id="rId21"/>
    <p:sldId id="265" r:id="rId22"/>
    <p:sldId id="284" r:id="rId23"/>
    <p:sldId id="285" r:id="rId24"/>
    <p:sldId id="292" r:id="rId25"/>
    <p:sldId id="262" r:id="rId26"/>
    <p:sldId id="263" r:id="rId27"/>
    <p:sldId id="275" r:id="rId28"/>
    <p:sldId id="276" r:id="rId29"/>
    <p:sldId id="286" r:id="rId30"/>
    <p:sldId id="287" r:id="rId31"/>
    <p:sldId id="268" r:id="rId32"/>
    <p:sldId id="269" r:id="rId33"/>
    <p:sldId id="288" r:id="rId34"/>
    <p:sldId id="28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82" autoAdjust="0"/>
    <p:restoredTop sz="94660"/>
  </p:normalViewPr>
  <p:slideViewPr>
    <p:cSldViewPr snapToGrid="0">
      <p:cViewPr varScale="1">
        <p:scale>
          <a:sx n="63" d="100"/>
          <a:sy n="63" d="100"/>
        </p:scale>
        <p:origin x="-97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qui.ru/2012/01/blog-post_462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3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hyperlink" Target="https://ru.wikipedia.org/wiki/%D0%A2%D0%BA%D0%B0%D0%BD%D1%8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03713" y="1206966"/>
            <a:ext cx="6587060" cy="15642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5500"/>
              </a:lnSpc>
            </a:pPr>
            <a:r>
              <a:rPr lang="ru-RU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rPr>
              <a:t>Великие открытия</a:t>
            </a:r>
          </a:p>
          <a:p>
            <a:pPr algn="ctr">
              <a:lnSpc>
                <a:spcPts val="5500"/>
              </a:lnSpc>
            </a:pPr>
            <a:r>
              <a:rPr lang="ru-RU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rPr>
              <a:t>и</a:t>
            </a:r>
            <a:r>
              <a:rPr lang="ru-RU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aramond" panose="02020404030301010803" pitchFamily="18" charset="0"/>
              </a:rPr>
              <a:t> изобретения</a:t>
            </a:r>
            <a:endParaRPr lang="ru-RU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F48B4F-6178-3740-9952-F4B5033BB4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85"/>
            <a:ext cx="9134493" cy="685391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F069158-99C9-464B-B484-4EC52A8CC35B}"/>
              </a:ext>
            </a:extLst>
          </p:cNvPr>
          <p:cNvSpPr/>
          <p:nvPr/>
        </p:nvSpPr>
        <p:spPr>
          <a:xfrm>
            <a:off x="364834" y="1314149"/>
            <a:ext cx="501073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Вопрос: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идею создания этого предмета китайскому чиновнику «подсказали» бумажные осы, строящие гнезда, пережевывая и смачивая клейкой слюной волокна древесины.   В последствии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Цай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Лунь использовал древесную золу, волокна тутового дерева и старые тряпки. Он тщательно измельчил все ингредиенты и перемешал с водой. Он создал также специальное приспособление в виде деревянной рамки с бамбуковым ситом внутри, на которое выложил полученную смесь и выставил для просушки на солнце. Затем он разгладил высушенный материал камнями. Что получилось в итоге?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FB68A58-FBAC-B541-8BE1-20F2E06440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162" y="3347915"/>
            <a:ext cx="3849242" cy="2653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3796" y="161871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Garamond" panose="02020404030301010803" pitchFamily="18" charset="0"/>
              </a:rPr>
              <a:t>КИТАЙ</a:t>
            </a:r>
            <a:endParaRPr lang="ru-RU" sz="3600" b="1" dirty="0">
              <a:latin typeface="Garamond" panose="020204040303010108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576" y="258617"/>
            <a:ext cx="2269828" cy="145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3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F48B4F-6178-3740-9952-F4B5033BB4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5"/>
            <a:ext cx="9134493" cy="685391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EAAC473-398C-1A4F-AB05-1DF6133CF586}"/>
              </a:ext>
            </a:extLst>
          </p:cNvPr>
          <p:cNvSpPr/>
          <p:nvPr/>
        </p:nvSpPr>
        <p:spPr>
          <a:xfrm>
            <a:off x="1279297" y="920621"/>
            <a:ext cx="657589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До возникновения бумаги существовало много различных носителей информации. Люди пробовали писать на дереве, его коре, листьях, коже, металлах, кости, шелке.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Бумага была дорогой, т. к. дорогим было сырье. Задокументированным фактом является то что в 105 году нашей эры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Цай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Лунь — китайский сановник восточной династии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Хань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, предоставил императору доклад об усовершенствовании технологии изготовления бумаги. В итоге были получены прочные листы бумаги, не уступавшие по качеству бумаге из шелкового сырья, но намного дешевле. Впервые в истории человечества был получен доступный и качественный материал, пригодный для письма, замены которому нет и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сегодня.С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годами технология изготовления бумаги совершенствовалась, производство бумаги становилось более доступным, что позволило китайцам выпустить 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первые бумажные деньги</a:t>
            </a:r>
            <a:endParaRPr kumimoji="0" lang="ru-RU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7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F48B4F-6178-3740-9952-F4B5033BB4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85"/>
            <a:ext cx="9134493" cy="68539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D1943C6-98AE-1B49-BD52-37B1F031F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366" y="1017321"/>
            <a:ext cx="5807412" cy="5755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035AE6-4F87-E24B-B7FA-49632766C606}"/>
              </a:ext>
            </a:extLst>
          </p:cNvPr>
          <p:cNvSpPr txBox="1"/>
          <p:nvPr/>
        </p:nvSpPr>
        <p:spPr>
          <a:xfrm>
            <a:off x="2059002" y="347843"/>
            <a:ext cx="5242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Производство бумаги в Китае</a:t>
            </a:r>
          </a:p>
        </p:txBody>
      </p:sp>
    </p:spTree>
    <p:extLst>
      <p:ext uri="{BB962C8B-B14F-4D97-AF65-F5344CB8AC3E}">
        <p14:creationId xmlns:p14="http://schemas.microsoft.com/office/powerpoint/2010/main" val="395681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F48B4F-6178-3740-9952-F4B5033BB4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85"/>
            <a:ext cx="9134493" cy="6853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035AE6-4F87-E24B-B7FA-49632766C606}"/>
              </a:ext>
            </a:extLst>
          </p:cNvPr>
          <p:cNvSpPr txBox="1"/>
          <p:nvPr/>
        </p:nvSpPr>
        <p:spPr>
          <a:xfrm>
            <a:off x="1853974" y="985152"/>
            <a:ext cx="5024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МУЗЫКАЛЬНАЯ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ПАУЗА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5" name="ГЕРМАНИ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8040" y="1936462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6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EB976E7-4CB5-4FB4-ACB6-1537107AE928}"/>
              </a:ext>
            </a:extLst>
          </p:cNvPr>
          <p:cNvSpPr txBox="1"/>
          <p:nvPr/>
        </p:nvSpPr>
        <p:spPr>
          <a:xfrm>
            <a:off x="1216241" y="426128"/>
            <a:ext cx="6010182" cy="126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2B2C4EF-DE30-428C-B36D-E1FDB5FB5BBB}"/>
              </a:ext>
            </a:extLst>
          </p:cNvPr>
          <p:cNvSpPr txBox="1"/>
          <p:nvPr/>
        </p:nvSpPr>
        <p:spPr>
          <a:xfrm>
            <a:off x="341304" y="1566894"/>
            <a:ext cx="44122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Garamond" panose="02020404030301010803" pitchFamily="18" charset="0"/>
              </a:rPr>
              <a:t>В 1800 году </a:t>
            </a:r>
            <a:r>
              <a:rPr lang="ru-RU" sz="2400" dirty="0" err="1">
                <a:latin typeface="Garamond" panose="02020404030301010803" pitchFamily="18" charset="0"/>
              </a:rPr>
              <a:t>Александро</a:t>
            </a:r>
            <a:r>
              <a:rPr lang="ru-RU" sz="2400" dirty="0">
                <a:latin typeface="Garamond" panose="02020404030301010803" pitchFamily="18" charset="0"/>
              </a:rPr>
              <a:t> Вольт изобрел устройство, которое сейчас всем известно. Его работа имела ключевое значение для дальнейшего развития науки, поскольку впервые </a:t>
            </a:r>
            <a:r>
              <a:rPr lang="ru-RU" sz="2400" b="1" dirty="0">
                <a:latin typeface="Garamond" panose="02020404030301010803" pitchFamily="18" charset="0"/>
              </a:rPr>
              <a:t>удалось</a:t>
            </a:r>
            <a:r>
              <a:rPr lang="ru-RU" sz="2400" dirty="0">
                <a:latin typeface="Garamond" panose="02020404030301010803" pitchFamily="18" charset="0"/>
              </a:rPr>
              <a:t> получить </a:t>
            </a:r>
            <a:r>
              <a:rPr lang="ru-RU" sz="2400" b="1" dirty="0">
                <a:latin typeface="Garamond" panose="02020404030301010803" pitchFamily="18" charset="0"/>
              </a:rPr>
              <a:t>непрерывный электрический ток</a:t>
            </a:r>
            <a:r>
              <a:rPr lang="ru-RU" sz="2400" dirty="0">
                <a:latin typeface="Garamond" panose="02020404030301010803" pitchFamily="18" charset="0"/>
              </a:rPr>
              <a:t>. Это нужно для работы беспроводных электроприборов (пульт, телефон, ручной  фонарик)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62C46DD-2CEF-453E-A928-DACE0FD4B6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304" y="1725128"/>
            <a:ext cx="3418875" cy="42078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50B29D9-B302-487A-A79A-295E8C4E29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6786" y="3584"/>
            <a:ext cx="5425910" cy="9632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9A7E2D2-9790-406F-8484-05CA7CEDF99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7" y="189260"/>
            <a:ext cx="1713124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0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090214A-3825-4A2C-882B-D2F7C7AA07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BC0924-56C7-4089-A80C-AB4759FD1731}"/>
              </a:ext>
            </a:extLst>
          </p:cNvPr>
          <p:cNvSpPr txBox="1"/>
          <p:nvPr/>
        </p:nvSpPr>
        <p:spPr>
          <a:xfrm>
            <a:off x="572608" y="0"/>
            <a:ext cx="75548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Garamond" panose="02020404030301010803" pitchFamily="18" charset="0"/>
              </a:rPr>
              <a:t> </a:t>
            </a:r>
            <a:r>
              <a:rPr lang="ru-RU" sz="4000" b="1" dirty="0">
                <a:latin typeface="Garamond" panose="02020404030301010803" pitchFamily="18" charset="0"/>
              </a:rPr>
              <a:t>ПРАВИЛЬНЫЙ ОТВЕТ: БАТАРЕЙКА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47B1CD-08DB-466D-A1C4-8EBB72F6B380}"/>
              </a:ext>
            </a:extLst>
          </p:cNvPr>
          <p:cNvSpPr txBox="1"/>
          <p:nvPr/>
        </p:nvSpPr>
        <p:spPr>
          <a:xfrm>
            <a:off x="230820" y="5203211"/>
            <a:ext cx="8975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Garamond" panose="02020404030301010803" pitchFamily="18" charset="0"/>
              </a:rPr>
              <a:t>Первая батарейка состояла из 20 пар кружочков из двух различных металлов, разделённых смоченными солёной водой или раствором щёлочи прослойками ткани или бумаги.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6EABAB0-0842-4D93-8490-CA63B5FB5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08" y="1676401"/>
            <a:ext cx="7620000" cy="3333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0D07E82-2247-497B-B806-351C0E59F2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643502">
            <a:off x="6360848" y="648061"/>
            <a:ext cx="1766657" cy="87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7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2274" y="2034784"/>
            <a:ext cx="39836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Братья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Жосеф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 и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Этьен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 Монгольфье с детства чувствовали тягу к изобретениям и один раз, сидя у камина они заметили, что рубашка которая висела, надулась и тогда им в голову пришла гениальная идея.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Они сшили экспериментальную модель этого и нагрели ее над огнем. В результате она поднялась на высоту 30 метров. Что это?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6424" y="555727"/>
            <a:ext cx="18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ФРАНЦИЯ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429" y="200818"/>
            <a:ext cx="2483685" cy="1397073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4353298" y="1967188"/>
            <a:ext cx="4430484" cy="4221175"/>
            <a:chOff x="4353298" y="1967188"/>
            <a:chExt cx="4430484" cy="422117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3298" y="2034784"/>
              <a:ext cx="4430484" cy="4153579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5366327" y="1967188"/>
              <a:ext cx="2567267" cy="382401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142449" y="2678865"/>
              <a:ext cx="1015022" cy="240065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dist="38100" dir="2700000" algn="bl" rotWithShape="0">
                      <a:srgbClr val="4472C4"/>
                    </a:outerShdw>
                  </a:effectLst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584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5469" y="4611231"/>
            <a:ext cx="83409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В 1783 году был совершен первый полет человека на воздушном шаре.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     В 19 веке воздушные шары стали атрибутом праздников. К концу 19 века они стали использоваться в научных целях. В воздух запускали шары-зонды, которые, поднявшись на большую высоту брали пробы воздуха.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      Воздушные шары стали отдельным видом спорта и с успехом используются во многих сферах (научной и военной), а также в индустрии развлечений.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83" y="909203"/>
            <a:ext cx="3952092" cy="37020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664" y="1798708"/>
            <a:ext cx="4349353" cy="26494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2C1F294-BD4B-44BB-8BB6-A3690899DD47}"/>
              </a:ext>
            </a:extLst>
          </p:cNvPr>
          <p:cNvSpPr txBox="1"/>
          <p:nvPr/>
        </p:nvSpPr>
        <p:spPr>
          <a:xfrm>
            <a:off x="634751" y="122216"/>
            <a:ext cx="7554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Garamond" panose="02020404030301010803" pitchFamily="18" charset="0"/>
              </a:rPr>
              <a:t> </a:t>
            </a:r>
            <a:r>
              <a:rPr lang="ru-RU" sz="2400" b="1" dirty="0">
                <a:latin typeface="Garamond" panose="02020404030301010803" pitchFamily="18" charset="0"/>
              </a:rPr>
              <a:t>ПРАВИЛЬНЫЙ ОТВЕТ: ВОЗДУШНЫЙ ШАР </a:t>
            </a:r>
          </a:p>
        </p:txBody>
      </p:sp>
    </p:spTree>
    <p:extLst>
      <p:ext uri="{BB962C8B-B14F-4D97-AF65-F5344CB8AC3E}">
        <p14:creationId xmlns:p14="http://schemas.microsoft.com/office/powerpoint/2010/main" val="339481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4493" cy="6853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1A1F6A7-253A-314B-838C-4EA6C20D52AB}"/>
              </a:ext>
            </a:extLst>
          </p:cNvPr>
          <p:cNvSpPr txBox="1"/>
          <p:nvPr/>
        </p:nvSpPr>
        <p:spPr>
          <a:xfrm>
            <a:off x="463001" y="1373809"/>
            <a:ext cx="741420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Вопрос: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это веселая деревянная игрушка,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название которой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происходит от русского имени, обозначающего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«мать семьи, щедрая и гостеприимная»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CC7F60D-3F65-8243-9B88-7D9534002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029" y="3371272"/>
            <a:ext cx="3387005" cy="34061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234" y="108543"/>
            <a:ext cx="2142439" cy="14174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3796" y="161871"/>
            <a:ext cx="2178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Garamond" panose="02020404030301010803" pitchFamily="18" charset="0"/>
              </a:rPr>
              <a:t>РОССИЯ</a:t>
            </a:r>
            <a:endParaRPr lang="ru-RU" sz="36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35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F48B4F-6178-3740-9952-F4B5033BB4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7" y="4085"/>
            <a:ext cx="9134493" cy="685391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B93CD14-1CCA-4240-BF4D-112299B6E440}"/>
              </a:ext>
            </a:extLst>
          </p:cNvPr>
          <p:cNvSpPr/>
          <p:nvPr/>
        </p:nvSpPr>
        <p:spPr>
          <a:xfrm>
            <a:off x="3439317" y="414544"/>
            <a:ext cx="538367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Первый эскиз круглолицей крестьянки нарисовал в Х</a:t>
            </a:r>
            <a:r>
              <a:rPr kumimoji="0" lang="ro-RO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Х веке— Сергей Малютин. А игрушечник из Сергиева Посада Василий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Звездочкин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выточил ее из дерева. Назвали новинку популярным в то время именем Матрена.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В создании матрешки есть свои секреты. Для прочности дерево должно пролежать на открытом воздухе два года. Весь путь от бруска до готовой фигурки занимает 15 этапов. Первой вытачивают самую маленькую фигурку.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В России сразу шесть музеев матрешки: в Нижнем Новгороде, Калязине, Нолинске, Вознесенском, Сергиевом Посаде и в Москве. Столичный музей расположен в историческом особняке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Леонтьевского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переулка, где и появилась на свет первая русская матрешка.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2BCF729-9A03-DB47-A978-84C4FBD38A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32" y="512744"/>
            <a:ext cx="3060160" cy="583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2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69B1D6-5A08-436E-86F1-9263C8ACED14}"/>
              </a:ext>
            </a:extLst>
          </p:cNvPr>
          <p:cNvSpPr txBox="1"/>
          <p:nvPr/>
        </p:nvSpPr>
        <p:spPr>
          <a:xfrm>
            <a:off x="4199138" y="342659"/>
            <a:ext cx="523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Garamond" panose="02020404030301010803" pitchFamily="18" charset="0"/>
              </a:rPr>
              <a:t>ИТАЛИЯ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1580B90-5E91-41AA-B039-26A4AAA34A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0395" y="216468"/>
            <a:ext cx="1713391" cy="1159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0D9906-E409-44D9-A449-9F64AD435520}"/>
              </a:ext>
            </a:extLst>
          </p:cNvPr>
          <p:cNvSpPr txBox="1"/>
          <p:nvPr/>
        </p:nvSpPr>
        <p:spPr>
          <a:xfrm>
            <a:off x="230819" y="988990"/>
            <a:ext cx="50691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Garamond" panose="02020404030301010803" pitchFamily="18" charset="0"/>
              </a:rPr>
              <a:t>В 1609 году итальянский ученый Галилео </a:t>
            </a:r>
            <a:r>
              <a:rPr lang="ru-RU" sz="2800" b="1" dirty="0" err="1">
                <a:latin typeface="Garamond" panose="02020404030301010803" pitchFamily="18" charset="0"/>
              </a:rPr>
              <a:t>Галией</a:t>
            </a:r>
            <a:r>
              <a:rPr lang="ru-RU" sz="2800" b="1" dirty="0">
                <a:latin typeface="Garamond" panose="02020404030301010803" pitchFamily="18" charset="0"/>
              </a:rPr>
              <a:t> направил зрительную трубу в небо и увидел Луну в трехкратном увеличении. Так он создал свой первый ……</a:t>
            </a:r>
          </a:p>
          <a:p>
            <a:endParaRPr lang="ru-RU" sz="2800" b="1" dirty="0">
              <a:latin typeface="Garamond" panose="02020404030301010803" pitchFamily="18" charset="0"/>
            </a:endParaRPr>
          </a:p>
          <a:p>
            <a:r>
              <a:rPr lang="ru-RU" sz="2800" b="1" i="1" dirty="0">
                <a:latin typeface="Garamond" panose="02020404030301010803" pitchFamily="18" charset="0"/>
              </a:rPr>
              <a:t>Назовите, что же создал Галилео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5510723-62D6-4AEF-984E-D552EEF065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447" y="3658036"/>
            <a:ext cx="4580524" cy="229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3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69B1D6-5A08-436E-86F1-9263C8ACED14}"/>
              </a:ext>
            </a:extLst>
          </p:cNvPr>
          <p:cNvSpPr txBox="1"/>
          <p:nvPr/>
        </p:nvSpPr>
        <p:spPr>
          <a:xfrm>
            <a:off x="4199138" y="342659"/>
            <a:ext cx="523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Garamond" panose="02020404030301010803" pitchFamily="18" charset="0"/>
              </a:rPr>
              <a:t>Германия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52BFF1-8278-4824-B073-89A64A98EC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638" y="109421"/>
            <a:ext cx="2374400" cy="1424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AE44BEF-C01C-45DD-9CFE-971CB8818ABE}"/>
              </a:ext>
            </a:extLst>
          </p:cNvPr>
          <p:cNvSpPr txBox="1"/>
          <p:nvPr/>
        </p:nvSpPr>
        <p:spPr>
          <a:xfrm>
            <a:off x="217503" y="1938864"/>
            <a:ext cx="53709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Garamond" panose="02020404030301010803" pitchFamily="18" charset="0"/>
              </a:rPr>
              <a:t>Немецкий учитель физики и математики Иоганн Филипп Райс представил широкой публике электрический аппарат, способный передавать звук на целых 100 метров!</a:t>
            </a:r>
          </a:p>
          <a:p>
            <a:r>
              <a:rPr lang="ru-RU" sz="2800" b="1" i="1" dirty="0">
                <a:latin typeface="Garamond" panose="02020404030301010803" pitchFamily="18" charset="0"/>
              </a:rPr>
              <a:t>Как сейчас называется это устройство?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F350552-6B28-4BFF-82BC-20A8F1FF5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935" y="1767299"/>
            <a:ext cx="2694928" cy="404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8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090214A-3825-4A2C-882B-D2F7C7AA07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758"/>
            <a:ext cx="9144000" cy="685800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5F951AA-FF5B-440C-9D2E-C1F0C6870DBC}"/>
              </a:ext>
            </a:extLst>
          </p:cNvPr>
          <p:cNvSpPr/>
          <p:nvPr/>
        </p:nvSpPr>
        <p:spPr>
          <a:xfrm>
            <a:off x="643446" y="1063411"/>
            <a:ext cx="72665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dirty="0">
              <a:latin typeface="Garamond" panose="020204040303010108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3E1C839-DC49-4FC2-984B-4C8598D143AC}"/>
              </a:ext>
            </a:extLst>
          </p:cNvPr>
          <p:cNvSpPr/>
          <p:nvPr/>
        </p:nvSpPr>
        <p:spPr>
          <a:xfrm>
            <a:off x="4598109" y="1225688"/>
            <a:ext cx="45197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Garamond" panose="02020404030301010803" pitchFamily="18" charset="0"/>
              </a:rPr>
              <a:t>Событие произошло осенью 1861 году. Первая фраза, которая была передана по электрическим проводам, звучала так: "Лошадь не ест салат из огурцов". И пусть на другом конце провода голос звучал неразборчиво, физик смог донести до коллег возможность передачи звука при помощи электрических волн.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3675719-C95C-42CB-A0A2-5E8B90F8BA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6" y="1225688"/>
            <a:ext cx="4519783" cy="556797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F2E0369-782F-48D8-9B8A-712C287DB50D}"/>
              </a:ext>
            </a:extLst>
          </p:cNvPr>
          <p:cNvSpPr/>
          <p:nvPr/>
        </p:nvSpPr>
        <p:spPr>
          <a:xfrm>
            <a:off x="1169155" y="64342"/>
            <a:ext cx="73836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Garamond" panose="02020404030301010803" pitchFamily="18" charset="0"/>
              </a:rPr>
              <a:t>ПРАВИЛЬНЫЙ ОТВЕТ:</a:t>
            </a:r>
          </a:p>
          <a:p>
            <a:pPr algn="ctr"/>
            <a:r>
              <a:rPr lang="ru-RU" sz="4000" b="1" dirty="0">
                <a:solidFill>
                  <a:prstClr val="black"/>
                </a:solidFill>
                <a:latin typeface="Garamond" panose="02020404030301010803" pitchFamily="18" charset="0"/>
              </a:rPr>
              <a:t>ТЕЛЕФОН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859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F48B4F-6178-3740-9952-F4B5033BB4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85"/>
            <a:ext cx="9134493" cy="685391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49DF8AC-0614-1947-8193-7F2E67D3B0A0}"/>
              </a:ext>
            </a:extLst>
          </p:cNvPr>
          <p:cNvSpPr/>
          <p:nvPr/>
        </p:nvSpPr>
        <p:spPr>
          <a:xfrm>
            <a:off x="1189971" y="938059"/>
            <a:ext cx="474709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Вопрос: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это древнее лакомство. Высказываются предположения, что история этого десерта насчитывает более четырёх тысяч лет. За две тысячи лет до нашей эры в Древнем Китае к столу подавались десерты, где смешивали главный ингредиент с  кусочками апельсинов, лимонов и зёрнышками гранатов. О чем идет речь?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C843E0C-AC50-FA40-AEA8-9BB9B6119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274" y="3796145"/>
            <a:ext cx="4174709" cy="2755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039" y="138545"/>
            <a:ext cx="1840149" cy="11756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58887" y="273255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Garamond" panose="02020404030301010803" pitchFamily="18" charset="0"/>
              </a:rPr>
              <a:t>КИТАЙ</a:t>
            </a:r>
            <a:endParaRPr lang="ru-RU" sz="36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58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F48B4F-6178-3740-9952-F4B5033BB4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85"/>
            <a:ext cx="9134493" cy="685391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9A335F6-7703-C949-9EDE-F3625B6A0E86}"/>
              </a:ext>
            </a:extLst>
          </p:cNvPr>
          <p:cNvSpPr/>
          <p:nvPr/>
        </p:nvSpPr>
        <p:spPr>
          <a:xfrm>
            <a:off x="2130358" y="486782"/>
            <a:ext cx="53696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Император Танг, правивший в то время, плохо переносил жару. Он приказал своим слугам придумать блюдо, которое бы охлаждало в жаркое время дня. Тогда кондитеры предложили правителю новинку: сладкие нарезанные фрукты (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личи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, мандарин, лимон) смешанные с обыкновенным снегом. З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а снегом в горы отправляли рабов, которых специально тренировали для быстрого бега — чтобы снег не успел растаять.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Этот десерт стал любимым лакомством императора и сотни лет хранился в секрете. 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75DC768-F071-5B4F-B8F7-2E3AED650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0358" y="2296402"/>
            <a:ext cx="5223754" cy="489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6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F48B4F-6178-3740-9952-F4B5033BB4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85"/>
            <a:ext cx="9134493" cy="6853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035AE6-4F87-E24B-B7FA-49632766C606}"/>
              </a:ext>
            </a:extLst>
          </p:cNvPr>
          <p:cNvSpPr txBox="1"/>
          <p:nvPr/>
        </p:nvSpPr>
        <p:spPr>
          <a:xfrm>
            <a:off x="1853974" y="985152"/>
            <a:ext cx="5024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МУЗЫКАЛЬНАЯ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ПАУЗА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3" name="ИТАЛИЯ макарен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998" y="2013527"/>
            <a:ext cx="6369500" cy="358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4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69B1D6-5A08-436E-86F1-9263C8ACED14}"/>
              </a:ext>
            </a:extLst>
          </p:cNvPr>
          <p:cNvSpPr txBox="1"/>
          <p:nvPr/>
        </p:nvSpPr>
        <p:spPr>
          <a:xfrm>
            <a:off x="4199138" y="342659"/>
            <a:ext cx="523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Garamond" panose="02020404030301010803" pitchFamily="18" charset="0"/>
              </a:rPr>
              <a:t>ИТАЛИЯ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1580B90-5E91-41AA-B039-26A4AAA34A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669" y="155305"/>
            <a:ext cx="1713391" cy="1159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64908E-CBE0-40B6-A1C1-F7544A803BEE}"/>
              </a:ext>
            </a:extLst>
          </p:cNvPr>
          <p:cNvSpPr txBox="1"/>
          <p:nvPr/>
        </p:nvSpPr>
        <p:spPr>
          <a:xfrm>
            <a:off x="372862" y="1331649"/>
            <a:ext cx="78833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Garamond" panose="02020404030301010803" pitchFamily="18" charset="0"/>
              </a:rPr>
              <a:t>Итальянский кондитер </a:t>
            </a:r>
            <a:r>
              <a:rPr lang="ru-RU" b="1" dirty="0" err="1">
                <a:latin typeface="Garamond" panose="02020404030301010803" pitchFamily="18" charset="0"/>
              </a:rPr>
              <a:t>Пьетро</a:t>
            </a:r>
            <a:r>
              <a:rPr lang="ru-RU" b="1" dirty="0">
                <a:latin typeface="Garamond" panose="02020404030301010803" pitchFamily="18" charset="0"/>
              </a:rPr>
              <a:t> </a:t>
            </a:r>
            <a:r>
              <a:rPr lang="ru-RU" b="1" dirty="0" err="1">
                <a:latin typeface="Garamond" panose="02020404030301010803" pitchFamily="18" charset="0"/>
              </a:rPr>
              <a:t>Фереро</a:t>
            </a:r>
            <a:r>
              <a:rPr lang="ru-RU" b="1" dirty="0">
                <a:latin typeface="Garamond" panose="02020404030301010803" pitchFamily="18" charset="0"/>
              </a:rPr>
              <a:t> в 1946 году приготовил для городского праздника огромное количество шоколадных батончиков. Но из-за жаркой погоды они все растаяли. Однако находчивый кондитер  подал гостям растаявшие батончики, предложив намазать их на хлебные ломтики. Так началась история легендарного лакомства, под названием……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CC7600D-3036-49ED-B65F-CCBAFFDAA5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457" y="3102747"/>
            <a:ext cx="5195657" cy="34532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558F6D8-55F8-4C2A-BC4E-F11234A38E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504" y="4951736"/>
            <a:ext cx="1442806" cy="143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090214A-3825-4A2C-882B-D2F7C7AA07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BC0924-56C7-4089-A80C-AB4759FD1731}"/>
              </a:ext>
            </a:extLst>
          </p:cNvPr>
          <p:cNvSpPr txBox="1"/>
          <p:nvPr/>
        </p:nvSpPr>
        <p:spPr>
          <a:xfrm>
            <a:off x="572607" y="452761"/>
            <a:ext cx="7554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Garamond" panose="02020404030301010803" pitchFamily="18" charset="0"/>
              </a:rPr>
              <a:t> </a:t>
            </a:r>
            <a:r>
              <a:rPr lang="ru-RU" sz="4000" b="1" dirty="0">
                <a:latin typeface="Garamond" panose="02020404030301010803" pitchFamily="18" charset="0"/>
              </a:rPr>
              <a:t>ПРАВИЛЬНЫЙ ОТВЕТ: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E693AFB-7FBE-4707-B58C-CB0CA1FBEE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793" y="1455215"/>
            <a:ext cx="6188414" cy="411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2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0753" y="314578"/>
            <a:ext cx="1577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ФРАНЦИЯ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429" y="200818"/>
            <a:ext cx="2483685" cy="13970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4468" y="4170532"/>
            <a:ext cx="87191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    В 1756 году французы захватили остров в Средиземном море - Менорку. Англичане также высадились на Менорке и осадили столицу острова –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Маон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. Французы, находившиеся в этом городе, практически голодали, из продуктов у осажденных оставалось только оливковое масло и яйца. Французы питались омлетами и яичницей. Когда смотреть на эти блюда уже не было никаких сил, повар придумал оригинальный соус: он растер масло и желтки яиц и добавил к эмульсии сахар и соль. Все были в восторге. А соус назвали…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212" y="714688"/>
            <a:ext cx="4628607" cy="33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126" y="1467035"/>
            <a:ext cx="5007945" cy="34304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9562" y="5135666"/>
            <a:ext cx="81771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aramond" panose="02020404030301010803" pitchFamily="18" charset="0"/>
              </a:rPr>
              <a:t>Майонез буквально захватил современный мир.  В Австралии одно из любимых блюд – приправленный майонезом салат из сельдерея, сладкого перца и яблок, французы едят с ним улиток, а голландцы макают брусочки картошки фри не в кетчуп, а в майонез.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/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D003938-4CF1-420D-BB58-6F027ACF9017}"/>
              </a:ext>
            </a:extLst>
          </p:cNvPr>
          <p:cNvSpPr/>
          <p:nvPr/>
        </p:nvSpPr>
        <p:spPr>
          <a:xfrm>
            <a:off x="868068" y="143596"/>
            <a:ext cx="70123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prstClr val="black"/>
                </a:solidFill>
                <a:latin typeface="Garamond" panose="02020404030301010803" pitchFamily="18" charset="0"/>
              </a:rPr>
              <a:t>ПРАВИЛЬНЫЙ ОТВЕТ:</a:t>
            </a:r>
          </a:p>
          <a:p>
            <a:pPr algn="ctr"/>
            <a:r>
              <a:rPr lang="ru-RU" sz="4000" b="1" dirty="0">
                <a:solidFill>
                  <a:prstClr val="black"/>
                </a:solidFill>
                <a:latin typeface="Garamond" panose="02020404030301010803" pitchFamily="18" charset="0"/>
              </a:rPr>
              <a:t>МАЙОНЕЗ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287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F48B4F-6178-3740-9952-F4B5033BB4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85"/>
            <a:ext cx="9134493" cy="68539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5F0737B-A345-7840-ACEF-67FFAA9949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48" b="18156"/>
          <a:stretch/>
        </p:blipFill>
        <p:spPr>
          <a:xfrm>
            <a:off x="5574956" y="3676073"/>
            <a:ext cx="2890023" cy="287970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9045B34-3486-644C-9D49-AB9540BF7080}"/>
              </a:ext>
            </a:extLst>
          </p:cNvPr>
          <p:cNvSpPr/>
          <p:nvPr/>
        </p:nvSpPr>
        <p:spPr>
          <a:xfrm>
            <a:off x="0" y="1299718"/>
            <a:ext cx="72276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Вопрос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: Однажды в театральном фойе одна дама открыла сумочку и вытащила оттуда легкую шаль. Человек, бывший в то время в фойе, тут же придумал изобретение. Какое?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Это устройство в форме зонта из 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hlinkClick r:id="rId4" tooltip="Ткань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ткани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 или другого мягкого материала, к которому веревками прикреплена подвесная система или груз. Служит для замедления движения предмета в воздухе. 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287" y="169357"/>
            <a:ext cx="1973731" cy="13058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73796" y="161871"/>
            <a:ext cx="2178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Garamond" panose="02020404030301010803" pitchFamily="18" charset="0"/>
              </a:rPr>
              <a:t>РОССИЯ</a:t>
            </a:r>
            <a:endParaRPr lang="ru-RU" sz="36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1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090214A-3825-4A2C-882B-D2F7C7AA07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BC0924-56C7-4089-A80C-AB4759FD1731}"/>
              </a:ext>
            </a:extLst>
          </p:cNvPr>
          <p:cNvSpPr txBox="1"/>
          <p:nvPr/>
        </p:nvSpPr>
        <p:spPr>
          <a:xfrm>
            <a:off x="572608" y="0"/>
            <a:ext cx="75548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Garamond" panose="02020404030301010803" pitchFamily="18" charset="0"/>
              </a:rPr>
              <a:t> </a:t>
            </a:r>
            <a:r>
              <a:rPr lang="ru-RU" sz="4000" b="1" dirty="0">
                <a:latin typeface="Garamond" panose="02020404030301010803" pitchFamily="18" charset="0"/>
              </a:rPr>
              <a:t>ПРАВИЛЬНЫЙ ОТВЕТ: ТЕЛЕСКОП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41E4810-321E-493D-B7AF-E092C0431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371" y="1314451"/>
            <a:ext cx="4876800" cy="3695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47B1CD-08DB-466D-A1C4-8EBB72F6B380}"/>
              </a:ext>
            </a:extLst>
          </p:cNvPr>
          <p:cNvSpPr txBox="1"/>
          <p:nvPr/>
        </p:nvSpPr>
        <p:spPr>
          <a:xfrm>
            <a:off x="168676" y="5010151"/>
            <a:ext cx="8975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Garamond" panose="02020404030301010803" pitchFamily="18" charset="0"/>
              </a:rPr>
              <a:t>Впервые наблюдая через телескоп небесные тела,  Галилео смог разглядеть кратеры на Луне, отдельные звезды Млечного Пути и спутники Юпитера. Этот момент считается одним из поворотных в становлении астрономии как науки о Вселенной.</a:t>
            </a:r>
          </a:p>
        </p:txBody>
      </p:sp>
    </p:spTree>
    <p:extLst>
      <p:ext uri="{BB962C8B-B14F-4D97-AF65-F5344CB8AC3E}">
        <p14:creationId xmlns:p14="http://schemas.microsoft.com/office/powerpoint/2010/main" val="408702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F48B4F-6178-3740-9952-F4B5033BB4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4493" cy="685391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C0BF25E-5009-1E49-B16B-B8AAE05C820F}"/>
              </a:ext>
            </a:extLst>
          </p:cNvPr>
          <p:cNvSpPr/>
          <p:nvPr/>
        </p:nvSpPr>
        <p:spPr>
          <a:xfrm>
            <a:off x="422773" y="49986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1 марта 1912 года был совершен первый прыжок с 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парашютом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 из самолёта. ... Изобретателем 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парашюта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 в современном виде является Г. Е. Котельников (1872—1944), актер по профессии, который первым в мире создал ранцевый 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парашют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122D75E-4A32-4A4E-8F58-5FB3CF1AB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293" y="1246997"/>
            <a:ext cx="2986931" cy="45997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5D9245B-2F7A-DE40-8E8E-48A370540F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33801">
            <a:off x="-146528" y="2458093"/>
            <a:ext cx="4855905" cy="485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0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69B1D6-5A08-436E-86F1-9263C8ACED14}"/>
              </a:ext>
            </a:extLst>
          </p:cNvPr>
          <p:cNvSpPr txBox="1"/>
          <p:nvPr/>
        </p:nvSpPr>
        <p:spPr>
          <a:xfrm>
            <a:off x="4199138" y="342659"/>
            <a:ext cx="523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Garamond" panose="02020404030301010803" pitchFamily="18" charset="0"/>
              </a:rPr>
              <a:t>Германия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52BFF1-8278-4824-B073-89A64A98EC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638" y="109421"/>
            <a:ext cx="2374400" cy="1424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AE44BEF-C01C-45DD-9CFE-971CB8818ABE}"/>
              </a:ext>
            </a:extLst>
          </p:cNvPr>
          <p:cNvSpPr txBox="1"/>
          <p:nvPr/>
        </p:nvSpPr>
        <p:spPr>
          <a:xfrm>
            <a:off x="164237" y="1516569"/>
            <a:ext cx="53709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Garamond" panose="02020404030301010803" pitchFamily="18" charset="0"/>
              </a:rPr>
              <a:t>В 1943 году  эту фруктовую газировку пила вся </a:t>
            </a:r>
            <a:r>
              <a:rPr lang="ru-RU" sz="2400" dirty="0" smtClean="0">
                <a:latin typeface="Garamond" panose="02020404030301010803" pitchFamily="18" charset="0"/>
              </a:rPr>
              <a:t>страна.</a:t>
            </a:r>
            <a:endParaRPr lang="ru-RU" sz="2400" dirty="0">
              <a:latin typeface="Garamond" panose="02020404030301010803" pitchFamily="18" charset="0"/>
            </a:endParaRPr>
          </a:p>
          <a:p>
            <a:r>
              <a:rPr lang="ru-RU" sz="2400" dirty="0">
                <a:latin typeface="Garamond" panose="02020404030301010803" pitchFamily="18" charset="0"/>
              </a:rPr>
              <a:t>Ее создатель Мак</a:t>
            </a:r>
            <a:r>
              <a:rPr lang="en-US" sz="2400" dirty="0">
                <a:latin typeface="Garamond" panose="02020404030301010803" pitchFamily="18" charset="0"/>
              </a:rPr>
              <a:t>c</a:t>
            </a:r>
            <a:r>
              <a:rPr lang="ru-RU" sz="2400" dirty="0" err="1">
                <a:latin typeface="Garamond" panose="02020404030301010803" pitchFamily="18" charset="0"/>
              </a:rPr>
              <a:t>Кайт</a:t>
            </a:r>
            <a:r>
              <a:rPr lang="ru-RU" sz="2400" dirty="0">
                <a:latin typeface="Garamond" panose="02020404030301010803" pitchFamily="18" charset="0"/>
              </a:rPr>
              <a:t> не знал, как назвать такой напиток, и посоветовал своей команде включить фантазию — по-немецки </a:t>
            </a:r>
            <a:r>
              <a:rPr lang="ru-RU" sz="2400" dirty="0" err="1">
                <a:latin typeface="Garamond" panose="02020404030301010803" pitchFamily="18" charset="0"/>
              </a:rPr>
              <a:t>Fantasie</a:t>
            </a:r>
            <a:r>
              <a:rPr lang="ru-RU" sz="2400" dirty="0">
                <a:latin typeface="Garamond" panose="02020404030301010803" pitchFamily="18" charset="0"/>
              </a:rPr>
              <a:t>. Продавец Джо </a:t>
            </a:r>
            <a:r>
              <a:rPr lang="ru-RU" sz="2400" dirty="0" err="1">
                <a:latin typeface="Garamond" panose="02020404030301010803" pitchFamily="18" charset="0"/>
              </a:rPr>
              <a:t>Книпп</a:t>
            </a:r>
            <a:r>
              <a:rPr lang="ru-RU" sz="2400" dirty="0">
                <a:latin typeface="Garamond" panose="02020404030301010803" pitchFamily="18" charset="0"/>
              </a:rPr>
              <a:t> ответил:  Да это же «…….!» Название оказалось удачным, потому что сама идея создания такого напитка была фантастической.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194C3FB-CBC9-461E-890B-2E00F8F4B1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952" y="1859228"/>
            <a:ext cx="3570811" cy="465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9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090214A-3825-4A2C-882B-D2F7C7AA07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758"/>
            <a:ext cx="9144000" cy="685800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5F951AA-FF5B-440C-9D2E-C1F0C6870DBC}"/>
              </a:ext>
            </a:extLst>
          </p:cNvPr>
          <p:cNvSpPr/>
          <p:nvPr/>
        </p:nvSpPr>
        <p:spPr>
          <a:xfrm>
            <a:off x="643446" y="1063411"/>
            <a:ext cx="72665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dirty="0">
              <a:latin typeface="Garamond" panose="02020404030301010803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F2E0369-782F-48D8-9B8A-712C287DB50D}"/>
              </a:ext>
            </a:extLst>
          </p:cNvPr>
          <p:cNvSpPr/>
          <p:nvPr/>
        </p:nvSpPr>
        <p:spPr>
          <a:xfrm>
            <a:off x="1628358" y="172026"/>
            <a:ext cx="738361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prstClr val="black"/>
                </a:solidFill>
                <a:latin typeface="Garamond" panose="02020404030301010803" pitchFamily="18" charset="0"/>
              </a:rPr>
              <a:t>ПРАВИЛЬНЫЙ ОТВЕТ:</a:t>
            </a:r>
          </a:p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81BDBF7-58AF-460F-9389-2F16C8E68E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706" y="881112"/>
            <a:ext cx="5887284" cy="580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13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F48B4F-6178-3740-9952-F4B5033BB4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" y="4085"/>
            <a:ext cx="9134493" cy="685391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2703667-54C4-6F4D-AE9D-DB99A7A73C2F}"/>
              </a:ext>
            </a:extLst>
          </p:cNvPr>
          <p:cNvSpPr/>
          <p:nvPr/>
        </p:nvSpPr>
        <p:spPr>
          <a:xfrm>
            <a:off x="1865609" y="118633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Вопрос: Угадай, что в мешке ?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3E182D1-F27D-AB4D-A462-C5988E0C54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515" y="2309091"/>
            <a:ext cx="2694157" cy="3630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E0EEEED-0006-AC4F-A34A-D6CEEC64855C}"/>
              </a:ext>
            </a:extLst>
          </p:cNvPr>
          <p:cNvSpPr txBox="1"/>
          <p:nvPr/>
        </p:nvSpPr>
        <p:spPr>
          <a:xfrm>
            <a:off x="665274" y="6075391"/>
            <a:ext cx="7803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Подсказка: использовали мореплаватели намагниченную ложку и пластину со знаками зодиака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8669" y="326188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Garamond" panose="02020404030301010803" pitchFamily="18" charset="0"/>
              </a:rPr>
              <a:t>КИТАЙ</a:t>
            </a:r>
            <a:endParaRPr lang="ru-RU" sz="3600" b="1" dirty="0">
              <a:latin typeface="Garamond" panose="020204040303010108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075" y="220400"/>
            <a:ext cx="1840149" cy="117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4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F48B4F-6178-3740-9952-F4B5033BB4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85"/>
            <a:ext cx="9134493" cy="68539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C60E7A-0A07-2845-B48C-F2A88E3F2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053" y="2819400"/>
            <a:ext cx="6273800" cy="4038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00D9CAA-5A25-5E4F-B79A-89802048B825}"/>
              </a:ext>
            </a:extLst>
          </p:cNvPr>
          <p:cNvSpPr/>
          <p:nvPr/>
        </p:nvSpPr>
        <p:spPr>
          <a:xfrm>
            <a:off x="1060315" y="288562"/>
            <a:ext cx="69552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Первое описание компаса сделал в </a:t>
            </a:r>
            <a:r>
              <a:rPr kumimoji="0" lang="ro-RO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III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веке до нашей эры китайский философ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Хэнь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Фэй-цзы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. Это была разливательная ложка, сделанная из магнетита с узкой ручкой, по форме похожая на шар.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Ее устанавливали на пластину из меди и дерева, на которой была сделана разметка знаков зодиака. При этом ручка находилась на весу и могла крутиться по кругу. Ложку приводили в движение, и она всегда при остановке указывала на юг.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Это был самый первый древний компас, названный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сынань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 — «ведающий югом» 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98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2731" y="1096149"/>
            <a:ext cx="51014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В 1890 году француз Александр </a:t>
            </a:r>
            <a:r>
              <a:rPr lang="ru-RU" dirty="0" err="1"/>
              <a:t>Гольдефрей</a:t>
            </a:r>
            <a:r>
              <a:rPr lang="ru-RU" dirty="0"/>
              <a:t> изобрел прибор, который в начале использовал только в своем салоне красоты.</a:t>
            </a:r>
          </a:p>
          <a:p>
            <a:pPr algn="just"/>
            <a:r>
              <a:rPr lang="ru-RU" dirty="0"/>
              <a:t>Это был очень массивный прибор, который издавал громкие звуки при включении, а для его установки требовалось прочное стальное основание.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429" y="200818"/>
            <a:ext cx="2483685" cy="1397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3578" y="200818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Garamond" panose="02020404030301010803" pitchFamily="18" charset="0"/>
              </a:rPr>
              <a:t>ФРАНЦИЯ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31" y="3336073"/>
            <a:ext cx="5249643" cy="3018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857" y="1798708"/>
            <a:ext cx="2747787" cy="465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9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7127" y="5287177"/>
            <a:ext cx="84374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     В 1900 году было выпущено устройство, которое по праву может считаться прародителем современного ручного фена. Он был тяжёлый (до 4 кг).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</a:rPr>
              <a:t>     Массовый выпуск и продажа фенов началась в 20-е годы в Америке. Фен в переводе с немецкого обозначало «тёплый альпийский ветер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574" y="2191145"/>
            <a:ext cx="4272972" cy="28486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127" y="891657"/>
            <a:ext cx="3551382" cy="4273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193062F-1FFF-4AA8-BBB7-FDBDE5166D1B}"/>
              </a:ext>
            </a:extLst>
          </p:cNvPr>
          <p:cNvSpPr txBox="1"/>
          <p:nvPr/>
        </p:nvSpPr>
        <p:spPr>
          <a:xfrm>
            <a:off x="634751" y="122216"/>
            <a:ext cx="7554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Garamond" panose="02020404030301010803" pitchFamily="18" charset="0"/>
              </a:rPr>
              <a:t> </a:t>
            </a:r>
            <a:r>
              <a:rPr lang="ru-RU" sz="3200" b="1" dirty="0">
                <a:latin typeface="Garamond" panose="02020404030301010803" pitchFamily="18" charset="0"/>
              </a:rPr>
              <a:t>ПРАВИЛЬНЫЙ ОТВЕТ: ФЕН</a:t>
            </a:r>
          </a:p>
        </p:txBody>
      </p:sp>
    </p:spTree>
    <p:extLst>
      <p:ext uri="{BB962C8B-B14F-4D97-AF65-F5344CB8AC3E}">
        <p14:creationId xmlns:p14="http://schemas.microsoft.com/office/powerpoint/2010/main" val="35189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7139CD-AFED-A542-A331-87B9657F9865}"/>
              </a:ext>
            </a:extLst>
          </p:cNvPr>
          <p:cNvSpPr txBox="1"/>
          <p:nvPr/>
        </p:nvSpPr>
        <p:spPr>
          <a:xfrm>
            <a:off x="1099184" y="904303"/>
            <a:ext cx="635216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Вопрос: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Ученый, учитель, поэт… В круг его интересов входили такие предметы, как: химия, физика, астрономия, филология, история, география, геология, металлургия,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стекловедение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. Он разработал проект Московского Университета.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Этого ученого называют «универсальный человек». О ком идет речь?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968CC5-A504-564E-A283-B1E9E05AD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258" y="3551181"/>
            <a:ext cx="5018181" cy="32620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345BA70-661D-4D4F-A2CD-A5475FF874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394" y="3650889"/>
            <a:ext cx="1614790" cy="14776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4536034-605A-584D-84C7-39ED8B63C1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38" r="18209"/>
          <a:stretch/>
        </p:blipFill>
        <p:spPr>
          <a:xfrm>
            <a:off x="67294" y="1473513"/>
            <a:ext cx="2939845" cy="55738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019" y="65770"/>
            <a:ext cx="1966839" cy="1298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73796" y="161871"/>
            <a:ext cx="2178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Garamond" panose="02020404030301010803" pitchFamily="18" charset="0"/>
              </a:rPr>
              <a:t>РОССИЯ</a:t>
            </a:r>
            <a:endParaRPr lang="ru-RU" sz="36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94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425"/>
            <a:ext cx="9134493" cy="6853915"/>
          </a:xfrm>
          <a:prstGeom prst="rect">
            <a:avLst/>
          </a:prstGeom>
        </p:spPr>
      </p:pic>
      <p:pic>
        <p:nvPicPr>
          <p:cNvPr id="1028" name="Picture 4" descr="Тест по окружающему миру Михаил Васильевич Ломоносов - пройти тест онлайн -  игра - вопросы с ответами - скачать бесплатно">
            <a:extLst>
              <a:ext uri="{FF2B5EF4-FFF2-40B4-BE49-F238E27FC236}">
                <a16:creationId xmlns:a16="http://schemas.microsoft.com/office/drawing/2014/main" xmlns="" id="{D84ED2B4-005B-9E4C-9E32-49B3EE1E6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6862" y="1176818"/>
            <a:ext cx="5116749" cy="476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1A1F6A7-253A-314B-838C-4EA6C20D52AB}"/>
              </a:ext>
            </a:extLst>
          </p:cNvPr>
          <p:cNvSpPr txBox="1"/>
          <p:nvPr/>
        </p:nvSpPr>
        <p:spPr>
          <a:xfrm>
            <a:off x="836555" y="252920"/>
            <a:ext cx="74671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Михаил Васильевич Ломоносов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298BDC4-805E-A641-997E-CF2EB46F38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37" y="385934"/>
            <a:ext cx="1701125" cy="17994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A4FFF38-DB4D-E146-8E5F-1921B1F65C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667" y="2635250"/>
            <a:ext cx="1270000" cy="15875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BF44C27-845D-6D45-A573-91584187EFE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67" y="4361681"/>
            <a:ext cx="1419284" cy="188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2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69B1D6-5A08-436E-86F1-9263C8ACED14}"/>
              </a:ext>
            </a:extLst>
          </p:cNvPr>
          <p:cNvSpPr txBox="1"/>
          <p:nvPr/>
        </p:nvSpPr>
        <p:spPr>
          <a:xfrm>
            <a:off x="4199138" y="342659"/>
            <a:ext cx="523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Garamond" panose="02020404030301010803" pitchFamily="18" charset="0"/>
              </a:rPr>
              <a:t>Германия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52BFF1-8278-4824-B073-89A64A98EC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638" y="109421"/>
            <a:ext cx="2374400" cy="1424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AE44BEF-C01C-45DD-9CFE-971CB8818ABE}"/>
              </a:ext>
            </a:extLst>
          </p:cNvPr>
          <p:cNvSpPr txBox="1"/>
          <p:nvPr/>
        </p:nvSpPr>
        <p:spPr>
          <a:xfrm>
            <a:off x="146481" y="2427136"/>
            <a:ext cx="53709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Garamond" panose="02020404030301010803" pitchFamily="18" charset="0"/>
              </a:rPr>
              <a:t>Немецкий  инженер изобрел это  средство передвижения,  которое по своей силе  может заменить много лошадей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F7114DB-6E03-4D4B-AC3F-F3EEBB745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953" y="1876720"/>
            <a:ext cx="2857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5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090214A-3825-4A2C-882B-D2F7C7AA07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5F951AA-FF5B-440C-9D2E-C1F0C6870DBC}"/>
              </a:ext>
            </a:extLst>
          </p:cNvPr>
          <p:cNvSpPr/>
          <p:nvPr/>
        </p:nvSpPr>
        <p:spPr>
          <a:xfrm>
            <a:off x="938721" y="4756521"/>
            <a:ext cx="72665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Garamond" panose="02020404030301010803" pitchFamily="18" charset="0"/>
              </a:rPr>
              <a:t>С этого </a:t>
            </a:r>
            <a:r>
              <a:rPr lang="ru-RU" sz="2800" dirty="0" err="1">
                <a:latin typeface="Garamond" panose="02020404030301010803" pitchFamily="18" charset="0"/>
              </a:rPr>
              <a:t>трицикла</a:t>
            </a:r>
            <a:r>
              <a:rPr lang="ru-RU" sz="2800" dirty="0">
                <a:latin typeface="Garamond" panose="02020404030301010803" pitchFamily="18" charset="0"/>
              </a:rPr>
              <a:t> началась история мирового автомобилестроения. Свое изобретение </a:t>
            </a:r>
            <a:r>
              <a:rPr lang="ru-RU" sz="2800" dirty="0" err="1">
                <a:latin typeface="Garamond" panose="02020404030301010803" pitchFamily="18" charset="0"/>
              </a:rPr>
              <a:t>Бенц</a:t>
            </a:r>
            <a:r>
              <a:rPr lang="ru-RU" sz="2800" dirty="0">
                <a:latin typeface="Garamond" panose="02020404030301010803" pitchFamily="18" charset="0"/>
              </a:rPr>
              <a:t> оснастил </a:t>
            </a:r>
            <a:r>
              <a:rPr lang="ru-RU" sz="2800" b="1" dirty="0">
                <a:latin typeface="Garamond" panose="02020404030301010803" pitchFamily="18" charset="0"/>
              </a:rPr>
              <a:t>бензиновым двигателем </a:t>
            </a:r>
            <a:r>
              <a:rPr lang="ru-RU" sz="2800" dirty="0">
                <a:latin typeface="Garamond" panose="02020404030301010803" pitchFamily="18" charset="0"/>
              </a:rPr>
              <a:t>внутреннего сгорания.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B927445-F1F9-4A06-8AEA-7C62ACE74F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765" y="1449744"/>
            <a:ext cx="5733033" cy="322687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C68937C-4041-419B-B23D-FF9BDB30DD80}"/>
              </a:ext>
            </a:extLst>
          </p:cNvPr>
          <p:cNvSpPr/>
          <p:nvPr/>
        </p:nvSpPr>
        <p:spPr>
          <a:xfrm>
            <a:off x="1226089" y="126305"/>
            <a:ext cx="70123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prstClr val="black"/>
                </a:solidFill>
                <a:latin typeface="Garamond" panose="02020404030301010803" pitchFamily="18" charset="0"/>
              </a:rPr>
              <a:t>ПРАВИЛЬНЫЙ ОТВЕТ:</a:t>
            </a:r>
          </a:p>
          <a:p>
            <a:pPr algn="ctr"/>
            <a:r>
              <a:rPr lang="ru-RU" sz="4000" b="1" dirty="0">
                <a:solidFill>
                  <a:prstClr val="black"/>
                </a:solidFill>
                <a:latin typeface="Garamond" panose="02020404030301010803" pitchFamily="18" charset="0"/>
              </a:rPr>
              <a:t>Бензиновый автомобиль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34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349</TotalTime>
  <Words>1192</Words>
  <Application>Microsoft Office PowerPoint</Application>
  <PresentationFormat>Экран (4:3)</PresentationFormat>
  <Paragraphs>80</Paragraphs>
  <Slides>34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Надежда</cp:lastModifiedBy>
  <cp:revision>56</cp:revision>
  <dcterms:created xsi:type="dcterms:W3CDTF">2013-11-19T05:52:05Z</dcterms:created>
  <dcterms:modified xsi:type="dcterms:W3CDTF">2021-05-28T09:07:05Z</dcterms:modified>
</cp:coreProperties>
</file>