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2" r:id="rId2"/>
    <p:sldId id="280" r:id="rId3"/>
    <p:sldId id="283" r:id="rId4"/>
    <p:sldId id="284" r:id="rId5"/>
    <p:sldId id="285" r:id="rId6"/>
    <p:sldId id="281" r:id="rId7"/>
    <p:sldId id="287" r:id="rId8"/>
    <p:sldId id="286" r:id="rId9"/>
    <p:sldId id="258" r:id="rId10"/>
    <p:sldId id="263" r:id="rId11"/>
    <p:sldId id="264" r:id="rId12"/>
    <p:sldId id="289" r:id="rId13"/>
    <p:sldId id="290" r:id="rId14"/>
    <p:sldId id="276" r:id="rId15"/>
    <p:sldId id="268" r:id="rId16"/>
    <p:sldId id="270" r:id="rId17"/>
    <p:sldId id="294" r:id="rId18"/>
    <p:sldId id="293" r:id="rId19"/>
    <p:sldId id="272" r:id="rId20"/>
    <p:sldId id="295" r:id="rId21"/>
    <p:sldId id="273" r:id="rId22"/>
    <p:sldId id="274" r:id="rId23"/>
    <p:sldId id="275" r:id="rId24"/>
    <p:sldId id="296" r:id="rId25"/>
    <p:sldId id="277" r:id="rId26"/>
    <p:sldId id="288" r:id="rId27"/>
    <p:sldId id="278" r:id="rId28"/>
    <p:sldId id="261" r:id="rId29"/>
    <p:sldId id="27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529"/>
    <a:srgbClr val="774F67"/>
    <a:srgbClr val="759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58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8550B-41BD-4D0F-95B5-BD8CE088571D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202C4-1008-4935-842F-C317E3E564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96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018118-B42A-49B9-9FD0-419AD21770C0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 Если видишь на картине нарисована река, или домик в дымке синей, или луг и облака, или тонкая рябина, или поле иль шалаш – это значит, что картина называется пейзаж. </a:t>
            </a:r>
          </a:p>
        </p:txBody>
      </p:sp>
    </p:spTree>
    <p:extLst>
      <p:ext uri="{BB962C8B-B14F-4D97-AF65-F5344CB8AC3E}">
        <p14:creationId xmlns:p14="http://schemas.microsoft.com/office/powerpoint/2010/main" val="769277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F70C-C97C-4278-89BA-4E1033BDE856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Если видишь, ты с картины смотрит кто-нибудь на нас: или принц в плаще старинном, или в робе верхолаз, летчик или балерина, или Ромка мой сосед, обязательно картина называется портрет </a:t>
            </a:r>
          </a:p>
        </p:txBody>
      </p:sp>
    </p:spTree>
    <p:extLst>
      <p:ext uri="{BB962C8B-B14F-4D97-AF65-F5344CB8AC3E}">
        <p14:creationId xmlns:p14="http://schemas.microsoft.com/office/powerpoint/2010/main" val="3161223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881531-CE69-40DC-AFFF-8149E26A5295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Картины бывают разные. На одних изображена природа, на других – портреты людей или какие – нибудь события. Но есть такие, где главные «герои» - цветы, фрукты, книги, карандаши, молоток, скрипка.</a:t>
            </a:r>
          </a:p>
        </p:txBody>
      </p:sp>
    </p:spTree>
    <p:extLst>
      <p:ext uri="{BB962C8B-B14F-4D97-AF65-F5344CB8AC3E}">
        <p14:creationId xmlns:p14="http://schemas.microsoft.com/office/powerpoint/2010/main" val="94504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B2D20-D4FE-4C29-83AE-79C51E010157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1.gif"/><Relationship Id="rId5" Type="http://schemas.openxmlformats.org/officeDocument/2006/relationships/image" Target="../media/image50.jpeg"/><Relationship Id="rId4" Type="http://schemas.openxmlformats.org/officeDocument/2006/relationships/hyperlink" Target="http://s59.radikal.ru/i164/1105/17/c19596e3630b.jp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xrest.ru/" TargetMode="External"/><Relationship Id="rId3" Type="http://schemas.openxmlformats.org/officeDocument/2006/relationships/hyperlink" Target="http://www.artniderland.ru/" TargetMode="External"/><Relationship Id="rId7" Type="http://schemas.openxmlformats.org/officeDocument/2006/relationships/hyperlink" Target="http://www.24open.ru/" TargetMode="External"/><Relationship Id="rId2" Type="http://schemas.openxmlformats.org/officeDocument/2006/relationships/hyperlink" Target="http://www.liveinternet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irillkisselev.ru/" TargetMode="External"/><Relationship Id="rId5" Type="http://schemas.openxmlformats.org/officeDocument/2006/relationships/hyperlink" Target="http://dao-ejik.blogspot.com/" TargetMode="External"/><Relationship Id="rId4" Type="http://schemas.openxmlformats.org/officeDocument/2006/relationships/hyperlink" Target="http://blogs.mail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1470025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Изобразительное искусство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3868599"/>
            <a:ext cx="6400800" cy="175260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b="1" dirty="0" smtClean="0">
                <a:solidFill>
                  <a:schemeClr val="tx1"/>
                </a:solidFill>
              </a:rPr>
              <a:t>        </a:t>
            </a:r>
            <a:r>
              <a:rPr lang="ru-RU" b="1" dirty="0" smtClean="0">
                <a:solidFill>
                  <a:schemeClr val="tx1"/>
                </a:solidFill>
              </a:rPr>
              <a:t>Тема</a:t>
            </a:r>
            <a:r>
              <a:rPr lang="ru-RU" b="1" dirty="0">
                <a:solidFill>
                  <a:schemeClr val="tx1"/>
                </a:solidFill>
              </a:rPr>
              <a:t>: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«Картина-натюрморт»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3 «Г» класс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Учитель: Маленкова Ирина Алексеевна               </a:t>
            </a:r>
          </a:p>
          <a:p>
            <a:pPr algn="r"/>
            <a:endParaRPr lang="ru-RU" dirty="0">
              <a:solidFill>
                <a:schemeClr val="tx1"/>
              </a:solidFill>
            </a:endParaRPr>
          </a:p>
          <a:p>
            <a:pPr algn="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Урок изо 3 класс натюрморт - Тематическое планирование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936598"/>
            <a:ext cx="3528392" cy="3616602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94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46449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Натюрморт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жанр изобразительного искусства. В переводе с французского языка  - «неживая природа».</a:t>
            </a:r>
          </a:p>
          <a:p>
            <a:pPr>
              <a:buNone/>
            </a:pPr>
            <a:r>
              <a:rPr lang="ru-RU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Натюрморт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композиция из предметов, объединённых по одной теме.</a:t>
            </a:r>
          </a:p>
        </p:txBody>
      </p:sp>
      <p:pic>
        <p:nvPicPr>
          <p:cNvPr id="4" name="Рисунок 1" descr="натюрморт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333056" cy="270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979712" y="6237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073145" y="6237312"/>
            <a:ext cx="1664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Доценко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04664"/>
            <a:ext cx="8229600" cy="1080120"/>
          </a:xfrm>
        </p:spPr>
        <p:txBody>
          <a:bodyPr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</a:rPr>
              <a:t>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Голландский натюрморт 17 века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8501063" y="5643563"/>
            <a:ext cx="5000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>
                <a:solidFill>
                  <a:schemeClr val="bg1"/>
                </a:solidFill>
                <a:latin typeface="Cambria" pitchFamily="18" charset="0"/>
              </a:rPr>
              <a:t>4</a:t>
            </a:r>
          </a:p>
        </p:txBody>
      </p:sp>
      <p:sp>
        <p:nvSpPr>
          <p:cNvPr id="13317" name="Содержимое 7"/>
          <p:cNvSpPr>
            <a:spLocks noGrp="1"/>
          </p:cNvSpPr>
          <p:nvPr>
            <p:ph idx="1"/>
          </p:nvPr>
        </p:nvSpPr>
        <p:spPr>
          <a:xfrm>
            <a:off x="1403648" y="5085184"/>
            <a:ext cx="7283152" cy="1040979"/>
          </a:xfrm>
        </p:spPr>
        <p:txBody>
          <a:bodyPr/>
          <a:lstStyle/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13319" name="TextBox 11"/>
          <p:cNvSpPr txBox="1">
            <a:spLocks noChangeArrowheads="1"/>
          </p:cNvSpPr>
          <p:nvPr/>
        </p:nvSpPr>
        <p:spPr bwMode="auto">
          <a:xfrm>
            <a:off x="5004048" y="4005064"/>
            <a:ext cx="43576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                  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Снайдерс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rabfrui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916832"/>
            <a:ext cx="5544616" cy="41600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 Петрович Кончаловский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«Сирень»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cs620219.vk.me/v620219565/aa58/-A_LHAk4E7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700808"/>
            <a:ext cx="544359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s.znanio.ru/d5af0e/a4/b8/2cac2a4e47f77908038fbae09682f4847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86"/>
          <a:stretch/>
        </p:blipFill>
        <p:spPr bwMode="auto">
          <a:xfrm>
            <a:off x="0" y="1677647"/>
            <a:ext cx="3256354" cy="381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5671108"/>
            <a:ext cx="1890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1876-1956 гг.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0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artpoisk.info/files/images/11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1628800"/>
            <a:ext cx="46199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Илья Иванович Машков                         «Ягоды на фоне красного подноса»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fsd.multiurok.ru/html/2018/01/23/s_5a6753ea37fbd/img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599" y="1901988"/>
            <a:ext cx="3327291" cy="282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5013176"/>
            <a:ext cx="1890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1881-1944 гг.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51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9_РќР°С‚СЋСЂРјРѕСЂС‚ СЃ СЃРёРЅРёРј РїРѕРґРЅРѕСЃРѕРј. 1914 (700x486, 390Kb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1314" y="1916832"/>
            <a:ext cx="538548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Васильевич Куприн                         «Натюрморт с синим подносом»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www.smolensk-museum.ru/files/541/kuprin_av_(1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2544217" cy="33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7724" y="5786286"/>
            <a:ext cx="1890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1880-1960 гг.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Натюрморт   показывает не только красоту вещей, но и передаёт настроение художника, без слов, при помощи цвета и линии говорит со зрителем.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настроение следующих натюрмортов.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im3-tub-ru.yandex.net/i?id=36015242-36-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708920"/>
            <a:ext cx="3024336" cy="3024336"/>
          </a:xfrm>
          <a:prstGeom prst="rect">
            <a:avLst/>
          </a:prstGeom>
          <a:noFill/>
        </p:spPr>
      </p:pic>
      <p:pic>
        <p:nvPicPr>
          <p:cNvPr id="1028" name="Picture 4" descr="http://im4-tub-ru.yandex.net/i?id=343799213-69-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80928"/>
            <a:ext cx="3024336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5784" y="285728"/>
            <a:ext cx="8229600" cy="11430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ru-RU" sz="6000" dirty="0" smtClean="0">
                <a:solidFill>
                  <a:srgbClr val="FF0000"/>
                </a:solidFill>
              </a:rPr>
              <a:t>Какое настроение?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9" name="Содержимое 8" descr="21765448_Polevoy_buket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628800"/>
            <a:ext cx="5143500" cy="4525962"/>
          </a:xfrm>
          <a:ln w="127000" cap="sq">
            <a:solidFill>
              <a:srgbClr val="000000"/>
            </a:solidFill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6084168" y="1772816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А.Сергеев</a:t>
            </a:r>
          </a:p>
        </p:txBody>
      </p:sp>
      <p:pic>
        <p:nvPicPr>
          <p:cNvPr id="6" name="Picture 2" descr="http://im3-tub-ru.yandex.net/i?id=36015242-36-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708920"/>
            <a:ext cx="3024336" cy="30243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387966" y="4653136"/>
            <a:ext cx="6448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Рассмотрите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картины. Какие краски использовал художник?</a:t>
            </a:r>
          </a:p>
        </p:txBody>
      </p:sp>
      <p:sp>
        <p:nvSpPr>
          <p:cNvPr id="9221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06400" y="627062"/>
            <a:ext cx="7886700" cy="1325563"/>
          </a:xfrm>
        </p:spPr>
        <p:txBody>
          <a:bodyPr/>
          <a:lstStyle/>
          <a:p>
            <a:pPr algn="ctr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Радостный натюрморт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00508" y="297218"/>
            <a:ext cx="4298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настроение?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im3-tub-ru.yandex.net/i?id=36015242-36-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6391" y="4706964"/>
            <a:ext cx="1961236" cy="1961236"/>
          </a:xfrm>
          <a:prstGeom prst="rect">
            <a:avLst/>
          </a:prstGeom>
          <a:noFill/>
        </p:spPr>
      </p:pic>
      <p:pic>
        <p:nvPicPr>
          <p:cNvPr id="9" name="Picture 2" descr="http://i.i.ua/photo/images/pic/3/3/5720233_36503a8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925" y="1772067"/>
            <a:ext cx="3411165" cy="283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blog.anapa-otpusk-vityazevo.ru/images/easyblog_images/65/thumb_20140420-145611.-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0802" y="1772067"/>
            <a:ext cx="3245569" cy="277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3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rest-portal.ru/photopics/15292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513" y="1952625"/>
            <a:ext cx="307181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http://images.forwallpaper.com/files/thumbs/list/67/673776__black-mystery_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960" y="1960617"/>
            <a:ext cx="3040063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387966" y="4653136"/>
            <a:ext cx="6448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Рассмотрите картины. Какие краски использовал художник?</a:t>
            </a:r>
          </a:p>
        </p:txBody>
      </p:sp>
      <p:sp>
        <p:nvSpPr>
          <p:cNvPr id="9221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06400" y="627062"/>
            <a:ext cx="7886700" cy="1325563"/>
          </a:xfrm>
        </p:spPr>
        <p:txBody>
          <a:bodyPr/>
          <a:lstStyle/>
          <a:p>
            <a:pPr algn="ctr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Грустный натюрморт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00508" y="297218"/>
            <a:ext cx="4298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настроение?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im4-tub-ru.yandex.net/i?id=343799213-69-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354081"/>
            <a:ext cx="2304256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629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 выбираю: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http://im3-tub-ru.yandex.net/i?id=36015242-36-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332656"/>
            <a:ext cx="1512168" cy="1512168"/>
          </a:xfrm>
          <a:prstGeom prst="rect">
            <a:avLst/>
          </a:prstGeom>
          <a:noFill/>
        </p:spPr>
      </p:pic>
      <p:pic>
        <p:nvPicPr>
          <p:cNvPr id="8" name="Picture 4" descr="http://im4-tub-ru.yandex.net/i?id=343799213-69-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1656184" cy="1656184"/>
          </a:xfrm>
          <a:prstGeom prst="rect">
            <a:avLst/>
          </a:prstGeom>
          <a:noFill/>
        </p:spPr>
      </p:pic>
      <p:pic>
        <p:nvPicPr>
          <p:cNvPr id="25602" name="Picture 2" descr="http://im2-tub-ru.yandex.net/i?id=571053260-14-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204864"/>
            <a:ext cx="4032448" cy="403244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95536" y="2276872"/>
            <a:ext cx="1152128" cy="10801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691680" y="2276872"/>
            <a:ext cx="1152128" cy="10801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987824" y="2276872"/>
            <a:ext cx="1152128" cy="10801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3717032"/>
            <a:ext cx="1152128" cy="10801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691680" y="3717032"/>
            <a:ext cx="1152128" cy="10801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059832" y="5085184"/>
            <a:ext cx="1152128" cy="10801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63688" y="5085184"/>
            <a:ext cx="1152128" cy="10801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3528" y="5085184"/>
            <a:ext cx="1152128" cy="1080120"/>
          </a:xfrm>
          <a:prstGeom prst="rect">
            <a:avLst/>
          </a:prstGeom>
          <a:solidFill>
            <a:srgbClr val="774F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059832" y="3717032"/>
            <a:ext cx="1152128" cy="1080120"/>
          </a:xfrm>
          <a:prstGeom prst="rect">
            <a:avLst/>
          </a:prstGeom>
          <a:solidFill>
            <a:srgbClr val="7597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27" y="68159"/>
            <a:ext cx="4572000" cy="3425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923" y="3424206"/>
            <a:ext cx="3040559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722" y="151737"/>
            <a:ext cx="3683321" cy="30934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535" y="3422420"/>
            <a:ext cx="2579793" cy="34325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93587"/>
            <a:ext cx="3079174" cy="351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8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художника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edia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495" y="1340768"/>
            <a:ext cx="702078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9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Работаем с цветной бумагой, выбирая фон стены и фон стола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844824"/>
            <a:ext cx="3096344" cy="41764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1844824"/>
            <a:ext cx="2736304" cy="41044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 элементы композиции: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Выбираем цвет и форму вазы.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winx-fan.ru/800/600/https/fs01.vseosvita.ua/0100aaow-42d3/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6335415" cy="356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Дополним композицию фруктами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ped-kopilka.ru/upload/blogs/1_3ec4adc3443be517edc2ad1ed29d61c7.jpg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992" y="1417638"/>
            <a:ext cx="3917133" cy="52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772816"/>
            <a:ext cx="39067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придания объёма плодам нужно вырезать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внутреннему контуру каждый фрукт, как-бы снимая шкурку с плода.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https://ped-kopilka.ru/upload/blogs/12831_982a9044593d64f1b2920640f6e8ec33.jpg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199" y="4090914"/>
            <a:ext cx="3817355" cy="229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ped-kopilka.ru/upload/blogs/12831_982a9044593d64f1b2920640f6e8ec33.jpg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518304" y="4684993"/>
            <a:ext cx="1749299" cy="193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836712"/>
            <a:ext cx="734481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7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а 17 из 104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1" y="188640"/>
            <a:ext cx="4988715" cy="4608512"/>
          </a:xfrm>
          <a:prstGeom prst="rect">
            <a:avLst/>
          </a:prstGeom>
          <a:noFill/>
        </p:spPr>
      </p:pic>
      <p:sp>
        <p:nvSpPr>
          <p:cNvPr id="4" name="Пятно 2 3"/>
          <p:cNvSpPr/>
          <p:nvPr/>
        </p:nvSpPr>
        <p:spPr>
          <a:xfrm>
            <a:off x="2771800" y="2852936"/>
            <a:ext cx="5976664" cy="400506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ОТ ЧТО У НАС ПОЛУЧИЛОСЬ!</a:t>
            </a:r>
            <a:endParaRPr lang="ru-RU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C:\Users\User\Desktop\big05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4437112"/>
            <a:ext cx="2127287" cy="1512168"/>
          </a:xfrm>
          <a:prstGeom prst="rect">
            <a:avLst/>
          </a:prstGeom>
          <a:noFill/>
        </p:spPr>
      </p:pic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132" y="464276"/>
            <a:ext cx="7772400" cy="1680405"/>
          </a:xfrm>
        </p:spPr>
        <p:txBody>
          <a:bodyPr>
            <a:noAutofit/>
          </a:bodyPr>
          <a:lstStyle/>
          <a:p>
            <a:endParaRPr lang="ru-RU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поставить дома натюрморт из 2-3 предметов (вазочка или графин и любой фрукт или овощ). Предметы должны сочетаться по цвету. Фон выбирай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светлый. Работу можно выполнить акварелью или гуашью.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s1.slide-share.ru/s_slide/d50b0a5ddbd8757582b138cd7d70c941/24248ef1-71a3-4750-9948-0ee8abd5e73c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89" y="2174652"/>
            <a:ext cx="763284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9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2060848"/>
            <a:ext cx="7772400" cy="1500187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Спасибо всем за урок.</a:t>
            </a:r>
            <a:endParaRPr lang="ru-RU" sz="4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https://s1.slide-share.ru/s_slide/d50b0a5ddbd8757582b138cd7d70c941/24248ef1-71a3-4750-9948-0ee8abd5e73c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78874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528" y="1196753"/>
            <a:ext cx="8229600" cy="2448271"/>
          </a:xfrm>
        </p:spPr>
        <p:txBody>
          <a:bodyPr/>
          <a:lstStyle/>
          <a:p>
            <a:pPr lvl="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Point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«Картина-натюрморт».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Бумага для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аппликации/формат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А4,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цветная бумага.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Шаблоны-заготовки для аппликации. Клеящие карандаши. Салфетки.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339752" y="3673299"/>
            <a:ext cx="41969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Зрительный ряд: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4471015"/>
            <a:ext cx="80855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И.Машков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«Фрукты на блюдце»,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А.Лентулов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«Натюрморт»,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В.Ван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Гог «Подсолнухи»,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К.Коровин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«Натюрморт. Цветы и фрукты».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Autofit/>
          </a:bodyPr>
          <a:lstStyle/>
          <a:p>
            <a:pPr marL="54864" indent="0" algn="l"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FF00"/>
                </a:solidFill>
              </a:rPr>
              <a:t>Интернет-ресурсы  и использованная литература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dirty="0" smtClean="0">
                <a:hlinkClick r:id="rId2"/>
              </a:rPr>
              <a:t>http</a:t>
            </a:r>
            <a:r>
              <a:rPr lang="ru-RU" sz="2400" dirty="0" smtClean="0">
                <a:hlinkClick r:id="rId2"/>
              </a:rPr>
              <a:t>:</a:t>
            </a:r>
            <a:r>
              <a:rPr lang="en-US" sz="2400" dirty="0" smtClean="0">
                <a:hlinkClick r:id="rId2"/>
              </a:rPr>
              <a:t>//www.liveinternet.ru</a:t>
            </a:r>
            <a:r>
              <a:rPr lang="ru-RU" sz="2400" dirty="0" smtClean="0"/>
              <a:t> (Л. </a:t>
            </a:r>
            <a:r>
              <a:rPr lang="ru-RU" sz="2400" dirty="0" err="1" smtClean="0"/>
              <a:t>Даценко</a:t>
            </a:r>
            <a:r>
              <a:rPr lang="ru-RU" sz="2400" dirty="0" smtClean="0"/>
              <a:t>, В.Скородумов)</a:t>
            </a:r>
            <a:endParaRPr lang="en-US" sz="24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dirty="0" smtClean="0">
                <a:hlinkClick r:id="rId3"/>
              </a:rPr>
              <a:t>http</a:t>
            </a:r>
            <a:r>
              <a:rPr lang="ru-RU" sz="2400" dirty="0" smtClean="0">
                <a:hlinkClick r:id="rId3"/>
              </a:rPr>
              <a:t>:</a:t>
            </a:r>
            <a:r>
              <a:rPr lang="en-US" sz="2400" dirty="0" smtClean="0">
                <a:hlinkClick r:id="rId3"/>
              </a:rPr>
              <a:t>//www.artniderland.ru</a:t>
            </a:r>
            <a:r>
              <a:rPr lang="ru-RU" sz="2400" dirty="0" smtClean="0"/>
              <a:t> (Ф. </a:t>
            </a:r>
            <a:r>
              <a:rPr lang="ru-RU" sz="2400" dirty="0" err="1" smtClean="0"/>
              <a:t>Снайдерс</a:t>
            </a:r>
            <a:r>
              <a:rPr lang="ru-RU" sz="2400" dirty="0" smtClean="0"/>
              <a:t>)</a:t>
            </a:r>
            <a:endParaRPr lang="en-US" sz="24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dirty="0" smtClean="0">
                <a:hlinkClick r:id="rId4"/>
              </a:rPr>
              <a:t>http</a:t>
            </a:r>
            <a:r>
              <a:rPr lang="ru-RU" sz="2400" dirty="0" smtClean="0">
                <a:hlinkClick r:id="rId4"/>
              </a:rPr>
              <a:t>:</a:t>
            </a:r>
            <a:r>
              <a:rPr lang="en-US" sz="2400" dirty="0" smtClean="0">
                <a:hlinkClick r:id="rId4"/>
              </a:rPr>
              <a:t>//blogs.mail.ru</a:t>
            </a:r>
            <a:r>
              <a:rPr lang="ru-RU" sz="2400" dirty="0" smtClean="0"/>
              <a:t> (М.Калье)</a:t>
            </a:r>
            <a:endParaRPr lang="en-US" sz="24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dirty="0" smtClean="0">
                <a:hlinkClick r:id="rId5"/>
              </a:rPr>
              <a:t>http</a:t>
            </a:r>
            <a:r>
              <a:rPr lang="ru-RU" sz="2400" dirty="0" smtClean="0">
                <a:hlinkClick r:id="rId5"/>
              </a:rPr>
              <a:t>:</a:t>
            </a:r>
            <a:r>
              <a:rPr lang="en-US" sz="2400" dirty="0" smtClean="0">
                <a:hlinkClick r:id="rId5"/>
              </a:rPr>
              <a:t>//dao-ejik.blogspot.com</a:t>
            </a:r>
            <a:r>
              <a:rPr lang="ru-RU" sz="2400" dirty="0" smtClean="0"/>
              <a:t> (П.Пикассо)</a:t>
            </a:r>
            <a:endParaRPr lang="en-US" sz="24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dirty="0" smtClean="0">
                <a:hlinkClick r:id="rId6"/>
              </a:rPr>
              <a:t>http</a:t>
            </a:r>
            <a:r>
              <a:rPr lang="ru-RU" sz="2400" dirty="0" smtClean="0">
                <a:hlinkClick r:id="rId6"/>
              </a:rPr>
              <a:t>:</a:t>
            </a:r>
            <a:r>
              <a:rPr lang="en-US" sz="2400" dirty="0" smtClean="0">
                <a:hlinkClick r:id="rId6"/>
              </a:rPr>
              <a:t>//kirillkisselev.ru</a:t>
            </a:r>
            <a:r>
              <a:rPr lang="ru-RU" sz="2400" dirty="0" smtClean="0"/>
              <a:t> (К.Киселёв)</a:t>
            </a:r>
            <a:endParaRPr lang="en-US" sz="24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dirty="0" smtClean="0">
                <a:hlinkClick r:id="rId7"/>
              </a:rPr>
              <a:t>http</a:t>
            </a:r>
            <a:r>
              <a:rPr lang="ru-RU" sz="2400" dirty="0" smtClean="0">
                <a:hlinkClick r:id="rId7"/>
              </a:rPr>
              <a:t>:</a:t>
            </a:r>
            <a:r>
              <a:rPr lang="en-US" sz="2400" dirty="0" smtClean="0">
                <a:hlinkClick r:id="rId7"/>
              </a:rPr>
              <a:t>//www.24open.ru</a:t>
            </a:r>
            <a:r>
              <a:rPr lang="ru-RU" sz="2400" dirty="0" smtClean="0"/>
              <a:t>  (А.Сергеев)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dirty="0" smtClean="0">
                <a:hlinkClick r:id="rId8"/>
              </a:rPr>
              <a:t>http</a:t>
            </a:r>
            <a:r>
              <a:rPr lang="ru-RU" sz="2400" dirty="0" smtClean="0">
                <a:hlinkClick r:id="rId8"/>
              </a:rPr>
              <a:t>:</a:t>
            </a:r>
            <a:r>
              <a:rPr lang="en-US" sz="2400" dirty="0" smtClean="0">
                <a:hlinkClick r:id="rId8"/>
              </a:rPr>
              <a:t>//www.xrest.ru</a:t>
            </a:r>
            <a:r>
              <a:rPr lang="en-US" sz="2400" dirty="0" smtClean="0"/>
              <a:t> (</a:t>
            </a:r>
            <a:r>
              <a:rPr lang="ru-RU" sz="2400" dirty="0" smtClean="0"/>
              <a:t>заставка)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ru-RU" sz="2400" dirty="0" smtClean="0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ru-RU" sz="2400" dirty="0" smtClean="0"/>
              <a:t>  Алексеева В. В.  Что такое искусство?- М.: Советский художник, 1991.</a:t>
            </a:r>
          </a:p>
          <a:p>
            <a:pPr>
              <a:spcBef>
                <a:spcPts val="0"/>
              </a:spcBef>
              <a:buNone/>
              <a:defRPr/>
            </a:pPr>
            <a:endParaRPr lang="ru-RU" sz="2400" dirty="0" smtClean="0"/>
          </a:p>
          <a:p>
            <a:pPr algn="r">
              <a:spcBef>
                <a:spcPts val="0"/>
              </a:spcBef>
              <a:buNone/>
              <a:defRPr/>
            </a:pPr>
            <a:endParaRPr lang="ru-RU" sz="18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ru-RU" sz="24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ru-RU" sz="2400" dirty="0" err="1" smtClean="0"/>
              <a:t>Коротеева</a:t>
            </a:r>
            <a:r>
              <a:rPr lang="ru-RU" sz="2400" dirty="0" smtClean="0"/>
              <a:t> Е.И. под ред. Б.М. </a:t>
            </a:r>
            <a:r>
              <a:rPr lang="ru-RU" sz="2400" dirty="0" err="1" smtClean="0"/>
              <a:t>Неменского</a:t>
            </a:r>
            <a:endParaRPr lang="ru-RU" sz="24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     Изобразительное искусство: искусство вокруг нас. Учебник для 3 </a:t>
            </a:r>
            <a:r>
              <a:rPr lang="ru-RU" sz="2400" dirty="0" err="1" smtClean="0"/>
              <a:t>кл</a:t>
            </a:r>
            <a:r>
              <a:rPr lang="ru-RU" sz="2400" dirty="0" smtClean="0"/>
              <a:t>.- М.: Просвещение, 2012.</a:t>
            </a:r>
          </a:p>
          <a:p>
            <a:pPr>
              <a:spcBef>
                <a:spcPts val="0"/>
              </a:spcBef>
              <a:defRPr/>
            </a:pPr>
            <a:endParaRPr lang="ru-RU" sz="24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57475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ru-RU" alt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Пейзаж</a:t>
            </a:r>
            <a:r>
              <a:rPr lang="ru-RU" altLang="ru-RU" sz="7200" dirty="0">
                <a:solidFill>
                  <a:srgbClr val="13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5125" name="Picture 5" descr="Каталог акварелей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200400" cy="2224088"/>
          </a:xfrm>
          <a:prstGeom prst="rect">
            <a:avLst/>
          </a:prstGeom>
          <a:noFill/>
          <a:ln w="1270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Зима дом, деревья, пейзаж фото, обои на рабочий стол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381000"/>
            <a:ext cx="3505200" cy="2190750"/>
          </a:xfrm>
          <a:prstGeom prst="rect">
            <a:avLst/>
          </a:prstGeom>
          <a:noFill/>
          <a:ln w="1270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Природа картинки на рабочий стол, Природа обои для рабочего стола.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0131" y="3920302"/>
            <a:ext cx="3048000" cy="2438400"/>
          </a:xfrm>
          <a:prstGeom prst="rect">
            <a:avLst/>
          </a:prstGeom>
          <a:noFill/>
          <a:ln w="1270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Павел Лисициан Тонкая рябина Pavel Lisitsian Russian Folk Song - YouTube - Видео@Mail.R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2270125" cy="2819400"/>
          </a:xfrm>
          <a:prstGeom prst="rect">
            <a:avLst/>
          </a:prstGeom>
          <a:noFill/>
          <a:ln w="1270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Фотоальбом 4 экопоселения на х.Гремячий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657600"/>
            <a:ext cx="2590800" cy="2819400"/>
          </a:xfrm>
          <a:prstGeom prst="rect">
            <a:avLst/>
          </a:prstGeom>
          <a:noFill/>
          <a:ln w="1270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53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3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3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3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05481" y="304800"/>
            <a:ext cx="6285384" cy="1143000"/>
          </a:xfrm>
        </p:spPr>
        <p:txBody>
          <a:bodyPr/>
          <a:lstStyle/>
          <a:p>
            <a:r>
              <a:rPr lang="ru-RU" altLang="ru-RU" sz="6600" dirty="0"/>
              <a:t>       </a:t>
            </a:r>
            <a:r>
              <a:rPr lang="ru-RU" alt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</a:t>
            </a:r>
          </a:p>
        </p:txBody>
      </p:sp>
      <p:pic>
        <p:nvPicPr>
          <p:cNvPr id="6149" name="Picture 5" descr="Антониас Ван Дейк (1599 - 1641) Франция, Бельгия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1736725" cy="2895600"/>
          </a:xfrm>
          <a:prstGeom prst="rect">
            <a:avLst/>
          </a:prstGeom>
          <a:noFill/>
          <a:ln w="1270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ARTiHAUS Суворова Анна Петровна Работы 1977-19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149475" cy="2590800"/>
          </a:xfrm>
          <a:prstGeom prst="rect">
            <a:avLst/>
          </a:prstGeom>
          <a:noFill/>
          <a:ln w="1270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портрет летчика. Картины художника. Курзанов Евгений . Художники. Картины, картинная галерея, продажа картин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429000"/>
            <a:ext cx="2414588" cy="3048000"/>
          </a:xfrm>
          <a:prstGeom prst="rect">
            <a:avLst/>
          </a:prstGeom>
          <a:noFill/>
          <a:ln w="1270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Филипп Москвитин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2243138" cy="2971800"/>
          </a:xfrm>
          <a:prstGeom prst="rect">
            <a:avLst/>
          </a:prstGeom>
          <a:noFill/>
          <a:ln w="1270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23092014275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6925" y="1985963"/>
            <a:ext cx="2625725" cy="2587625"/>
          </a:xfrm>
          <a:prstGeom prst="rect">
            <a:avLst/>
          </a:prstGeom>
          <a:noFill/>
          <a:ln w="1270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9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3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99" y="2562660"/>
            <a:ext cx="8001000" cy="842963"/>
          </a:xfrm>
        </p:spPr>
        <p:txBody>
          <a:bodyPr>
            <a:noAutofit/>
          </a:bodyPr>
          <a:lstStyle/>
          <a:p>
            <a:r>
              <a:rPr lang="ru-RU" alt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Натюрморт </a:t>
            </a:r>
            <a:endParaRPr lang="ru-RU" alt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5" descr="Скачать обои картина, натюрморт, цветы, букет бесплатно для рабочего стола в разрешении 1680x1050 - картинка 45110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2743200" cy="2060575"/>
          </a:xfrm>
          <a:prstGeom prst="rect">
            <a:avLst/>
          </a:prstGeom>
          <a:noFill/>
          <a:ln w="1270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Как подобрать картину под стиль комнаты. Советы использования картин в интерьере.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381000"/>
            <a:ext cx="2819400" cy="1957388"/>
          </a:xfrm>
          <a:prstGeom prst="rect">
            <a:avLst/>
          </a:prstGeom>
          <a:noFill/>
          <a:ln w="1270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книги, Скачать Обои и Фото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34" y="3763819"/>
            <a:ext cx="2667000" cy="1917700"/>
          </a:xfrm>
          <a:prstGeom prst="rect">
            <a:avLst/>
          </a:prstGeom>
          <a:noFill/>
          <a:ln w="1270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i?id=fef2c36c404e1ca1c5826a71f66996b6&amp;n=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862" y="370177"/>
            <a:ext cx="2200275" cy="1428750"/>
          </a:xfrm>
          <a:prstGeom prst="rect">
            <a:avLst/>
          </a:prstGeom>
          <a:noFill/>
          <a:ln w="1270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Фотография Сон молотка навеянный полетом комара по кличке Дали из раздела натюрморт 789975 - фото.сайт - Photosight.ru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4413" y="3832658"/>
            <a:ext cx="2895600" cy="1882775"/>
          </a:xfrm>
          <a:prstGeom prst="rect">
            <a:avLst/>
          </a:prstGeom>
          <a:noFill/>
          <a:ln w="1238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Клуб Искусница * Просмотр темы - Натюрморты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505200"/>
            <a:ext cx="2460625" cy="28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50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media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548680"/>
            <a:ext cx="8208912" cy="5472608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46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039.radikal.ru/1102/a5/2b24c8f1a48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263" y="427038"/>
            <a:ext cx="283051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http://www.litsovet.ru/images/galleries/19569/18815/5dacac38_smal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58776"/>
            <a:ext cx="3032125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http://www.malgradopoi.it/images/racconti-giallo-arte-2013/jean-baptiste-simeon-chardin-natura-morta-468x37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525" y="4128258"/>
            <a:ext cx="290671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8" descr="&amp;ncy;&amp;acy;&amp;tcy;&amp;yucy;&amp;rcy;&amp;mcy;&amp;ocy;&amp;rcy;&amp;tcy;&amp;ycy; &amp;scy;&amp;ocy;&amp;vcy;&amp;rcy;&amp;iecy;&amp;mcy;&amp;iecy;&amp;ncy;&amp;ncy;&amp;ycy;&amp;khcy; &amp;khcy;&amp;ucy;&amp;dcy;&amp;ocy;&amp;zhcy;&amp;ncy;&amp;icy;&amp;kcy;&amp;ocy;&amp;vcy; - &amp;Icy;&amp;ncy;&amp;fcy;&amp;ocy;&amp;rcy;&amp;mcy;&amp;acy;&amp;tscy;&amp;icy;&amp;y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78" name="AutoShape 10" descr="&amp;ncy;&amp;acy;&amp;tcy;&amp;yucy;&amp;rcy;&amp;mcy;&amp;ocy;&amp;rcy;&amp;tcy;&amp;ycy; &amp;scy;&amp;ocy;&amp;vcy;&amp;rcy;&amp;iecy;&amp;mcy;&amp;iecy;&amp;ncy;&amp;ncy;&amp;ycy;&amp;khcy; &amp;khcy;&amp;ucy;&amp;dcy;&amp;ocy;&amp;zhcy;&amp;ncy;&amp;icy;&amp;kcy;&amp;ocy;&amp;vcy; - &amp;Icy;&amp;ncy;&amp;fcy;&amp;ocy;&amp;rcy;&amp;mcy;&amp;acy;&amp;tscy;&amp;icy;&amp;y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79" name="AutoShape 12" descr="&amp;ncy;&amp;acy;&amp;tcy;&amp;yucy;&amp;rcy;&amp;mcy;&amp;ocy;&amp;rcy;&amp;tcy;&amp;ycy; &amp;scy;&amp;ocy;&amp;vcy;&amp;rcy;&amp;iecy;&amp;mcy;&amp;iecy;&amp;ncy;&amp;ncy;&amp;ycy;&amp;khcy; &amp;khcy;&amp;ucy;&amp;dcy;&amp;ocy;&amp;zhcy;&amp;ncy;&amp;icy;&amp;kcy;&amp;ocy;&amp;vcy; - &amp;Icy;&amp;ncy;&amp;fcy;&amp;ocy;&amp;rcy;&amp;mcy;&amp;acy;&amp;tscy;&amp;icy;&amp;y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080" name="Picture 14" descr="http://s49.radikal.ru/i124/0904/a0/b16af7eec06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122609"/>
            <a:ext cx="29495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Заголовок 8"/>
          <p:cNvSpPr>
            <a:spLocks noGrp="1"/>
          </p:cNvSpPr>
          <p:nvPr>
            <p:ph type="title" idx="4294967295"/>
          </p:nvPr>
        </p:nvSpPr>
        <p:spPr>
          <a:xfrm>
            <a:off x="0" y="1709738"/>
            <a:ext cx="7886700" cy="255587"/>
          </a:xfrm>
        </p:spPr>
        <p:txBody>
          <a:bodyPr>
            <a:normAutofit fontScale="90000"/>
          </a:bodyPr>
          <a:lstStyle/>
          <a:p>
            <a:r>
              <a:rPr lang="ru-RU" altLang="ru-RU" smtClean="0"/>
              <a:t>                </a:t>
            </a:r>
          </a:p>
        </p:txBody>
      </p:sp>
      <p:sp>
        <p:nvSpPr>
          <p:cNvPr id="3082" name="Текст 9"/>
          <p:cNvSpPr>
            <a:spLocks noGrp="1"/>
          </p:cNvSpPr>
          <p:nvPr>
            <p:ph type="body" idx="4294967295"/>
          </p:nvPr>
        </p:nvSpPr>
        <p:spPr>
          <a:xfrm>
            <a:off x="251520" y="3021013"/>
            <a:ext cx="8640960" cy="6985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«Картина – натюрморт»</a:t>
            </a:r>
          </a:p>
        </p:txBody>
      </p:sp>
    </p:spTree>
    <p:extLst>
      <p:ext uri="{BB962C8B-B14F-4D97-AF65-F5344CB8AC3E}">
        <p14:creationId xmlns:p14="http://schemas.microsoft.com/office/powerpoint/2010/main" val="1533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Термины: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омпозиция – это красивое, гармоничное сочетание предметов на столе.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Композиционный центр – то, что находится в центре композиции.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97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урока: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жанрах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натюрморт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зрительные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представления, чувство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пропорции, соразмерности (размещение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составления композиции с применением предметов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простой формы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натюрморте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определять оттенки «холодных» и «тёплых»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569</Words>
  <Application>Microsoft Office PowerPoint</Application>
  <PresentationFormat>Экран (4:3)</PresentationFormat>
  <Paragraphs>76</Paragraphs>
  <Slides>29</Slides>
  <Notes>3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Изобразительное искусство</vt:lpstr>
      <vt:lpstr>Презентация PowerPoint</vt:lpstr>
      <vt:lpstr>Пейзаж </vt:lpstr>
      <vt:lpstr>       Портрет </vt:lpstr>
      <vt:lpstr>Натюрморт </vt:lpstr>
      <vt:lpstr>Презентация PowerPoint</vt:lpstr>
      <vt:lpstr>                </vt:lpstr>
      <vt:lpstr>Термины:</vt:lpstr>
      <vt:lpstr>Цели и задачи урока: </vt:lpstr>
      <vt:lpstr>Презентация PowerPoint</vt:lpstr>
      <vt:lpstr>  Голландский натюрморт 17 века</vt:lpstr>
      <vt:lpstr>Петр Петрович Кончаловский                           «Сирень»</vt:lpstr>
      <vt:lpstr>Илья Иванович Машков                         «Ягоды на фоне красного подноса»</vt:lpstr>
      <vt:lpstr>Презентация PowerPoint</vt:lpstr>
      <vt:lpstr> Натюрморт   показывает не только красоту вещей, но и передаёт настроение художника, без слов, при помощи цвета и линии говорит со зрителем. Определите настроение следующих натюрмортов. </vt:lpstr>
      <vt:lpstr>Какое настроение?</vt:lpstr>
      <vt:lpstr>Радостный натюрморт</vt:lpstr>
      <vt:lpstr>Грустный натюрморт</vt:lpstr>
      <vt:lpstr>Я выбираю:</vt:lpstr>
      <vt:lpstr>Мастерская художника</vt:lpstr>
      <vt:lpstr>Работаем с цветной бумагой, выбирая фон стены и фон стола</vt:lpstr>
      <vt:lpstr>Готовим элементы композиции: Выбираем цвет и форму вазы.</vt:lpstr>
      <vt:lpstr>Дополним композицию фруктами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Оборудование:</vt:lpstr>
      <vt:lpstr>Интернет-ресурсы  и использованная 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Художник и музей. Картина-натюрморт.</dc:title>
  <dc:creator>User</dc:creator>
  <cp:lastModifiedBy>Надежда</cp:lastModifiedBy>
  <cp:revision>47</cp:revision>
  <dcterms:created xsi:type="dcterms:W3CDTF">2012-04-19T02:38:14Z</dcterms:created>
  <dcterms:modified xsi:type="dcterms:W3CDTF">2021-05-19T11:11:38Z</dcterms:modified>
</cp:coreProperties>
</file>