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58" r:id="rId13"/>
    <p:sldId id="259" r:id="rId14"/>
    <p:sldId id="261" r:id="rId15"/>
    <p:sldId id="263" r:id="rId16"/>
    <p:sldId id="265" r:id="rId17"/>
    <p:sldId id="267" r:id="rId18"/>
    <p:sldId id="269" r:id="rId19"/>
    <p:sldId id="271" r:id="rId20"/>
    <p:sldId id="273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3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6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12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45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5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1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8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7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C898A-3956-4CBE-A278-CEABBD3E0633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F9599-6CC3-4B4D-830D-5FC6E7211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20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974D2B-4E88-4F62-A6A7-99B9A543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9100"/>
            <a:ext cx="3932237" cy="16002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Arial Black" panose="020B0A04020102020204" pitchFamily="34" charset="0"/>
              </a:rPr>
              <a:t>Логические задачи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D134804-B371-4727-B0ED-BA1AE7C94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00B0F0"/>
                </a:solidFill>
              </a:rPr>
              <a:t>Анализаторы.</a:t>
            </a:r>
          </a:p>
          <a:p>
            <a:endParaRPr lang="ru-RU" sz="4000" dirty="0">
              <a:solidFill>
                <a:srgbClr val="00B0F0"/>
              </a:solidFill>
            </a:endParaRPr>
          </a:p>
          <a:p>
            <a:endParaRPr lang="ru-RU" sz="4000" dirty="0">
              <a:solidFill>
                <a:srgbClr val="00B0F0"/>
              </a:solidFill>
            </a:endParaRPr>
          </a:p>
          <a:p>
            <a:pPr algn="ctr"/>
            <a:r>
              <a:rPr lang="ru-RU" sz="2400" dirty="0">
                <a:solidFill>
                  <a:srgbClr val="00B0F0"/>
                </a:solidFill>
              </a:rPr>
              <a:t>Деркач С.О. МОУ СОШ №1</a:t>
            </a:r>
          </a:p>
          <a:p>
            <a:pPr algn="ctr"/>
            <a:r>
              <a:rPr lang="ru-RU" sz="2400" dirty="0">
                <a:solidFill>
                  <a:srgbClr val="00B0F0"/>
                </a:solidFill>
              </a:rPr>
              <a:t>Г. Тверь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68C35293-7F22-4284-B1E8-E4CA08CAC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012" y="1141016"/>
            <a:ext cx="6172200" cy="50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EE83D-F6C3-42A8-87A5-BD5CEB1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858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9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8A5E16-8D19-4EA9-B027-AD45CCC6F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43000"/>
            <a:ext cx="3932237" cy="472598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ночью вышел из освещенного помещения на улицу, в кромешную темноту, где ничего не было видно. Однако через некоторое время он  стал различать  очертания домов, деревьев и кустов, а потом увидел тропинку. Дайте объяснение этому явлению.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C3964D1-4E2B-4E6F-AA2D-7F7D079E0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09662"/>
            <a:ext cx="6172200" cy="462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438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3818C-ECC9-402E-A378-C91916C9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731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10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E1B78D-0333-4CB8-A6E2-4E8F9476D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100" y="788716"/>
            <a:ext cx="6491288" cy="5446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BBC8DE5-DDC0-4CF7-9EEC-5513D8AC9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8100"/>
            <a:ext cx="3932237" cy="456088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артиллеристам при стрельбе, взрывникам при взрывах рекомендуют открывать рот.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24699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805B6-FFFE-4EB4-B0C2-C2EEDF7D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/>
              <a:t>Ответы на вопросы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CAB5F-7A16-48D8-8BC9-3CE9EC0D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690688"/>
            <a:ext cx="9144000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0443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834EA4-B1FE-4E6F-B1F6-07E17D0D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36600"/>
          </a:xfrm>
        </p:spPr>
        <p:txBody>
          <a:bodyPr/>
          <a:lstStyle/>
          <a:p>
            <a:r>
              <a:rPr lang="ru-RU" b="1" dirty="0"/>
              <a:t>Задача 1.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5A34FB28-7309-4F0A-AEA8-8545F996B77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E395FC-FBBC-4EB7-A835-D07540F8C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76400"/>
            <a:ext cx="3932237" cy="422275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 глазу, его сетчатке, происходит только возбуждение рецепторов в определенном сочетании, а воспринимаем мы изображение только тогда, когда нервные импульсы достигнут зрительной зоны коры больших полушарий мозга.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66BFBA-8D77-46E4-8C05-B1BF610AD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488949"/>
            <a:ext cx="6883400" cy="587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056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F03E2-FFD0-42E8-B338-47C65E7C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38200"/>
          </a:xfrm>
        </p:spPr>
        <p:txBody>
          <a:bodyPr/>
          <a:lstStyle/>
          <a:p>
            <a:r>
              <a:rPr lang="ru-RU" dirty="0"/>
              <a:t>Задача 2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B71B8B-CCB3-40B7-8361-A934CA74841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E5B68-B392-4690-9148-94086E86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В роговице отсутствуют рецепторы тепла и холода, поэтому глаз не чувствует температуру воздуха.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DD929-1FEC-4D96-AE83-900CB6FE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465138"/>
            <a:ext cx="7035800" cy="540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04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3CC7C-3A17-4780-927E-8F000DB2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b="1" dirty="0">
                <a:cs typeface="Aharoni" panose="02010803020104030203" pitchFamily="2" charset="-79"/>
              </a:rPr>
              <a:t>Задача 3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B56E80-932F-4764-A2F3-A387F5F469F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D2197E-9E44-42EC-9AFC-FF5A9D9C2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76400"/>
            <a:ext cx="3932237" cy="419258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Прав учащийся, утверждавший, что глаза утомляются сильнее при рассматривании предметов, расположенных близко. Так как при этом сильно напрягаются мышцы, обеспечивающие работу хрусталика. Рассматривание удаленных предметов – отдых для глаз.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BAD53-4EE8-4039-9AB9-7CA76683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457200"/>
            <a:ext cx="7280275" cy="593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0062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3D943-8EF7-4918-BA66-C3F8E4967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482600"/>
            <a:ext cx="3932237" cy="800100"/>
          </a:xfrm>
        </p:spPr>
        <p:txBody>
          <a:bodyPr/>
          <a:lstStyle/>
          <a:p>
            <a:r>
              <a:rPr lang="ru-RU" b="1" dirty="0"/>
              <a:t>Задача 4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C710D5-7BB3-485F-A46C-BF363E48DDF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68BFF-19FF-4097-A55F-DCC0393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Длительное раздражение одним запахом понижает чувствительность обонятельных рецепторов.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7FF38-13D7-45CA-AD4D-A2532E8B6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565150"/>
            <a:ext cx="6823075" cy="572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79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E0B46-5345-46D5-9FF6-46D511F0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3DA8F-CDBE-4F47-95EF-5BECB55F8E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007" r="12007"/>
          <a:stretch>
            <a:fillRect/>
          </a:stretch>
        </p:blipFill>
        <p:spPr>
          <a:xfrm>
            <a:off x="5208588" y="438150"/>
            <a:ext cx="6716712" cy="598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1FE465B-91C3-4B57-8B3A-E6CB3FEF3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2100"/>
            <a:ext cx="3932237" cy="430688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Высокая чувствительность вкусового анализатора к горькому  имеет защитное  значение в силу того, что большинство ядовитых веществ горькие.</a:t>
            </a:r>
          </a:p>
        </p:txBody>
      </p:sp>
    </p:spTree>
    <p:extLst>
      <p:ext uri="{BB962C8B-B14F-4D97-AF65-F5344CB8AC3E}">
        <p14:creationId xmlns:p14="http://schemas.microsoft.com/office/powerpoint/2010/main" val="312522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7F7DA-BC8D-4A66-AAE2-B4F6FBE9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5000"/>
          </a:xfrm>
        </p:spPr>
        <p:txBody>
          <a:bodyPr/>
          <a:lstStyle/>
          <a:p>
            <a:r>
              <a:rPr lang="ru-RU" b="1" dirty="0"/>
              <a:t>Задача 6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512022-7589-4480-9113-154B7CF6D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4800"/>
            <a:ext cx="3932237" cy="4294188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Дыхательные движения – вдох, выдох.  Движения грудной клетки воспринимают рецепторы мышц грудной клетки и рецепторы легких; жевательные движения, сокращения мимических мышц. То есть, все движения, при которых не изменяется положение головы и не происходит перемещение тела в пространстве.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FDBA23-8D1F-415E-9F91-F68B5819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0"/>
            <a:ext cx="7035800" cy="635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00636760-9643-49A7-AB89-C456C121B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91100" y="10286999"/>
            <a:ext cx="6172200" cy="2360613"/>
          </a:xfrm>
        </p:spPr>
      </p:sp>
    </p:spTree>
    <p:extLst>
      <p:ext uri="{BB962C8B-B14F-4D97-AF65-F5344CB8AC3E}">
        <p14:creationId xmlns:p14="http://schemas.microsoft.com/office/powerpoint/2010/main" val="26081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225BE-1335-4AE6-AF36-60788077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87325"/>
            <a:ext cx="3932237" cy="8001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18365-51D6-490C-9B3E-8B67547F14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1B189F-0B80-4FB7-803E-396EE79A5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04900"/>
            <a:ext cx="3932237" cy="4764088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Анестезирующие вещества выключают процессы восприятия боли и проведения болевых раздражений в кору больших полушарий.</a:t>
            </a:r>
          </a:p>
        </p:txBody>
      </p:sp>
    </p:spTree>
    <p:extLst>
      <p:ext uri="{BB962C8B-B14F-4D97-AF65-F5344CB8AC3E}">
        <p14:creationId xmlns:p14="http://schemas.microsoft.com/office/powerpoint/2010/main" val="17405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B3386-1398-451B-928D-70DD273D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5000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1.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9E3FE5-7C3B-42C6-BBC2-AD9DA59F8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53280"/>
            <a:ext cx="6551612" cy="517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B380864-061E-4994-8096-74077A9B7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2100"/>
            <a:ext cx="3932237" cy="430688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ученик сказал: «Глаз смотрит, а мозг видит». Как вы понимаете это выражение?</a:t>
            </a:r>
          </a:p>
        </p:txBody>
      </p:sp>
    </p:spTree>
    <p:extLst>
      <p:ext uri="{BB962C8B-B14F-4D97-AF65-F5344CB8AC3E}">
        <p14:creationId xmlns:p14="http://schemas.microsoft.com/office/powerpoint/2010/main" val="22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F691F-79AE-41D5-BF3B-2973F5EA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5000"/>
          </a:xfrm>
        </p:spPr>
        <p:txBody>
          <a:bodyPr/>
          <a:lstStyle/>
          <a:p>
            <a:r>
              <a:rPr lang="ru-RU" dirty="0"/>
              <a:t>Задача 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696F7-9278-453A-9A7B-C9A78E4AC4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5183188" y="457200"/>
            <a:ext cx="6172200" cy="585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D45D198-AE0E-4672-9F78-02DF07C2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8100"/>
            <a:ext cx="3932237" cy="456088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Это связано с  разной чувствительностью осязательных и болевых рецепторов к наркотическим  веществам. В результате под влиянием наркоза болевые рецепторы утрачивают способность возбуждаться, тогда как осязательные рецепторы этой способности не утрачивают.</a:t>
            </a:r>
          </a:p>
        </p:txBody>
      </p:sp>
    </p:spTree>
    <p:extLst>
      <p:ext uri="{BB962C8B-B14F-4D97-AF65-F5344CB8AC3E}">
        <p14:creationId xmlns:p14="http://schemas.microsoft.com/office/powerpoint/2010/main" val="9583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697F2-EF45-4D84-A0B6-EAC283EF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Задача 9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661A4B-336A-4BC6-81E6-1F17162D6F7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565235-C3D1-4C9C-8A65-EBC5AFEF2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3800"/>
            <a:ext cx="3932237" cy="4675188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 условиях хорошего освещения человек воспринимает световое изображение колбочками, в темноте цветное восприятие  затухает и действуют  палочки – клетки «ночного» зрения, которые обладают высокой </a:t>
            </a:r>
            <a:r>
              <a:rPr lang="ru-RU" sz="2000" dirty="0" err="1"/>
              <a:t>чувстваительностью</a:t>
            </a:r>
            <a:r>
              <a:rPr lang="ru-RU" sz="2000" dirty="0"/>
              <a:t>. Приспособление  (адаптация) к темноте происходит не сразу, так как необходимо время для восстановления зрительного пигмента (родопсина), так как при дневном </a:t>
            </a:r>
            <a:r>
              <a:rPr lang="ru-RU" sz="2000" dirty="0" err="1"/>
              <a:t>хрении</a:t>
            </a:r>
            <a:r>
              <a:rPr lang="ru-RU" sz="2000" dirty="0"/>
              <a:t> в палочках его нет.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F82E54-641B-48A9-B663-2C3556565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850900"/>
            <a:ext cx="6819900" cy="511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28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DFA04-DBA9-4660-A70C-B4533264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0400"/>
          </a:xfrm>
        </p:spPr>
        <p:txBody>
          <a:bodyPr/>
          <a:lstStyle/>
          <a:p>
            <a:r>
              <a:rPr lang="ru-RU" dirty="0"/>
              <a:t>Задача 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32989-4DA3-4332-BD1B-3339E6B315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5180012" y="795338"/>
            <a:ext cx="6172200" cy="507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E4825D2-BCFB-4106-A1EA-D6D8DDC6D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3200"/>
            <a:ext cx="3932237" cy="43957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выстреле орудия мощная звуковая волна ударяет с большой силой  в барабанную перепонку и может порвать ее. В таких случаях рекомендуется открывать рот к моменту, когда произойдет взрыв.</a:t>
            </a:r>
          </a:p>
        </p:txBody>
      </p:sp>
    </p:spTree>
    <p:extLst>
      <p:ext uri="{BB962C8B-B14F-4D97-AF65-F5344CB8AC3E}">
        <p14:creationId xmlns:p14="http://schemas.microsoft.com/office/powerpoint/2010/main" val="32565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905C1-A620-48DF-B340-67B76EB1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8500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Задача 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0B6761-C541-4C41-B8FA-C0EBE1286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6101" y="457201"/>
            <a:ext cx="6007100" cy="540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599F0BB-96EE-44C0-A945-BF0B13477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1800"/>
            <a:ext cx="3932237" cy="416718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 глаз человека не чувствует ни жары,  ни  холода.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22751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0AEF8-08C5-46EC-B5F0-909E0EDB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B8D68B-24EE-4732-A423-19AA8AC6C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50900"/>
            <a:ext cx="6172200" cy="5018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D466DAA-C153-4EE7-B556-58CB68EE5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1800"/>
            <a:ext cx="3932237" cy="41671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Двое учеников поспорили: один утверждал, что глаза сильнее утомляются  при рассмотрении мелких предметов, расположенных близко, другой – удаленных предметов. Кто из них прав?</a:t>
            </a:r>
          </a:p>
        </p:txBody>
      </p:sp>
    </p:spTree>
    <p:extLst>
      <p:ext uri="{BB962C8B-B14F-4D97-AF65-F5344CB8AC3E}">
        <p14:creationId xmlns:p14="http://schemas.microsoft.com/office/powerpoint/2010/main" val="17269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393FB-9A4E-4296-85E1-C06329F3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001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Aharoni" panose="02010803020104030203" pitchFamily="2" charset="-79"/>
              </a:rPr>
              <a:t>Задача</a:t>
            </a:r>
            <a:r>
              <a:rPr lang="ru-RU" b="1" dirty="0">
                <a:cs typeface="Aharoni" panose="02010803020104030203" pitchFamily="2" charset="-79"/>
              </a:rPr>
              <a:t> 4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D94D9F-0FB2-429A-8EA0-5B02ED28C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5737" y="857250"/>
            <a:ext cx="6086475" cy="4992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AC23096-34C8-405B-9DC2-E4BC1DFDA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09700"/>
            <a:ext cx="3932237" cy="445928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обладает хорошо развитым обонянием. Однако, находясь долго в прокуренной комнате, люди через некоторое время перестают ощущать неприятный запах дыма.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01186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1F03-396D-454F-B1B3-93DBE474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112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B52AB5-C3D5-4C43-97E8-01F97A26E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4300" y="496888"/>
            <a:ext cx="874712" cy="537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DD6D4E-E83E-40DB-9B7B-55C88B52D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97000"/>
            <a:ext cx="3932237" cy="447198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Вкусовой анализатор наиболее чувствителен  к горьким веществам. Хинин ощущается в концентрации одной миллионной части. Сахар в этой концентрации не чувствуется. Какое биологическое значение  имеет такая особенность вкусового анализатора?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17217F-B263-4126-96CB-6FEC0312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12" y="825500"/>
            <a:ext cx="5511800" cy="506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417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B4FCA-990F-4803-A3C4-A1214EE1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04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6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D6BE4C-B66A-4E58-AEB2-31553F481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5088" y="457200"/>
            <a:ext cx="6500812" cy="580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BD053CD-2DEB-49F3-9DE3-5613BFBEB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44600"/>
            <a:ext cx="3932237" cy="462438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любое перемещение в пространстве контролируется нашими анализаторами. Особое место среди них занимает вестибулярный аппарат. Существует ли такое движение, которое может совершать человек, а рецепторы вестибулярного аппарата его не зарегистрируют? Почему?</a:t>
            </a:r>
          </a:p>
        </p:txBody>
      </p:sp>
    </p:spTree>
    <p:extLst>
      <p:ext uri="{BB962C8B-B14F-4D97-AF65-F5344CB8AC3E}">
        <p14:creationId xmlns:p14="http://schemas.microsoft.com/office/powerpoint/2010/main" val="24501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D0C67-6B15-4007-89A6-DA2BC50C7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Задача 7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5408A7-18FB-43C4-A902-B94686E66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859" y="987425"/>
            <a:ext cx="4472857" cy="487362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EA533B4-1DC9-4F88-9453-757E3E567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68400"/>
            <a:ext cx="3932237" cy="470058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медицинской практике и в быту, мы часто пользуемся анестезирующими средствами с целью уменьшения или устранения ощущения боли. Каким образом эти вещества устраняют боль?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CC31FB-45E2-4527-BA69-045549DF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622301"/>
            <a:ext cx="6400800" cy="586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391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73D-C35A-48B8-B59A-350423F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2600"/>
            <a:ext cx="3932237" cy="685800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Задача 8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FF64CF-2D3C-4A63-B0EB-30388AB6C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70000"/>
            <a:ext cx="3932237" cy="459898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при небольших операциях хирурги применяют местный наркоз, то есть обезболивают небольшой участок кожи и лежащих под ним тканей. Во время такой операции больной чувствует прикосновение ножа хирурга, но не ощущает боли. Дайте объяснение этому явлению.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AC52D1B-3F34-4C9A-84F8-F8CB5E3E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0012" y="787870"/>
            <a:ext cx="6172200" cy="5081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1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</TotalTime>
  <Words>641</Words>
  <Application>Microsoft Office PowerPoint</Application>
  <PresentationFormat>Широкоэкранный</PresentationFormat>
  <Paragraphs>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Office Theme</vt:lpstr>
      <vt:lpstr>Логические задачи</vt:lpstr>
      <vt:lpstr>Задача 1.</vt:lpstr>
      <vt:lpstr>Задача 2</vt:lpstr>
      <vt:lpstr>Задача 3</vt:lpstr>
      <vt:lpstr>Задача 4</vt:lpstr>
      <vt:lpstr>Задача 5</vt:lpstr>
      <vt:lpstr>Задача 6</vt:lpstr>
      <vt:lpstr>Задача 7</vt:lpstr>
      <vt:lpstr>Задача 8</vt:lpstr>
      <vt:lpstr>Задача 9</vt:lpstr>
      <vt:lpstr>Задача 10</vt:lpstr>
      <vt:lpstr>Ответы на вопросы</vt:lpstr>
      <vt:lpstr>Задача 1.</vt:lpstr>
      <vt:lpstr>Задача 2</vt:lpstr>
      <vt:lpstr>Задача 3</vt:lpstr>
      <vt:lpstr>Задача 4</vt:lpstr>
      <vt:lpstr>Задача 5</vt:lpstr>
      <vt:lpstr>Задача 6</vt:lpstr>
      <vt:lpstr>Задача 7</vt:lpstr>
      <vt:lpstr>Задача 8</vt:lpstr>
      <vt:lpstr>Задача 9</vt:lpstr>
      <vt:lpstr>Задача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его здоровье</dc:title>
  <dc:creator>Админ</dc:creator>
  <cp:lastModifiedBy>Админ</cp:lastModifiedBy>
  <cp:revision>19</cp:revision>
  <dcterms:created xsi:type="dcterms:W3CDTF">2021-05-15T15:08:39Z</dcterms:created>
  <dcterms:modified xsi:type="dcterms:W3CDTF">2021-05-16T15:47:54Z</dcterms:modified>
</cp:coreProperties>
</file>