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0"/>
  </p:notesMasterIdLst>
  <p:sldIdLst>
    <p:sldId id="307" r:id="rId2"/>
    <p:sldId id="298" r:id="rId3"/>
    <p:sldId id="308" r:id="rId4"/>
    <p:sldId id="297" r:id="rId5"/>
    <p:sldId id="301" r:id="rId6"/>
    <p:sldId id="299" r:id="rId7"/>
    <p:sldId id="300" r:id="rId8"/>
    <p:sldId id="288" r:id="rId9"/>
    <p:sldId id="309" r:id="rId10"/>
    <p:sldId id="282" r:id="rId11"/>
    <p:sldId id="296" r:id="rId12"/>
    <p:sldId id="303" r:id="rId13"/>
    <p:sldId id="304" r:id="rId14"/>
    <p:sldId id="295" r:id="rId15"/>
    <p:sldId id="305" r:id="rId16"/>
    <p:sldId id="302" r:id="rId17"/>
    <p:sldId id="306" r:id="rId18"/>
    <p:sldId id="286" r:id="rId19"/>
    <p:sldId id="310" r:id="rId20"/>
    <p:sldId id="292" r:id="rId21"/>
    <p:sldId id="311" r:id="rId22"/>
    <p:sldId id="272" r:id="rId23"/>
    <p:sldId id="273" r:id="rId24"/>
    <p:sldId id="274" r:id="rId25"/>
    <p:sldId id="275" r:id="rId26"/>
    <p:sldId id="276" r:id="rId27"/>
    <p:sldId id="277" r:id="rId28"/>
    <p:sldId id="281" r:id="rId29"/>
    <p:sldId id="278" r:id="rId30"/>
    <p:sldId id="317" r:id="rId31"/>
    <p:sldId id="312" r:id="rId32"/>
    <p:sldId id="314" r:id="rId33"/>
    <p:sldId id="313" r:id="rId34"/>
    <p:sldId id="315" r:id="rId35"/>
    <p:sldId id="279" r:id="rId36"/>
    <p:sldId id="280" r:id="rId37"/>
    <p:sldId id="318" r:id="rId38"/>
    <p:sldId id="256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36348" autoAdjust="0"/>
  </p:normalViewPr>
  <p:slideViewPr>
    <p:cSldViewPr>
      <p:cViewPr varScale="1">
        <p:scale>
          <a:sx n="74" d="100"/>
          <a:sy n="74" d="100"/>
        </p:scale>
        <p:origin x="396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480B9D-C0DC-4D59-B59A-D9CEF05656FF}" type="datetimeFigureOut">
              <a:rPr lang="ru-RU" smtClean="0"/>
              <a:pPr/>
              <a:t>23.04.2021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79FC68-E6D3-4E4F-B8A5-C779B7888A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661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0F2B2-61AB-4B1D-A3E4-045C994F3691}" type="datetimeFigureOut">
              <a:rPr lang="ru-RU" smtClean="0"/>
              <a:pPr/>
              <a:t>23.04.2021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B88-191B-4009-B69B-EA0AFE1F338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0F2B2-61AB-4B1D-A3E4-045C994F3691}" type="datetimeFigureOut">
              <a:rPr lang="ru-RU" smtClean="0"/>
              <a:pPr/>
              <a:t>23.04.2021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B88-191B-4009-B69B-EA0AFE1F33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0F2B2-61AB-4B1D-A3E4-045C994F3691}" type="datetimeFigureOut">
              <a:rPr lang="ru-RU" smtClean="0"/>
              <a:pPr/>
              <a:t>23.04.2021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B88-191B-4009-B69B-EA0AFE1F33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0F2B2-61AB-4B1D-A3E4-045C994F3691}" type="datetimeFigureOut">
              <a:rPr lang="ru-RU" smtClean="0"/>
              <a:pPr/>
              <a:t>23.04.2021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B88-191B-4009-B69B-EA0AFE1F33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0F2B2-61AB-4B1D-A3E4-045C994F3691}" type="datetimeFigureOut">
              <a:rPr lang="ru-RU" smtClean="0"/>
              <a:pPr/>
              <a:t>23.04.2021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1FEA7B88-191B-4009-B69B-EA0AFE1F33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0F2B2-61AB-4B1D-A3E4-045C994F3691}" type="datetimeFigureOut">
              <a:rPr lang="ru-RU" smtClean="0"/>
              <a:pPr/>
              <a:t>23.04.2021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B88-191B-4009-B69B-EA0AFE1F33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0F2B2-61AB-4B1D-A3E4-045C994F3691}" type="datetimeFigureOut">
              <a:rPr lang="ru-RU" smtClean="0"/>
              <a:pPr/>
              <a:t>23.04.2021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B88-191B-4009-B69B-EA0AFE1F33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0F2B2-61AB-4B1D-A3E4-045C994F3691}" type="datetimeFigureOut">
              <a:rPr lang="ru-RU" smtClean="0"/>
              <a:pPr/>
              <a:t>23.04.2021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B88-191B-4009-B69B-EA0AFE1F33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0F2B2-61AB-4B1D-A3E4-045C994F3691}" type="datetimeFigureOut">
              <a:rPr lang="ru-RU" smtClean="0"/>
              <a:pPr/>
              <a:t>23.04.2021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B88-191B-4009-B69B-EA0AFE1F33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0F2B2-61AB-4B1D-A3E4-045C994F3691}" type="datetimeFigureOut">
              <a:rPr lang="ru-RU" smtClean="0"/>
              <a:pPr/>
              <a:t>23.04.2021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B88-191B-4009-B69B-EA0AFE1F33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0F2B2-61AB-4B1D-A3E4-045C994F3691}" type="datetimeFigureOut">
              <a:rPr lang="ru-RU" smtClean="0"/>
              <a:pPr/>
              <a:t>23.04.2021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B88-191B-4009-B69B-EA0AFE1F33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830F2B2-61AB-4B1D-A3E4-045C994F3691}" type="datetimeFigureOut">
              <a:rPr lang="ru-RU" smtClean="0"/>
              <a:pPr/>
              <a:t>23.04.2021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FEA7B88-191B-4009-B69B-EA0AFE1F338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Урок развития речи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603448"/>
            <a:ext cx="9577064" cy="784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30640" y="-167094"/>
            <a:ext cx="7992888" cy="52322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Урок развития речи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10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456" y="0"/>
            <a:ext cx="9183456" cy="6815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951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Приметы весны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>
              <a:buNone/>
            </a:pPr>
            <a:r>
              <a:rPr lang="ru-RU" b="1" dirty="0" smtClean="0">
                <a:solidFill>
                  <a:srgbClr val="C00000"/>
                </a:solidFill>
              </a:rPr>
              <a:t>Снег растаял.</a:t>
            </a:r>
          </a:p>
          <a:p>
            <a:pPr marL="137160" lvl="0" indent="0">
              <a:buClr>
                <a:prstClr val="black">
                  <a:shade val="95000"/>
                </a:prstClr>
              </a:buCl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Солнце </a:t>
            </a:r>
            <a:r>
              <a:rPr lang="ru-RU" b="1" dirty="0">
                <a:solidFill>
                  <a:srgbClr val="C00000"/>
                </a:solidFill>
              </a:rPr>
              <a:t>сильнее греет</a:t>
            </a:r>
            <a:r>
              <a:rPr lang="ru-RU" b="1" dirty="0" smtClean="0">
                <a:solidFill>
                  <a:srgbClr val="C00000"/>
                </a:solidFill>
              </a:rPr>
              <a:t>.</a:t>
            </a:r>
          </a:p>
          <a:p>
            <a:pPr marL="137160" lvl="0" indent="0">
              <a:buClr>
                <a:prstClr val="black">
                  <a:shade val="95000"/>
                </a:prstClr>
              </a:buClr>
              <a:buNone/>
            </a:pPr>
            <a:r>
              <a:rPr lang="ru-RU" b="1" dirty="0">
                <a:solidFill>
                  <a:srgbClr val="C00000"/>
                </a:solidFill>
              </a:rPr>
              <a:t>Сняли люди зимнюю одежду</a:t>
            </a:r>
            <a:r>
              <a:rPr lang="ru-RU" b="1" dirty="0" smtClean="0">
                <a:solidFill>
                  <a:srgbClr val="C00000"/>
                </a:solidFill>
              </a:rPr>
              <a:t>.</a:t>
            </a:r>
          </a:p>
          <a:p>
            <a:pPr marL="137160" indent="0">
              <a:buNone/>
            </a:pPr>
            <a:r>
              <a:rPr lang="ru-RU" b="1" dirty="0" smtClean="0">
                <a:solidFill>
                  <a:srgbClr val="C00000"/>
                </a:solidFill>
              </a:rPr>
              <a:t>День стал длиннее, светлее и теплее.</a:t>
            </a:r>
          </a:p>
          <a:p>
            <a:pPr marL="137160" indent="0">
              <a:buNone/>
            </a:pPr>
            <a:r>
              <a:rPr lang="ru-RU" b="1" dirty="0" smtClean="0">
                <a:solidFill>
                  <a:srgbClr val="C00000"/>
                </a:solidFill>
              </a:rPr>
              <a:t>Появилась зелёная трава, распустились цветы.</a:t>
            </a:r>
          </a:p>
          <a:p>
            <a:pPr marL="137160" indent="0">
              <a:buNone/>
            </a:pPr>
            <a:r>
              <a:rPr lang="ru-RU" b="1" dirty="0" smtClean="0">
                <a:solidFill>
                  <a:srgbClr val="C00000"/>
                </a:solidFill>
              </a:rPr>
              <a:t>Деревья одели зелёный наряд.</a:t>
            </a:r>
          </a:p>
          <a:p>
            <a:pPr marL="137160" indent="0">
              <a:buNone/>
            </a:pPr>
            <a:r>
              <a:rPr lang="ru-RU" b="1" dirty="0" smtClean="0">
                <a:solidFill>
                  <a:srgbClr val="C00000"/>
                </a:solidFill>
              </a:rPr>
              <a:t>Прилетели с юга перелётные птицы.</a:t>
            </a:r>
          </a:p>
          <a:p>
            <a:pPr marL="137160" indent="0">
              <a:buNone/>
            </a:pPr>
            <a:r>
              <a:rPr lang="ru-RU" b="1" dirty="0" smtClean="0">
                <a:solidFill>
                  <a:srgbClr val="C00000"/>
                </a:solidFill>
              </a:rPr>
              <a:t>Проснулись звери от зимней спячки.</a:t>
            </a:r>
          </a:p>
          <a:p>
            <a:pPr marL="137160" indent="0">
              <a:buNone/>
            </a:pPr>
            <a:r>
              <a:rPr lang="ru-RU" b="1" dirty="0" smtClean="0">
                <a:solidFill>
                  <a:srgbClr val="C00000"/>
                </a:solidFill>
              </a:rPr>
              <a:t>Закипела работа в поле и на огороде.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3" y="-1"/>
            <a:ext cx="2123728" cy="2113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9068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Продолжи фразу (сравнение)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ru-RU" sz="1800" dirty="0">
                <a:solidFill>
                  <a:prstClr val="black"/>
                </a:solidFill>
              </a:rPr>
              <a:t>	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559104"/>
            <a:ext cx="532859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400" b="1" dirty="0" smtClean="0">
                <a:solidFill>
                  <a:srgbClr val="C00000"/>
                </a:solidFill>
              </a:rPr>
              <a:t>•</a:t>
            </a:r>
            <a:r>
              <a:rPr lang="ru-RU" sz="4400" b="1" dirty="0">
                <a:solidFill>
                  <a:srgbClr val="C00000"/>
                </a:solidFill>
              </a:rPr>
              <a:t>	ласковое, как...</a:t>
            </a:r>
          </a:p>
          <a:p>
            <a:pPr lvl="0"/>
            <a:r>
              <a:rPr lang="ru-RU" sz="4400" b="1" dirty="0">
                <a:solidFill>
                  <a:srgbClr val="C00000"/>
                </a:solidFill>
              </a:rPr>
              <a:t>•	круглое, как...</a:t>
            </a:r>
          </a:p>
          <a:p>
            <a:pPr lvl="0"/>
            <a:r>
              <a:rPr lang="ru-RU" sz="4400" b="1" dirty="0">
                <a:solidFill>
                  <a:srgbClr val="C00000"/>
                </a:solidFill>
              </a:rPr>
              <a:t>•	</a:t>
            </a:r>
            <a:r>
              <a:rPr lang="ru-RU" sz="4400" b="1" dirty="0" smtClean="0">
                <a:solidFill>
                  <a:srgbClr val="C00000"/>
                </a:solidFill>
              </a:rPr>
              <a:t>тёплое</a:t>
            </a:r>
            <a:r>
              <a:rPr lang="ru-RU" sz="4400" b="1" dirty="0">
                <a:solidFill>
                  <a:srgbClr val="C00000"/>
                </a:solidFill>
              </a:rPr>
              <a:t>, как...</a:t>
            </a:r>
          </a:p>
          <a:p>
            <a:pPr lvl="0"/>
            <a:r>
              <a:rPr lang="ru-RU" sz="4400" b="1" dirty="0">
                <a:solidFill>
                  <a:srgbClr val="C00000"/>
                </a:solidFill>
              </a:rPr>
              <a:t>•	золотое, как...</a:t>
            </a:r>
          </a:p>
          <a:p>
            <a:pPr lvl="0"/>
            <a:r>
              <a:rPr lang="ru-RU" sz="4400" b="1" dirty="0">
                <a:solidFill>
                  <a:srgbClr val="C00000"/>
                </a:solidFill>
              </a:rPr>
              <a:t>•	яркое, как...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074188"/>
            <a:ext cx="2736850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5496" y="5805264"/>
            <a:ext cx="88569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греет, светит,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радует, блестит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, улыбается, сияет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72200" y="4711501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C000"/>
                </a:solidFill>
              </a:rPr>
              <a:t>солнышко</a:t>
            </a:r>
            <a:endParaRPr lang="ru-RU" sz="36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6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Отгадайте загадку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ru-RU" b="1" dirty="0">
                <a:solidFill>
                  <a:srgbClr val="C00000"/>
                </a:solidFill>
              </a:rPr>
              <a:t>Это что за потолок?</a:t>
            </a: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ru-RU" b="1" dirty="0">
                <a:solidFill>
                  <a:srgbClr val="C00000"/>
                </a:solidFill>
              </a:rPr>
              <a:t>То он низок, то высок,</a:t>
            </a: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ru-RU" b="1" dirty="0">
                <a:solidFill>
                  <a:srgbClr val="C00000"/>
                </a:solidFill>
              </a:rPr>
              <a:t>То он сер, то беловат,</a:t>
            </a: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ru-RU" b="1" dirty="0">
                <a:solidFill>
                  <a:srgbClr val="C00000"/>
                </a:solidFill>
              </a:rPr>
              <a:t>То чуть-чуть </a:t>
            </a:r>
            <a:r>
              <a:rPr lang="ru-RU" b="1" dirty="0" smtClean="0">
                <a:solidFill>
                  <a:srgbClr val="C00000"/>
                </a:solidFill>
              </a:rPr>
              <a:t>голубоват.</a:t>
            </a:r>
            <a:endParaRPr lang="ru-RU" b="1" dirty="0">
              <a:solidFill>
                <a:srgbClr val="C00000"/>
              </a:solidFill>
            </a:endParaRP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ru-RU" b="1" dirty="0">
                <a:solidFill>
                  <a:srgbClr val="C00000"/>
                </a:solidFill>
              </a:rPr>
              <a:t>А порой такой красивый</a:t>
            </a: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ru-RU" b="1" dirty="0">
                <a:solidFill>
                  <a:srgbClr val="C00000"/>
                </a:solidFill>
              </a:rPr>
              <a:t>Кружевной и синий-синий!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0" y="5229200"/>
            <a:ext cx="87600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</a:rPr>
              <a:t>серое, низкое, голубое, высокое, 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синее, чистое,</a:t>
            </a:r>
            <a:endParaRPr lang="ru-RU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" y="6169659"/>
            <a:ext cx="91439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</a:rPr>
              <a:t>безоблачное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, ясное</a:t>
            </a:r>
            <a:endParaRPr lang="ru-RU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616" y="1556792"/>
            <a:ext cx="3456384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67736" y="3676630"/>
            <a:ext cx="1296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  <a:t>небо</a:t>
            </a:r>
            <a:endParaRPr lang="ru-RU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46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П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ословицы и поговорки о весне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224" y="1268760"/>
            <a:ext cx="7152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Весною снизу холодит, а сверху печёт.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340768"/>
            <a:ext cx="1404283" cy="1153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224" y="2060848"/>
            <a:ext cx="7776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Весна да осень – на дню погод восемь.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099" y="2922388"/>
            <a:ext cx="8218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Осень красна пирогами, а весна -               . 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360" y="2712740"/>
            <a:ext cx="1440160" cy="1155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1275" y="3868468"/>
            <a:ext cx="7537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Весна на дворе -   грач     на горе.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644657"/>
            <a:ext cx="1424186" cy="1176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2382" y="5013176"/>
            <a:ext cx="8574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Готовь телегу  с  осени, а    сани       с весны.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48"/>
          <a:stretch/>
        </p:blipFill>
        <p:spPr bwMode="auto">
          <a:xfrm>
            <a:off x="4879052" y="4538690"/>
            <a:ext cx="1699958" cy="1194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37271" y="6093296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Весною слышно как   трава   растёт.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287" y="5816334"/>
            <a:ext cx="1296144" cy="113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244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168236"/>
            <a:ext cx="1721630" cy="1390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10775"/>
            <a:ext cx="9144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</a:rPr>
              <a:t>Разделите  </a:t>
            </a:r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</a:rPr>
              <a:t>животных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на группы, у которых происходят одинаковые изменения в весенний период.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476" y="1168236"/>
            <a:ext cx="1561356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764" y="4890101"/>
            <a:ext cx="1578416" cy="1429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608" y="4896545"/>
            <a:ext cx="1368152" cy="1474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228969"/>
            <a:ext cx="1139004" cy="1165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33" y="1287425"/>
            <a:ext cx="1224136" cy="113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72" y="2420888"/>
            <a:ext cx="6552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Просыпаются от зимней спячки.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72" y="4003188"/>
            <a:ext cx="8597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Меняют окраску, чтобы быть незаметными.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10251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768" y="4886718"/>
            <a:ext cx="1929896" cy="1372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724" y="6273225"/>
            <a:ext cx="84074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Линяют – меняют тёплую шубку на лёгкую.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10252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89" y="4886718"/>
            <a:ext cx="1717923" cy="1377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1887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85185E-6 C 0.01771 -0.00347 0.03403 -0.01319 0.05173 -0.01551 C 0.05659 -0.01782 0.0618 -0.01805 0.06666 -0.01991 C 0.075 -0.02291 0.08333 -0.02592 0.09166 -0.02893 C 0.09757 -0.03102 0.10399 -0.03032 0.11007 -0.03102 C 0.11684 -0.03287 0.12309 -0.03379 0.13003 -0.03449 C 0.14479 -0.03866 0.1592 -0.04166 0.1743 -0.04328 C 0.22899 -0.04259 0.28368 -0.04305 0.33837 -0.04004 C 0.35225 -0.03819 0.36614 -0.03588 0.38003 -0.03449 C 0.39462 -0.03032 0.40955 -0.02778 0.4243 -0.02453 C 0.42968 -0.02338 0.43472 -0.02014 0.4401 -0.01898 C 0.44496 -0.00972 0.44218 -0.0125 0.44757 -0.00879 C 0.4493 -0.00254 0.45243 0.00903 0.45503 0.01435 C 0.45538 0.01621 0.45555 0.01806 0.4559 0.01991 C 0.45642 0.02222 0.45764 0.02662 0.45764 0.02662 C 0.4592 0.06204 0.4684 0.10301 0.4559 0.13449 C 0.45503 0.14097 0.45382 0.14792 0.45087 0.15324 C 0.44201 0.19028 0.39271 0.17755 0.375 0.17778 C 0.30503 0.17871 0.23507 0.17917 0.1651 0.18009 C 0.16146 0.18449 0.1618 0.18797 0.16093 0.19445 C 0.16093 0.19584 0.16007 0.23357 0.16423 0.24121 C 0.17343 0.25834 0.18489 0.26412 0.1993 0.27222 C 0.20798 0.27709 0.21684 0.28195 0.22587 0.28565 C 0.23159 0.28797 0.23298 0.28727 0.23837 0.29005 C 0.24705 0.29468 0.24288 0.29468 0.25173 0.29676 C 0.26771 0.3007 0.28385 0.30232 0.3 0.3044 C 0.34757 0.30394 0.39496 0.30417 0.44253 0.30324 C 0.45503 0.30301 0.48003 0.30116 0.48003 0.30116 C 0.52725 0.30162 0.56927 0.29815 0.61423 0.3044 C 0.61892 0.30602 0.62378 0.30695 0.62847 0.3088 C 0.63559 0.31181 0.64132 0.31829 0.64757 0.32338 C 0.65538 0.32963 0.66059 0.33241 0.66753 0.33889 C 0.68073 0.35116 0.69305 0.36644 0.70677 0.37778 C 0.71337 0.39121 0.71771 0.39746 0.72014 0.41343 C 0.72118 0.42824 0.72153 0.42685 0.71927 0.44676 C 0.71718 0.46435 0.70382 0.4757 0.6967 0.48889 C 0.69184 0.49815 0.68767 0.50232 0.6809 0.5088 C 0.66736 0.52176 0.68472 0.50648 0.67083 0.52107 C 0.65833 0.53426 0.64184 0.54167 0.6276 0.55 C 0.61909 0.55509 0.59132 0.55996 0.5809 0.56111 C 0.57343 0.56181 0.55833 0.56343 0.55833 0.56343 C 0.51545 0.56227 0.47795 0.56042 0.4368 0.55672 C 0.43229 0.55556 0.42795 0.55417 0.42343 0.55324 C 0.41475 0.55162 0.39757 0.54884 0.39757 0.54884 C 0.3684 0.53704 0.33941 0.52477 0.31007 0.51343 C 0.28403 0.50324 0.25972 0.48287 0.23507 0.46783 C 0.21319 0.45463 0.19045 0.44398 0.17014 0.42662 C 0.14948 0.40903 0.12882 0.38565 0.11093 0.36343 C 0.10555 0.35672 0.10295 0.34792 0.09757 0.34121 C 0.09323 0.32917 0.0868 0.32037 0.0809 0.30996 C 0.07135 0.29306 0.06059 0.2757 0.04427 0.26991 C 0.03854 0.26528 0.03212 0.26482 0.02587 0.26227 C 0.01927 0.25949 0.0125 0.25556 0.0059 0.25324 C 0.00347 0.25116 -0.00157 0.25093 -0.00157 0.24769 " pathEditMode="relative" ptsTypes="fffffffffffffffffffffffffffffffffffffffffffffffffffffA">
                                      <p:cBhvr>
                                        <p:cTn id="6" dur="2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8 -0.01597 C 0.01094 -0.01713 0.0151 -0.01991 0.02049 -0.02153 C 0.02153 -0.02176 0.03576 -0.02384 0.03629 -0.02384 C 0.04427 -0.02616 0.05243 -0.02801 0.06042 -0.0294 C 0.08056 -0.03704 0.08715 -0.03102 0.11875 -0.03032 C 0.12413 -0.02824 0.12986 -0.02708 0.13542 -0.02593 C 0.14323 -0.02199 0.14896 -0.01759 0.15382 -0.0081 C 0.15486 0.00069 0.1592 0.0081 0.16215 0.0162 C 0.16458 0.02292 0.16563 0.02963 0.16788 0.03634 C 0.17101 0.05579 0.16979 0.07292 0.16875 0.09398 C 0.16788 0.11273 0.16267 0.11991 0.14965 0.12292 C 0.12049 0.12222 0.10972 0.12361 0.08785 0.11968 C 0.08212 0.1169 0.07587 0.1162 0.07049 0.11296 C 0.05729 0.10532 0.04375 0.09907 0.02951 0.09745 C 0.01615 0.09398 0.00295 0.09097 -0.01042 0.08843 C -0.04132 0.08982 -0.03351 0.08079 -0.03871 0.10185 C -0.03819 0.11042 -0.03871 0.11898 -0.03715 0.12732 C -0.03437 0.14282 -0.02951 0.15833 -0.02708 0.17407 C -0.02535 0.18542 -0.02378 0.19676 -0.02049 0.20741 C -0.01684 0.21944 -0.00937 0.2294 -0.00382 0.23958 C 0.00538 0.25625 -0.00521 0.23935 0.00208 0.25394 C 0.00712 0.26412 0.01319 0.27315 0.01875 0.28287 C 0.02014 0.28519 0.02066 0.28819 0.02205 0.29074 C 0.02483 0.29607 0.03524 0.30926 0.03715 0.31181 C 0.05243 0.33218 0.06754 0.35394 0.08872 0.36412 C 0.09566 0.36736 0.10504 0.36759 0.11215 0.36852 C 0.11944 0.36759 0.12587 0.36574 0.13299 0.36412 C 0.13715 0.36435 0.14149 0.36389 0.14549 0.36505 C 0.14653 0.36528 0.14653 0.36736 0.14705 0.36852 C 0.14965 0.37477 0.15122 0.38171 0.15295 0.38843 C 0.1526 0.39444 0.1526 0.40023 0.15208 0.40625 C 0.15174 0.41181 0.15087 0.41019 0.14879 0.41505 C 0.1441 0.42523 0.14254 0.4375 0.13368 0.44282 C 0.13004 0.45093 0.1349 0.44167 0.12882 0.44838 C 0.12795 0.44931 0.12795 0.45093 0.12708 0.45185 C 0.12535 0.4537 0.12292 0.4544 0.12118 0.45625 C 0.11302 0.46412 0.11754 0.46227 0.11042 0.46412 C 0.0941 0.47454 0.0724 0.48843 0.05451 0.4919 C 0.02882 0.50301 -0.00121 0.50324 -0.02795 0.50509 C -0.04375 0.50463 -0.06007 0.50833 -0.07535 0.50301 C -0.09653 0.4956 -0.11632 0.48218 -0.13715 0.47407 C -0.14774 0.46389 -0.16059 0.45671 -0.16962 0.44398 C -0.19323 0.41019 -0.21042 0.36806 -0.21632 0.32176 C -0.21753 0.28843 -0.20052 0.23171 -0.22118 0.21412 C -0.2276 0.22593 -0.21267 0.2375 -0.20625 0.2419 C -0.1967 0.24838 -0.15799 0.24722 -0.15382 0.24745 C -0.13403 0.24977 -0.14219 0.24861 -0.12951 0.25069 C -0.12465 0.25 -0.12135 0.24931 -0.11701 0.24745 C -0.11545 0.24676 -0.11215 0.24514 -0.11215 0.24537 C -0.10087 0.24676 -0.10712 0.24583 -0.09375 0.24838 C -0.08819 0.24954 -0.07708 0.25069 -0.07708 0.25093 " pathEditMode="relative" rAng="0" ptsTypes="ffffffffffffffffffffffffffffffffffffffffffffffffffA">
                                      <p:cBhvr>
                                        <p:cTn id="10" dur="2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68" y="2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2 0.03935 C 0.00555 0.03726 0.00937 0.02662 0.01788 0.02268 C 0.0217 0.01898 0.02448 0.01574 0.02882 0.01389 C 0.03507 0.00717 0.04149 0.00625 0.04878 0.00277 C 0.07587 -0.00973 0.10573 -0.01644 0.13455 -0.01736 C 0.15087 -0.01783 0.16736 -0.01806 0.18368 -0.01829 C 0.21093 -0.01875 0.23819 -0.01899 0.26545 -0.01945 C 0.27951 -0.02269 0.29375 -0.02315 0.30798 -0.02385 C 0.31614 -0.025 0.32396 -0.02732 0.33212 -0.02848 C 0.34427 -0.03287 0.35625 -0.03403 0.36875 -0.03496 C 0.38889 -0.03889 0.40989 -0.04144 0.42951 -0.04838 C 0.43107 -0.04977 0.43194 -0.05255 0.43368 -0.05394 C 0.43732 -0.05695 0.44375 -0.0588 0.44791 -0.06065 C 0.44878 -0.06111 0.44948 -0.06227 0.45034 -0.06274 C 0.45312 -0.06389 0.45868 -0.06505 0.45868 -0.06482 C 0.46128 -0.06736 0.46337 -0.06806 0.46632 -0.06945 C 0.47274 -0.0757 0.46979 -0.07408 0.47465 -0.07616 C 0.48194 -0.08588 0.49114 -0.09144 0.50121 -0.09399 C 0.50677 -0.09838 0.5059 -0.09723 0.50955 -0.1051 C 0.51059 -0.11019 0.5125 -0.11204 0.51458 -0.11621 C 0.51493 -0.11806 0.51493 -0.11991 0.51545 -0.12176 C 0.5158 -0.12292 0.51666 -0.12385 0.51701 -0.125 C 0.51875 -0.13102 0.51909 -0.13704 0.52118 -0.14283 C 0.52274 -0.17014 0.52343 -0.19653 0.52048 -0.22385 C 0.51962 -0.23195 0.51771 -0.23936 0.51632 -0.24723 C 0.51562 -0.25093 0.51458 -0.25834 0.51458 -0.25811 C 0.51371 -0.27107 0.51441 -0.2875 0.50712 -0.29723 C 0.50486 -0.30625 0.50816 -0.29537 0.50382 -0.30278 C 0.49948 -0.30996 0.50712 -0.30278 0.50034 -0.30834 C 0.49826 -0.31297 0.49652 -0.31135 0.49375 -0.31505 C 0.48871 -0.32176 0.4842 -0.3294 0.47708 -0.33287 C 0.46962 -0.34699 0.45955 -0.35949 0.45034 -0.37176 C 0.44323 -0.38125 0.43698 -0.39352 0.43038 -0.40394 C 0.41996 -0.42037 0.4059 -0.43542 0.39132 -0.44514 C 0.38073 -0.45209 0.36927 -0.45556 0.35868 -0.46181 C 0.35104 -0.46644 0.34357 -0.47338 0.33541 -0.47616 C 0.33159 -0.47986 0.32656 -0.48264 0.32205 -0.48496 C 0.31632 -0.49098 0.30989 -0.49283 0.30295 -0.49607 C 0.29948 -0.49769 0.29618 -0.50047 0.29288 -0.50278 C 0.27882 -0.51227 0.25382 -0.52361 0.23871 -0.52732 C 0.22812 -0.53287 0.21805 -0.53982 0.20712 -0.54399 C 0.19861 -0.54723 0.18975 -0.54792 0.18125 -0.55162 C 0.16979 -0.55649 0.15816 -0.56297 0.14618 -0.56505 C 0.13784 -0.56806 0.12968 -0.5713 0.12118 -0.57292 C 0.11389 -0.57593 0.10729 -0.57639 0.09965 -0.57732 C 0.06146 -0.58611 0.02239 -0.58264 -0.01632 -0.58403 C -0.04028 -0.58611 -0.06389 -0.58959 -0.08785 -0.59051 C -0.10504 -0.59352 -0.0967 -0.59236 -0.11285 -0.59399 C -0.13716 -0.60486 -0.13993 -0.58936 -0.15712 -0.58172 C -0.15868 -0.57824 -0.15955 -0.575 -0.16129 -0.57176 C -0.16337 -0.56366 -0.16372 -0.55463 -0.16372 -0.54607 " pathEditMode="relative" rAng="0" ptsTypes="ffffffffffffffffffffffffffffffffffffffffffffffffffA">
                                      <p:cBhvr>
                                        <p:cTn id="20" dur="2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68" y="-3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7.40741E-7 C 0.01163 0.0007 0.02274 0.00208 0.0342 0.00324 C 0.03871 0.0044 0.04253 0.00648 0.0467 0.0088 C 0.04844 0.00972 0.05173 0.01111 0.05173 0.01134 C 0.05625 0.02037 0.05017 0.00926 0.0559 0.01551 C 0.06285 0.02315 0.05972 0.0213 0.06423 0.02778 C 0.06614 0.03032 0.06996 0.03542 0.06996 0.03565 C 0.0717 0.04213 0.06962 0.03611 0.075 0.04329 C 0.08142 0.05185 0.07378 0.04352 0.07917 0.05208 C 0.08055 0.0544 0.08281 0.05532 0.0842 0.05764 C 0.08993 0.0669 0.08073 0.05486 0.08837 0.06435 C 0.09358 0.07917 0.10173 0.09259 0.1066 0.10764 C 0.10868 0.11412 0.1118 0.11991 0.11337 0.12662 C 0.1151 0.13426 0.11684 0.14074 0.11996 0.14769 C 0.12396 0.16829 0.12743 0.18866 0.12917 0.20995 C 0.12986 0.23796 0.13073 0.25347 0.12917 0.28102 C 0.12812 0.29792 0.12205 0.31458 0.1191 0.33102 C 0.11111 0.37384 0.09861 0.42824 0.07917 0.46435 C 0.07309 0.47546 0.06406 0.48472 0.0566 0.49445 C 0.04601 0.50833 0.03073 0.5294 0.01667 0.53657 C 0.00434 0.54282 -0.00781 0.5456 -0.02083 0.54769 C -0.04306 0.54722 -0.06545 0.54907 -0.0875 0.5456 C -0.10035 0.54352 -0.11233 0.53727 -0.125 0.53449 C -0.13021 0.53218 -0.13577 0.53148 -0.1408 0.52894 C -0.15399 0.52222 -0.13663 0.52824 -0.15243 0.52338 C -0.16788 0.5088 -0.18733 0.50301 -0.2033 0.48889 C -0.21181 0.48125 -0.21788 0.46921 -0.22413 0.4588 C -0.23056 0.44792 -0.23941 0.43634 -0.24757 0.42778 C -0.24983 0.4213 -0.25399 0.41296 -0.25833 0.4088 C -0.25955 0.40278 -0.2625 0.39884 -0.26424 0.39329 C -0.2658 0.38843 -0.26615 0.38287 -0.26754 0.37778 C -0.26806 0.36366 -0.26979 0.35232 -0.27083 0.33889 C -0.27153 0.33032 -0.27257 0.3132 -0.27257 0.31343 C -0.27309 0.20417 -0.26997 0.09537 -0.26997 -0.01343 " pathEditMode="relative" rAng="0" ptsTypes="fffffffffffffffffffffffffffffffffA">
                                      <p:cBhvr>
                                        <p:cTn id="24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18" y="2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02 0.01736 C -0.03993 0.01806 -0.04184 0.01922 -0.04375 0.01968 C -0.046 0.02037 -0.04826 0.01991 -0.05069 0.02084 C -0.05208 0.02153 -0.0533 0.02315 -0.05486 0.02408 C -0.05833 0.02616 -0.0625 0.02639 -0.06632 0.02732 C -0.08819 0.0426 -0.13732 0.03611 -0.15208 0.03635 C -0.19149 0.03588 -0.23107 0.03588 -0.27048 0.03519 C -0.27604 0.03519 -0.28159 0.03287 -0.28715 0.03195 C -0.30903 0.02801 -0.33142 0.02732 -0.35295 0.02084 C -0.36614 0.0169 -0.37951 0.01135 -0.39288 0.00972 C -0.40555 0.00533 -0.41805 0.00047 -0.43038 -0.00486 C -0.43732 -0.00787 -0.4434 -0.0125 -0.45052 -0.01481 C -0.45694 -0.02106 -0.46406 -0.02592 -0.46962 -0.03379 C -0.47066 -0.03773 -0.47257 -0.04097 -0.47378 -0.0449 C -0.47587 -0.05092 -0.47604 -0.05717 -0.47708 -0.06365 C -0.47778 -0.06852 -0.47969 -0.07824 -0.47969 -0.07801 C -0.47986 -0.08264 -0.47986 -0.08703 -0.48038 -0.09143 C -0.48073 -0.09375 -0.48212 -0.09815 -0.48212 -0.09791 C -0.48333 -0.11458 -0.4842 -0.1287 -0.48455 -0.14583 C -0.4842 -0.16203 -0.48576 -0.18449 -0.48125 -0.20139 C -0.47795 -0.22662 -0.46389 -0.23449 -0.44965 -0.24815 C -0.44427 -0.25324 -0.45 -0.24953 -0.44375 -0.25602 C -0.43489 -0.26504 -0.42239 -0.27453 -0.41128 -0.27708 C -0.4 -0.28333 -0.38767 -0.28379 -0.37552 -0.28472 C -0.36198 -0.28773 -0.34826 -0.28819 -0.33455 -0.28935 C -0.31719 -0.28912 -0.24409 -0.28842 -0.21632 -0.28703 C -0.20833 -0.28657 -0.20069 -0.28356 -0.19288 -0.28264 C -0.18576 -0.28171 -0.17135 -0.28032 -0.17135 -0.28009 C -0.14288 -0.27245 -0.11267 -0.27361 -0.08385 -0.27268 C -0.05416 -0.2706 -0.02847 -0.2699 0.00295 -0.26921 C 0.0717 -0.26574 0.13976 -0.26319 0.20868 -0.2625 C 0.2316 -0.26296 0.25747 -0.25185 0.27622 -0.27153 C 0.27709 -0.27338 0.27761 -0.27546 0.27865 -0.27708 C 0.27934 -0.27824 0.28056 -0.27893 0.28125 -0.28032 C 0.28455 -0.28634 0.28629 -0.29305 0.29045 -0.29815 C 0.29219 -0.30949 0.29913 -0.31852 0.30365 -0.32824 C 0.30677 -0.33495 0.30747 -0.34375 0.30955 -0.35139 C 0.31111 -0.36412 0.31406 -0.37662 0.31545 -0.38935 C 0.31632 -0.4118 0.31597 -0.43379 0.31285 -0.45602 C 0.31181 -0.46296 0.31181 -0.46782 0.30868 -0.47361 C 0.30799 -0.47708 0.30625 -0.4868 0.30538 -0.48935 C 0.30174 -0.5 0.29393 -0.51134 0.28698 -0.51805 C 0.28368 -0.52129 0.28247 -0.52546 0.27865 -0.52708 C 0.27066 -0.53773 0.25972 -0.54838 0.24948 -0.55486 C 0.24601 -0.55717 0.24341 -0.56111 0.23959 -0.5625 C 0.23698 -0.56597 0.23455 -0.56736 0.23125 -0.56921 C 0.22969 -0.57014 0.22622 -0.57153 0.22622 -0.57129 C 0.21268 -0.5706 0.21059 -0.5706 0.20035 -0.56597 C 0.19879 -0.56435 0.1967 -0.56342 0.19531 -0.56157 C 0.18889 -0.55301 0.19948 -0.56342 0.19115 -0.55486 C 0.18959 -0.55324 0.18629 -0.55046 0.18629 -0.55023 C 0.18525 -0.54653 0.18629 -0.54699 0.18455 -0.54699 " pathEditMode="relative" rAng="0" ptsTypes="fffffffffffffffffffffffffffffffffffffffffffffffffffA">
                                      <p:cBhvr>
                                        <p:cTn id="28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0" y="-2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85185E-6 C -0.00104 -0.03472 -0.00017 -0.06828 0.00417 -0.10231 C 0.00469 -0.1243 0.00469 -0.13333 0.00573 -0.15347 C 0.0059 -0.15763 0.00608 -0.16157 0.0066 -0.16574 C 0.00694 -0.16944 0.00833 -0.17685 0.00833 -0.17685 C 0.00851 -0.18125 0.00851 -0.18564 0.00903 -0.19004 C 0.00937 -0.19305 0.01076 -0.19907 0.01076 -0.19907 C 0.01111 -0.20416 0.01111 -0.22152 0.01493 -0.22569 C 0.01545 -0.22638 0.01944 -0.22754 0.01996 -0.22777 C 0.02969 -0.22569 0.0342 -0.21296 0.0408 -0.20462 C 0.04184 -0.19907 0.04306 -0.19583 0.04583 -0.1912 C 0.04757 -0.18518 0.04826 -0.17893 0.05069 -0.17337 C 0.05156 -0.16828 0.05278 -0.16388 0.05417 -0.15902 C 0.05503 -0.14189 0.0599 -0.11875 0.05243 -0.10462 C 0.05121 -0.09652 0.05 -0.09027 0.04653 -0.08333 C 0.04549 -0.07615 0.04167 -0.06967 0.03906 -0.06342 C 0.03802 -0.06111 0.03681 -0.05902 0.03576 -0.05671 C 0.03524 -0.05555 0.03403 -0.05347 0.03403 -0.05347 C 0.03281 -0.04745 0.02882 -0.0412 0.025 -0.03796 C 0.02292 -0.02939 0.0125 -0.02337 0.00746 -0.01666 C 0.00451 -0.01273 0.00052 -1.85185E-6 5.55556E-7 -1.85185E-6 Z " pathEditMode="relative" ptsTypes="fffffffffffffffffffff">
                                      <p:cBhvr>
                                        <p:cTn id="38" dur="20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294 C 0.01337 -0.03403 0.02552 -0.03519 0.03976 -0.03611 C 0.13767 -0.05532 0.25625 -0.04352 0.34566 -0.04398 C 0.3592 -0.04653 0.37274 -0.04815 0.38646 -0.04954 C 0.40365 -0.05324 0.39618 -0.05208 0.43229 -0.04954 C 0.43681 -0.04931 0.44184 -0.04491 0.44653 -0.04398 C 0.45365 -0.04005 0.46129 -0.03704 0.46892 -0.03495 C 0.4724 -0.03218 0.47622 -0.02963 0.47986 -0.02732 C 0.48177 -0.02292 0.4849 -0.01945 0.48646 -0.01505 C 0.4901 -0.00394 0.48594 -0.01227 0.49063 -0.00394 C 0.49288 0.00509 0.49566 0.01597 0.49983 0.02384 C 0.50087 0.03542 0.50226 0.04676 0.50313 0.05833 C 0.5026 0.07963 0.50313 0.10139 0.49809 0.12176 C 0.49722 0.13009 0.49392 0.13657 0.49236 0.14491 C 0.48906 0.16204 0.48854 0.1794 0.47899 0.19282 C 0.47691 0.20069 0.47083 0.20694 0.46649 0.21273 C 0.46076 0.22037 0.45486 0.22778 0.44809 0.2338 C 0.44184 0.23912 0.43403 0.2412 0.42726 0.24491 C 0.4151 0.25139 0.40451 0.25718 0.39149 0.25949 C 0.38368 0.25903 0.37604 0.25903 0.36823 0.25833 C 0.36215 0.25787 0.35469 0.25185 0.34896 0.24838 C 0.34254 0.24468 0.33576 0.24259 0.32986 0.23843 C 0.3158 0.22917 0.29931 0.22384 0.2849 0.2162 C 0.26736 0.20718 0.25104 0.19282 0.23316 0.18495 C 0.21528 0.17708 0.19757 0.16968 0.17899 0.16389 C 0.16302 0.15903 0.14774 0.15069 0.13142 0.14722 C 0.10365 0.1412 0.07552 0.13704 0.0474 0.13495 C 0.03194 0.13241 0.01615 0.13079 0.00069 0.1294 C -0.01441 0.12639 -0.03003 0.12685 -0.04514 0.12616 C -0.0566 0.12662 -0.06806 0.12523 -0.07934 0.12731 C -0.08698 0.1287 -0.09201 0.14213 -0.09931 0.14491 C -0.10121 0.15 -0.10382 0.15347 -0.10608 0.15833 C -0.10729 0.16389 -0.10955 0.16991 -0.11181 0.175 C -0.11302 0.18241 -0.11458 0.18843 -0.1151 0.19606 C -0.11476 0.21435 -0.11771 0.2368 -0.10608 0.24954 C -0.10469 0.25486 -0.10069 0.25995 -0.09774 0.26389 C -0.09549 0.27546 -0.0842 0.28194 -0.07604 0.2838 C -0.07205 0.2875 -0.06736 0.29005 -0.06267 0.29167 C -0.04757 0.30648 -0.02257 0.31528 -0.00434 0.31944 C 0.00347 0.3213 0.01129 0.32569 0.01892 0.32824 C 0.03976 0.33495 0.06181 0.3375 0.08316 0.33935 C 0.09635 0.34305 0.10972 0.34468 0.12309 0.34606 C 0.13351 0.34954 0.11476 0.34352 0.13819 0.34838 C 0.14549 0.34977 0.15208 0.35532 0.15903 0.35833 C 0.16354 0.36018 0.1684 0.36111 0.17309 0.36273 C 0.1783 0.36713 0.18229 0.36921 0.18819 0.3706 C 0.19306 0.37361 0.19497 0.38055 0.19983 0.38287 C 0.20087 0.38843 0.20347 0.39028 0.20573 0.39491 C 0.20712 0.39792 0.2099 0.40393 0.2099 0.40417 C 0.21094 0.41065 0.21285 0.4169 0.21563 0.42268 C 0.21597 0.42546 0.21615 0.4287 0.21649 0.43171 C 0.21701 0.43542 0.21823 0.44259 0.21823 0.44282 C 0.21771 0.4662 0.22014 0.48611 0.21059 0.50486 C 0.20972 0.5088 0.20642 0.51505 0.20642 0.51528 C 0.20486 0.52199 0.20156 0.52801 0.19983 0.53495 C 0.19896 0.53819 0.19983 0.54236 0.19983 0.54583 " pathEditMode="relative" rAng="0" ptsTypes="fffffffffffffffffffffffffffffffffffffffffffffffffffffffA">
                                      <p:cBhvr>
                                        <p:cTn id="42" dur="2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88" y="2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59259E-6 C -0.00416 -0.00347 -0.00937 -0.00533 -0.01423 -0.00648 C -0.01805 -0.00996 -0.02239 -0.01019 -0.02673 -0.01204 C -0.03472 -0.01551 -0.0434 -0.01922 -0.05087 -0.02431 C -0.05451 -0.02685 -0.05955 -0.03079 -0.0625 -0.03426 C -0.06944 -0.04236 -0.06475 -0.03982 -0.07014 -0.04213 C -0.07257 -0.04537 -0.07343 -0.04838 -0.07673 -0.05 C -0.08107 -0.0581 -0.08663 -0.06505 -0.09097 -0.07315 C -0.09409 -0.08843 -0.096 -0.10324 -0.09843 -0.11875 C -0.10087 -0.17662 -0.10069 -0.2456 -0.08264 -0.30093 C -0.07795 -0.31505 -0.07187 -0.32755 -0.06666 -0.34097 C -0.0651 -0.35047 -0.06753 -0.34121 -0.06337 -0.34769 C -0.06267 -0.34885 -0.06267 -0.35093 -0.0618 -0.35209 C -0.06007 -0.3544 -0.0559 -0.35556 -0.05347 -0.35648 C -0.046 -0.35625 -0.03837 -0.35602 -0.0309 -0.35556 C -0.02482 -0.3551 -0.01944 -0.35116 -0.01337 -0.35 C -0.00781 -0.34699 -0.00017 -0.34653 0.00486 -0.34213 C 0.01372 -0.33426 0.02413 -0.32662 0.0316 -0.31667 C 0.03264 -0.31227 0.0382 -0.30556 0.0382 -0.30556 C 0.04011 -0.29537 0.03716 -0.30579 0.04236 -0.29885 C 0.04306 -0.29792 0.04271 -0.2963 0.04323 -0.29537 C 0.0441 -0.29375 0.04549 -0.29236 0.04653 -0.29097 C 0.04688 -0.28982 0.04705 -0.28866 0.0474 -0.28773 C 0.04792 -0.28658 0.04879 -0.28565 0.04913 -0.28426 C 0.05157 -0.2757 0.05348 -0.26551 0.05747 -0.25764 C 0.06025 -0.24329 0.05643 -0.26297 0.05903 -0.24885 C 0.05955 -0.24584 0.06077 -0.23982 0.06077 -0.23982 C 0.06198 -0.21158 0.06771 -0.17547 0.05834 -0.14885 C 0.05747 -0.13658 0.05434 -0.12685 0.05157 -0.11551 C 0.0507 -0.11227 0.05035 -0.10857 0.04913 -0.10556 C 0.04827 -0.10324 0.04584 -0.09885 0.04584 -0.09885 C 0.0441 -0.08959 0.04636 -0.09954 0.04236 -0.08982 C 0.04028 -0.08472 0.03889 -0.07847 0.03663 -0.07315 C 0.03455 -0.06829 0.03143 -0.06459 0.02917 -0.05996 C 0.02726 -0.05 0.02188 -0.03496 0.01736 -0.02662 C 0.01563 -0.01736 0.01702 -0.02107 0.01407 -0.01551 C 0.01094 2.59259E-6 0.00643 -0.0081 -0.0026 -0.00209 C -0.00347 -0.00139 -0.00087 -0.0007 -2.77778E-6 2.59259E-6 Z " pathEditMode="relative" ptsTypes="ffffffffffffffffffffffffffffffffffffff">
                                      <p:cBhvr>
                                        <p:cTn id="46" dur="20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54752" y="251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Какие  появляются  насекомые?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71238" y="5986686"/>
            <a:ext cx="67687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 smtClean="0">
                <a:solidFill>
                  <a:srgbClr val="C00000"/>
                </a:solidFill>
              </a:rPr>
              <a:t>пёстрые</a:t>
            </a:r>
            <a:r>
              <a:rPr lang="ru-RU" sz="3200" b="1" dirty="0">
                <a:solidFill>
                  <a:srgbClr val="C00000"/>
                </a:solidFill>
              </a:rPr>
              <a:t>, нарядные, </a:t>
            </a:r>
            <a:r>
              <a:rPr lang="ru-RU" sz="3200" b="1" dirty="0" smtClean="0">
                <a:solidFill>
                  <a:srgbClr val="C00000"/>
                </a:solidFill>
              </a:rPr>
              <a:t>трудолюбивые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802" y="1052736"/>
            <a:ext cx="6667500" cy="493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318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626968" cy="1143000"/>
          </a:xfrm>
        </p:spPr>
        <p:txBody>
          <a:bodyPr/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Птицы весной: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1484784"/>
            <a:ext cx="5770939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Вьют гнёзда.</a:t>
            </a:r>
          </a:p>
          <a:p>
            <a:r>
              <a:rPr lang="ru-RU" sz="3200" b="1" dirty="0" smtClean="0">
                <a:solidFill>
                  <a:srgbClr val="C00000"/>
                </a:solidFill>
              </a:rPr>
              <a:t>Выводят птенцов.</a:t>
            </a:r>
          </a:p>
          <a:p>
            <a:r>
              <a:rPr lang="ru-RU" sz="3200" b="1" dirty="0" smtClean="0">
                <a:solidFill>
                  <a:srgbClr val="C00000"/>
                </a:solidFill>
              </a:rPr>
              <a:t>Улетают на юг.</a:t>
            </a:r>
          </a:p>
          <a:p>
            <a:r>
              <a:rPr lang="ru-RU" sz="3200" b="1" dirty="0" smtClean="0">
                <a:solidFill>
                  <a:srgbClr val="C00000"/>
                </a:solidFill>
              </a:rPr>
              <a:t>Прилетают с тёплых мест.</a:t>
            </a:r>
          </a:p>
          <a:p>
            <a:r>
              <a:rPr lang="ru-RU" sz="3200" b="1" dirty="0" smtClean="0">
                <a:solidFill>
                  <a:srgbClr val="C00000"/>
                </a:solidFill>
              </a:rPr>
              <a:t>Собираются в стаи.</a:t>
            </a:r>
          </a:p>
          <a:p>
            <a:r>
              <a:rPr lang="ru-RU" sz="3200" b="1" dirty="0" smtClean="0">
                <a:solidFill>
                  <a:srgbClr val="C00000"/>
                </a:solidFill>
              </a:rPr>
              <a:t>Учат летать птенцов.</a:t>
            </a:r>
          </a:p>
          <a:p>
            <a:r>
              <a:rPr lang="ru-RU" sz="3200" b="1" dirty="0" smtClean="0">
                <a:solidFill>
                  <a:srgbClr val="C00000"/>
                </a:solidFill>
              </a:rPr>
              <a:t>Кормят птенцов насекомыми.</a:t>
            </a:r>
          </a:p>
          <a:p>
            <a:r>
              <a:rPr lang="ru-RU" sz="3200" b="1" dirty="0" smtClean="0">
                <a:solidFill>
                  <a:srgbClr val="C00000"/>
                </a:solidFill>
              </a:rPr>
              <a:t>Высиживают яйца.</a:t>
            </a:r>
          </a:p>
          <a:p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112" y="1694238"/>
            <a:ext cx="2653530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854" y="5274095"/>
            <a:ext cx="2597721" cy="1556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867" y="3411840"/>
            <a:ext cx="2637133" cy="1781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783" y="116632"/>
            <a:ext cx="2699792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153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Физминутка 'Птички'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76672" y="0"/>
            <a:ext cx="12097343" cy="6857999"/>
          </a:xfrm>
        </p:spPr>
      </p:pic>
    </p:spTree>
    <p:extLst>
      <p:ext uri="{BB962C8B-B14F-4D97-AF65-F5344CB8AC3E}">
        <p14:creationId xmlns:p14="http://schemas.microsoft.com/office/powerpoint/2010/main" val="160825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Весенний день целый год кормит.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64" y="1340767"/>
            <a:ext cx="8280920" cy="5372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1896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Времена года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581912" lvl="5" indent="0">
              <a:buNone/>
            </a:pPr>
            <a:r>
              <a:rPr lang="ru-RU" sz="6600" b="1" dirty="0" smtClean="0">
                <a:solidFill>
                  <a:srgbClr val="C00000"/>
                </a:solidFill>
              </a:rPr>
              <a:t>осень</a:t>
            </a:r>
            <a:endParaRPr lang="ru-RU" sz="6600" b="1" dirty="0">
              <a:solidFill>
                <a:srgbClr val="C0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780928"/>
            <a:ext cx="2682875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3581717"/>
            <a:ext cx="200631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rgbClr val="C00000"/>
                </a:solidFill>
              </a:rPr>
              <a:t>зима</a:t>
            </a:r>
            <a:endParaRPr lang="ru-RU" sz="66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87824" y="5013176"/>
            <a:ext cx="25922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rgbClr val="C00000"/>
                </a:solidFill>
              </a:rPr>
              <a:t>весна</a:t>
            </a:r>
            <a:endParaRPr lang="ru-RU" sz="6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943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0"/>
            <a:ext cx="2871787" cy="270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2712407"/>
            <a:ext cx="9108504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 smtClean="0">
                <a:solidFill>
                  <a:srgbClr val="C00000"/>
                </a:solidFill>
              </a:rPr>
              <a:t>            Весна </a:t>
            </a:r>
            <a:r>
              <a:rPr lang="ru-RU" sz="3200" b="1" dirty="0">
                <a:solidFill>
                  <a:srgbClr val="C00000"/>
                </a:solidFill>
              </a:rPr>
              <a:t>– начало новой жизни!</a:t>
            </a:r>
          </a:p>
          <a:p>
            <a:pPr lvl="0"/>
            <a:r>
              <a:rPr lang="ru-RU" sz="3200" b="1" dirty="0" smtClean="0">
                <a:solidFill>
                  <a:srgbClr val="C00000"/>
                </a:solidFill>
              </a:rPr>
              <a:t>           Весна </a:t>
            </a:r>
            <a:r>
              <a:rPr lang="ru-RU" sz="3200" b="1" dirty="0">
                <a:solidFill>
                  <a:srgbClr val="C00000"/>
                </a:solidFill>
              </a:rPr>
              <a:t>меняет природу, погоду!</a:t>
            </a:r>
          </a:p>
          <a:p>
            <a:pPr lvl="0"/>
            <a:r>
              <a:rPr lang="ru-RU" sz="3200" b="1" dirty="0">
                <a:solidFill>
                  <a:srgbClr val="C00000"/>
                </a:solidFill>
              </a:rPr>
              <a:t>Весна дарит нам новые звуки, краски, запахи</a:t>
            </a:r>
            <a:r>
              <a:rPr lang="ru-RU" sz="3200" b="1" dirty="0" smtClean="0">
                <a:solidFill>
                  <a:srgbClr val="C00000"/>
                </a:solidFill>
              </a:rPr>
              <a:t>!</a:t>
            </a:r>
          </a:p>
          <a:p>
            <a:pPr lvl="0"/>
            <a:endParaRPr lang="ru-RU" sz="1000" b="1" dirty="0">
              <a:solidFill>
                <a:srgbClr val="C00000"/>
              </a:solidFill>
            </a:endParaRPr>
          </a:p>
          <a:p>
            <a:pPr lvl="0"/>
            <a:r>
              <a:rPr lang="ru-RU" sz="2800" b="1" i="1" dirty="0">
                <a:solidFill>
                  <a:srgbClr val="C00000"/>
                </a:solidFill>
              </a:rPr>
              <a:t>(Трещит лёд на реке. </a:t>
            </a:r>
            <a:endParaRPr lang="ru-RU" sz="2800" b="1" i="1" dirty="0" smtClean="0">
              <a:solidFill>
                <a:srgbClr val="C00000"/>
              </a:solidFill>
            </a:endParaRPr>
          </a:p>
          <a:p>
            <a:pPr lvl="0"/>
            <a:r>
              <a:rPr lang="ru-RU" sz="2800" b="1" i="1" dirty="0" smtClean="0">
                <a:solidFill>
                  <a:srgbClr val="C00000"/>
                </a:solidFill>
              </a:rPr>
              <a:t>Журчат </a:t>
            </a:r>
            <a:r>
              <a:rPr lang="ru-RU" sz="2800" b="1" i="1" dirty="0">
                <a:solidFill>
                  <a:srgbClr val="C00000"/>
                </a:solidFill>
              </a:rPr>
              <a:t>ручейки. </a:t>
            </a:r>
            <a:endParaRPr lang="ru-RU" sz="2800" b="1" i="1" dirty="0" smtClean="0">
              <a:solidFill>
                <a:srgbClr val="C00000"/>
              </a:solidFill>
            </a:endParaRPr>
          </a:p>
          <a:p>
            <a:pPr lvl="0"/>
            <a:r>
              <a:rPr lang="ru-RU" sz="2800" b="1" i="1" dirty="0" smtClean="0">
                <a:solidFill>
                  <a:srgbClr val="C00000"/>
                </a:solidFill>
              </a:rPr>
              <a:t>Лопаются </a:t>
            </a:r>
            <a:r>
              <a:rPr lang="ru-RU" sz="2800" b="1" i="1" dirty="0">
                <a:solidFill>
                  <a:srgbClr val="C00000"/>
                </a:solidFill>
              </a:rPr>
              <a:t>почки, распускаются листочки на деревьях. </a:t>
            </a:r>
            <a:endParaRPr lang="ru-RU" sz="2800" b="1" i="1" dirty="0" smtClean="0">
              <a:solidFill>
                <a:srgbClr val="C00000"/>
              </a:solidFill>
            </a:endParaRPr>
          </a:p>
          <a:p>
            <a:pPr lvl="0"/>
            <a:r>
              <a:rPr lang="ru-RU" sz="2800" b="1" i="1" dirty="0" smtClean="0">
                <a:solidFill>
                  <a:srgbClr val="C00000"/>
                </a:solidFill>
              </a:rPr>
              <a:t>Поют </a:t>
            </a:r>
            <a:r>
              <a:rPr lang="ru-RU" sz="2800" b="1" i="1" dirty="0">
                <a:solidFill>
                  <a:srgbClr val="C00000"/>
                </a:solidFill>
              </a:rPr>
              <a:t>птицы.)</a:t>
            </a:r>
          </a:p>
        </p:txBody>
      </p:sp>
    </p:spTree>
    <p:extLst>
      <p:ext uri="{BB962C8B-B14F-4D97-AF65-F5344CB8AC3E}">
        <p14:creationId xmlns:p14="http://schemas.microsoft.com/office/powerpoint/2010/main" val="125412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4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4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4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9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4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4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4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3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4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4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4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708920"/>
            <a:ext cx="3744416" cy="3719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Будем составлять рассказ</a:t>
            </a:r>
            <a:b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«……………..»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74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332656"/>
            <a:ext cx="1008112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Уже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63688" y="332656"/>
            <a:ext cx="432048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в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39752" y="332656"/>
            <a:ext cx="2880320" cy="64807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подснежники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48064" y="332656"/>
            <a:ext cx="108012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лесу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00192" y="332656"/>
            <a:ext cx="2304256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появились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76456" y="332656"/>
            <a:ext cx="288032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/>
              <a:t>.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85185E-6 L -0.31111 0.3307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00" y="16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42 0.05787 L -0.31094 0.3307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0" y="13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243 0.03658 L 0.38594 0.3305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00" y="14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7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332656"/>
            <a:ext cx="504056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9592" y="404664"/>
            <a:ext cx="1368152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ребята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67744" y="332656"/>
            <a:ext cx="2448272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воскресенье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07904" y="980728"/>
            <a:ext cx="1440160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пошли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20072" y="404664"/>
            <a:ext cx="432048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5652120" y="980728"/>
            <a:ext cx="792088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лес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16416" y="332656"/>
            <a:ext cx="432048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84168" y="332656"/>
            <a:ext cx="1872208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весенний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98 0.00973 L -0.01979 0.4402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21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7037E-6 L -0.20486 0.4402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00" y="22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43 0.00995 L 0.22032 0.429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00" y="21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8 0.11481 L 0.05521 0.3458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0" y="1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2 -0.00069 L 0.0474 0.4291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0" y="21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61 -0.02176 L -0.00781 0.4395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1 -0.0007 L 0.24028 0.3351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0" y="16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7.40741E-7 L 0.0316 0.4305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0" y="21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332656"/>
            <a:ext cx="792088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Вот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91680" y="332656"/>
            <a:ext cx="1728192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пришли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0" y="404664"/>
            <a:ext cx="432048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07904" y="836712"/>
            <a:ext cx="792088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лес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40152" y="332656"/>
            <a:ext cx="1296144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ребята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56376" y="620688"/>
            <a:ext cx="432048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.</a:t>
            </a:r>
            <a:endParaRPr lang="ru-R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02743 0.4870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0" y="2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07407E-6 L -0.52761 0.4870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00" y="2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59259E-6 L 0.07882 0.4828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0" y="24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0.00069 L -0.05503 0.4719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0" y="23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1 -0.02152 L 0.11025 0.4083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0" y="21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44444E-6 L -0.26789 0.4409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00" y="22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332656"/>
            <a:ext cx="720080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На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9632" y="692696"/>
            <a:ext cx="1656184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полянах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59832" y="188640"/>
            <a:ext cx="1512168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dirty="0" smtClean="0"/>
              <a:t>лесных</a:t>
            </a:r>
            <a:endParaRPr lang="ru-RU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3563888" y="1340768"/>
            <a:ext cx="1152128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много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92080" y="260648"/>
            <a:ext cx="2808312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подснежников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28184" y="1628800"/>
            <a:ext cx="1656184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голубых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55968" y="908720"/>
            <a:ext cx="288032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0.03079 L -0.02361 0.702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" y="33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-0.2757 0.7238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0" y="36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48148E-6 L 0.08264 0.6400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0" y="32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8 0.00394 L 0.00781 0.5539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0" y="2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2 0.03102 L -0.16927 0.5238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00" y="24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0.11424 0.6923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00" y="34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52 0.05208 L 0.00208 0.5981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0" y="27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260648"/>
            <a:ext cx="576064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В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9672" y="692696"/>
            <a:ext cx="180020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хорошо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23928" y="260648"/>
            <a:ext cx="1224136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лесу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52120" y="764704"/>
            <a:ext cx="1728192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весной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56376" y="404664"/>
            <a:ext cx="432048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600" b="1" dirty="0" smtClean="0"/>
              <a:t>.</a:t>
            </a:r>
            <a:endParaRPr lang="ru-R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45138 " pathEditMode="relative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7037E-6 L -0.25591 0.4465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00" y="22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0.17726 0.3835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0" y="19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04705 0.3729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0" y="18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48148E-6 L -0.04722 0.4254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0" y="21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260648"/>
            <a:ext cx="936104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/>
              <a:t>Дети</a:t>
            </a:r>
            <a:endParaRPr lang="ru-RU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763688" y="548680"/>
            <a:ext cx="1152128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домой</a:t>
            </a:r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131840" y="188640"/>
            <a:ext cx="1872208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радостные</a:t>
            </a: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3995936" y="1052736"/>
            <a:ext cx="432048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и</a:t>
            </a:r>
            <a:endParaRPr lang="ru-RU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5724128" y="332656"/>
            <a:ext cx="18002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вернулись</a:t>
            </a:r>
            <a:endParaRPr lang="ru-RU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6228184" y="1196752"/>
            <a:ext cx="1944216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довольные</a:t>
            </a:r>
            <a:endParaRPr lang="ru-RU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8532440" y="548680"/>
            <a:ext cx="288032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.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0.01713 L -0.0434 0.585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62 0.00394 L -0.50017 0.5747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" y="2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0.00649 L 0.13386 0.5435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" y="2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0.10243 0.591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" y="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33333E-6 L 0.21267 0.4657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" y="2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9 0.0669 L 0.0276 0.4449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" y="1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44444E-6 L -4.72222E-6 0.5393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8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2132856"/>
            <a:ext cx="7128792" cy="156966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9600" b="1" i="1" dirty="0" smtClean="0">
                <a:solidFill>
                  <a:srgbClr val="00B050"/>
                </a:solidFill>
              </a:rPr>
              <a:t>Молодцы!</a:t>
            </a:r>
            <a:endParaRPr lang="ru-RU" sz="9600" b="1" i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144" y="0"/>
            <a:ext cx="7086600" cy="1163216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5400" dirty="0" smtClean="0">
                <a:solidFill>
                  <a:schemeClr val="accent5">
                    <a:lumMod val="50000"/>
                  </a:schemeClr>
                </a:solidFill>
              </a:rPr>
              <a:t>Домашнее задание </a:t>
            </a:r>
            <a:endParaRPr lang="ru-RU" sz="5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57400" y="1340768"/>
            <a:ext cx="7086600" cy="1509712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5400" dirty="0" smtClean="0">
                <a:solidFill>
                  <a:srgbClr val="C00000"/>
                </a:solidFill>
              </a:rPr>
              <a:t>Вставь нужные слова:</a:t>
            </a:r>
            <a:endParaRPr lang="ru-RU" sz="5400" dirty="0">
              <a:solidFill>
                <a:srgbClr val="C00000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888685"/>
            <a:ext cx="5112568" cy="3834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28"/>
            <a:ext cx="8568952" cy="6876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18256"/>
            <a:ext cx="4743450" cy="1243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16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908720"/>
            <a:ext cx="83529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……..мы ходили в парк.</a:t>
            </a:r>
          </a:p>
          <a:p>
            <a:r>
              <a:rPr lang="ru-RU" sz="4000" b="1" dirty="0" smtClean="0"/>
              <a:t>Погода была ………. .</a:t>
            </a:r>
          </a:p>
          <a:p>
            <a:r>
              <a:rPr lang="ru-RU" sz="4000" b="1" dirty="0" smtClean="0"/>
              <a:t>Там видели ……… белку.</a:t>
            </a:r>
          </a:p>
          <a:p>
            <a:r>
              <a:rPr lang="ru-RU" sz="4000" b="1" dirty="0" smtClean="0"/>
              <a:t>Мы кормили её ………… .</a:t>
            </a:r>
          </a:p>
          <a:p>
            <a:r>
              <a:rPr lang="ru-RU" sz="4000" b="1" dirty="0" smtClean="0"/>
              <a:t>Белка ……… орехи у нас из рук.</a:t>
            </a:r>
          </a:p>
          <a:p>
            <a:r>
              <a:rPr lang="ru-RU" sz="4000" b="1" dirty="0" smtClean="0"/>
              <a:t>Все остались ………. прогулкой.</a:t>
            </a:r>
            <a:endParaRPr lang="ru-RU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67544" y="5229200"/>
            <a:ext cx="86764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prstClr val="black"/>
                </a:solidFill>
              </a:rPr>
              <a:t>(довольны, солнечная, орешками, весной, рыжую, брала)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220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36" y="4462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699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520"/>
            <a:ext cx="9144000" cy="658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123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931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716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95536" y="103030"/>
            <a:ext cx="849694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</a:t>
            </a:r>
            <a:r>
              <a:rPr kumimoji="0" lang="ru-RU" sz="4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деревь</a:t>
            </a:r>
            <a:r>
              <a:rPr kumimoji="0" lang="ru-RU" sz="4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…</a:t>
            </a:r>
            <a:r>
              <a:rPr kumimoji="0" lang="ru-RU" sz="4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набухают  почки.</a:t>
            </a: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87824" y="116631"/>
            <a:ext cx="1008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err="1" smtClean="0">
                <a:solidFill>
                  <a:srgbClr val="C00000"/>
                </a:solidFill>
              </a:rPr>
              <a:t>ях</a:t>
            </a:r>
            <a:endParaRPr lang="ru-RU" sz="480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1412776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/>
              <a:t>Скворцы живут в скворечник.. .</a:t>
            </a:r>
            <a:endParaRPr lang="ru-RU" sz="4800" dirty="0"/>
          </a:p>
        </p:txBody>
      </p:sp>
      <p:sp>
        <p:nvSpPr>
          <p:cNvPr id="9" name="TextBox 8"/>
          <p:cNvSpPr txBox="1"/>
          <p:nvPr/>
        </p:nvSpPr>
        <p:spPr>
          <a:xfrm>
            <a:off x="7884368" y="1412776"/>
            <a:ext cx="504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C00000"/>
                </a:solidFill>
              </a:rPr>
              <a:t>е</a:t>
            </a:r>
            <a:endParaRPr lang="ru-RU" sz="4800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5536" y="2780928"/>
            <a:ext cx="835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/>
              <a:t>На рек… треснул лёд.</a:t>
            </a:r>
            <a:endParaRPr lang="ru-RU" sz="4800" dirty="0"/>
          </a:p>
        </p:txBody>
      </p:sp>
      <p:sp>
        <p:nvSpPr>
          <p:cNvPr id="12" name="TextBox 11"/>
          <p:cNvSpPr txBox="1"/>
          <p:nvPr/>
        </p:nvSpPr>
        <p:spPr>
          <a:xfrm>
            <a:off x="2123728" y="2780928"/>
            <a:ext cx="720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C00000"/>
                </a:solidFill>
              </a:rPr>
              <a:t>е</a:t>
            </a:r>
            <a:endParaRPr lang="ru-RU" sz="4800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9552" y="4077072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/>
              <a:t>Дети стоят на берег..  реки.</a:t>
            </a:r>
            <a:endParaRPr lang="ru-RU" sz="4800" dirty="0"/>
          </a:p>
        </p:txBody>
      </p:sp>
      <p:sp>
        <p:nvSpPr>
          <p:cNvPr id="14" name="TextBox 13"/>
          <p:cNvSpPr txBox="1"/>
          <p:nvPr/>
        </p:nvSpPr>
        <p:spPr>
          <a:xfrm>
            <a:off x="5652120" y="4077072"/>
            <a:ext cx="504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C00000"/>
                </a:solidFill>
              </a:rPr>
              <a:t>у</a:t>
            </a:r>
            <a:endParaRPr lang="ru-RU" sz="4800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3528" y="5373216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/>
              <a:t>В лес.. появились подснежники. </a:t>
            </a:r>
            <a:endParaRPr lang="ru-RU" sz="4800" dirty="0"/>
          </a:p>
        </p:txBody>
      </p:sp>
      <p:sp>
        <p:nvSpPr>
          <p:cNvPr id="16" name="TextBox 15"/>
          <p:cNvSpPr txBox="1"/>
          <p:nvPr/>
        </p:nvSpPr>
        <p:spPr>
          <a:xfrm>
            <a:off x="1691680" y="5373216"/>
            <a:ext cx="648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C00000"/>
                </a:solidFill>
              </a:rPr>
              <a:t>у</a:t>
            </a:r>
            <a:endParaRPr lang="ru-RU" sz="4800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79712" y="0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70C0"/>
                </a:solidFill>
              </a:rPr>
              <a:t>г</a:t>
            </a:r>
            <a:r>
              <a:rPr lang="ru-RU" sz="2800" dirty="0" smtClean="0">
                <a:solidFill>
                  <a:srgbClr val="0070C0"/>
                </a:solidFill>
              </a:rPr>
              <a:t>де?</a:t>
            </a:r>
            <a:endParaRPr lang="ru-RU" sz="2800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96136" y="1268760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70C0"/>
                </a:solidFill>
              </a:rPr>
              <a:t>г</a:t>
            </a:r>
            <a:r>
              <a:rPr lang="ru-RU" sz="2800" dirty="0" smtClean="0">
                <a:solidFill>
                  <a:srgbClr val="0070C0"/>
                </a:solidFill>
              </a:rPr>
              <a:t>де?</a:t>
            </a:r>
            <a:endParaRPr lang="ru-RU" sz="2800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31640" y="2636912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70C0"/>
                </a:solidFill>
              </a:rPr>
              <a:t>г</a:t>
            </a:r>
            <a:r>
              <a:rPr lang="ru-RU" sz="2800" dirty="0" smtClean="0">
                <a:solidFill>
                  <a:srgbClr val="0070C0"/>
                </a:solidFill>
              </a:rPr>
              <a:t>де?</a:t>
            </a:r>
            <a:endParaRPr lang="ru-RU" sz="2800" dirty="0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60032" y="3861048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70C0"/>
                </a:solidFill>
              </a:rPr>
              <a:t>г</a:t>
            </a:r>
            <a:r>
              <a:rPr lang="ru-RU" sz="2800" dirty="0" smtClean="0">
                <a:solidFill>
                  <a:srgbClr val="0070C0"/>
                </a:solidFill>
              </a:rPr>
              <a:t>де?</a:t>
            </a:r>
            <a:endParaRPr lang="ru-RU" sz="2800" dirty="0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43608" y="5229200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70C0"/>
                </a:solidFill>
              </a:rPr>
              <a:t>г</a:t>
            </a:r>
            <a:r>
              <a:rPr lang="ru-RU" sz="2800" dirty="0" smtClean="0">
                <a:solidFill>
                  <a:srgbClr val="0070C0"/>
                </a:solidFill>
              </a:rPr>
              <a:t>де?</a:t>
            </a:r>
            <a:endParaRPr lang="ru-RU" sz="28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/>
      <p:bldP spid="5" grpId="0"/>
      <p:bldP spid="6" grpId="0"/>
      <p:bldP spid="9" grpId="0"/>
      <p:bldP spid="10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88640"/>
            <a:ext cx="8496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/>
              <a:t>Мы ходил.. в парк.</a:t>
            </a:r>
            <a:endParaRPr lang="ru-RU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2843808" y="188640"/>
            <a:ext cx="576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C00000"/>
                </a:solidFill>
              </a:rPr>
              <a:t>и</a:t>
            </a:r>
            <a:endParaRPr lang="ru-RU" sz="4800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1556792"/>
            <a:ext cx="8496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/>
              <a:t>Утром дети пришли в школ.. .</a:t>
            </a:r>
            <a:endParaRPr lang="ru-RU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7380312" y="1556792"/>
            <a:ext cx="1008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C00000"/>
                </a:solidFill>
              </a:rPr>
              <a:t>у</a:t>
            </a:r>
            <a:endParaRPr lang="ru-RU" sz="480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2996952"/>
            <a:ext cx="89644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/>
              <a:t>После каникул я приехал на дач.. .</a:t>
            </a:r>
            <a:endParaRPr lang="ru-RU" sz="4400" dirty="0"/>
          </a:p>
        </p:txBody>
      </p:sp>
      <p:sp>
        <p:nvSpPr>
          <p:cNvPr id="7" name="TextBox 6"/>
          <p:cNvSpPr txBox="1"/>
          <p:nvPr/>
        </p:nvSpPr>
        <p:spPr>
          <a:xfrm>
            <a:off x="251520" y="4437112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/>
              <a:t>В мае мы пойдём в лес.. .</a:t>
            </a:r>
            <a:endParaRPr lang="ru-RU" sz="4800" dirty="0"/>
          </a:p>
        </p:txBody>
      </p:sp>
      <p:sp>
        <p:nvSpPr>
          <p:cNvPr id="9" name="TextBox 8"/>
          <p:cNvSpPr txBox="1"/>
          <p:nvPr/>
        </p:nvSpPr>
        <p:spPr>
          <a:xfrm>
            <a:off x="7776356" y="2970530"/>
            <a:ext cx="576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C00000"/>
                </a:solidFill>
              </a:rPr>
              <a:t>у</a:t>
            </a:r>
            <a:endParaRPr lang="ru-RU" sz="4400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87624" y="0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70C0"/>
                </a:solidFill>
              </a:rPr>
              <a:t>ч</a:t>
            </a:r>
            <a:r>
              <a:rPr lang="ru-RU" sz="2800" dirty="0" smtClean="0">
                <a:solidFill>
                  <a:srgbClr val="0070C0"/>
                </a:solidFill>
              </a:rPr>
              <a:t>то делали?</a:t>
            </a:r>
            <a:endParaRPr lang="ru-RU" sz="2800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56176" y="1412776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70C0"/>
                </a:solidFill>
              </a:rPr>
              <a:t>к</a:t>
            </a:r>
            <a:r>
              <a:rPr lang="ru-RU" sz="2800" dirty="0" smtClean="0">
                <a:solidFill>
                  <a:srgbClr val="0070C0"/>
                </a:solidFill>
              </a:rPr>
              <a:t>уда?</a:t>
            </a:r>
            <a:endParaRPr lang="ru-RU" sz="2800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04248" y="2708920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70C0"/>
                </a:solidFill>
              </a:rPr>
              <a:t>к</a:t>
            </a:r>
            <a:r>
              <a:rPr lang="ru-RU" sz="2800" dirty="0" smtClean="0">
                <a:solidFill>
                  <a:srgbClr val="0070C0"/>
                </a:solidFill>
              </a:rPr>
              <a:t>уда?</a:t>
            </a:r>
            <a:endParaRPr lang="ru-RU" sz="2800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64088" y="4221088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70C0"/>
                </a:solidFill>
              </a:rPr>
              <a:t>к</a:t>
            </a:r>
            <a:r>
              <a:rPr lang="ru-RU" sz="2800" dirty="0" smtClean="0">
                <a:solidFill>
                  <a:srgbClr val="0070C0"/>
                </a:solidFill>
              </a:rPr>
              <a:t>уда?</a:t>
            </a:r>
            <a:endParaRPr lang="ru-RU" sz="28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9" grpId="0"/>
      <p:bldP spid="10" grpId="0"/>
      <p:bldP spid="11" grpId="0"/>
      <p:bldP spid="12" grpId="0"/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1638" y="4608803"/>
            <a:ext cx="64874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Прилетели </a:t>
            </a:r>
            <a:r>
              <a:rPr lang="ru-RU" sz="4000" dirty="0" err="1" smtClean="0"/>
              <a:t>весёл</a:t>
            </a:r>
            <a:r>
              <a:rPr lang="ru-RU" sz="4000" dirty="0" smtClean="0"/>
              <a:t>..   скворцы.</a:t>
            </a:r>
            <a:endParaRPr lang="ru-RU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720276" y="1077553"/>
            <a:ext cx="71525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Наступила </a:t>
            </a:r>
            <a:r>
              <a:rPr lang="ru-RU" sz="4000" dirty="0" err="1" smtClean="0"/>
              <a:t>долгожданн</a:t>
            </a:r>
            <a:r>
              <a:rPr lang="ru-RU" sz="4000" dirty="0" smtClean="0"/>
              <a:t>..   весна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720276" y="2878639"/>
            <a:ext cx="79826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Выползают на </a:t>
            </a:r>
            <a:r>
              <a:rPr lang="ru-RU" sz="4000" dirty="0" err="1" smtClean="0"/>
              <a:t>зелён</a:t>
            </a:r>
            <a:r>
              <a:rPr lang="ru-RU" sz="4000" dirty="0" smtClean="0"/>
              <a:t>..    траву жуки.</a:t>
            </a:r>
            <a:endParaRPr lang="ru-RU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701638" y="3735290"/>
            <a:ext cx="64486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Ходит по полю </a:t>
            </a:r>
            <a:r>
              <a:rPr lang="ru-RU" sz="4000" dirty="0" err="1" smtClean="0"/>
              <a:t>чёрн</a:t>
            </a:r>
            <a:r>
              <a:rPr lang="ru-RU" sz="4000" dirty="0" smtClean="0"/>
              <a:t>..    грач.</a:t>
            </a:r>
            <a:endParaRPr lang="ru-RU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726035" y="1965687"/>
            <a:ext cx="6726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Светит на небе </a:t>
            </a:r>
            <a:r>
              <a:rPr lang="ru-RU" sz="4000" dirty="0" err="1" smtClean="0"/>
              <a:t>ярк</a:t>
            </a:r>
            <a:r>
              <a:rPr lang="ru-RU" sz="4000" dirty="0" smtClean="0"/>
              <a:t>..   солнце.</a:t>
            </a:r>
            <a:endParaRPr lang="ru-RU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683568" y="5465454"/>
            <a:ext cx="747358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Люди готовятся садить </a:t>
            </a:r>
            <a:r>
              <a:rPr lang="ru-RU" sz="4000" dirty="0" smtClean="0"/>
              <a:t>в </a:t>
            </a:r>
            <a:r>
              <a:rPr lang="ru-RU" sz="4000" dirty="0" err="1" smtClean="0"/>
              <a:t>тёпл</a:t>
            </a:r>
            <a:r>
              <a:rPr lang="ru-RU" sz="4000" dirty="0" smtClean="0"/>
              <a:t>..    </a:t>
            </a:r>
            <a:endParaRPr lang="ru-RU" sz="4000" dirty="0" smtClean="0"/>
          </a:p>
          <a:p>
            <a:r>
              <a:rPr lang="ru-RU" sz="4000" smtClean="0"/>
              <a:t>землю семена </a:t>
            </a:r>
            <a:r>
              <a:rPr lang="ru-RU" sz="4000" dirty="0" smtClean="0"/>
              <a:t>овощей.</a:t>
            </a:r>
            <a:endParaRPr lang="ru-RU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3685992" y="440742"/>
            <a:ext cx="16240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Весна.</a:t>
            </a:r>
            <a:endParaRPr lang="ru-RU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5724128" y="1071574"/>
            <a:ext cx="7761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err="1" smtClean="0">
                <a:solidFill>
                  <a:srgbClr val="FF0000"/>
                </a:solidFill>
              </a:rPr>
              <a:t>ая</a:t>
            </a:r>
            <a:r>
              <a:rPr lang="ru-RU" sz="4000" dirty="0" smtClean="0">
                <a:solidFill>
                  <a:srgbClr val="FF0000"/>
                </a:solidFill>
              </a:rPr>
              <a:t> 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88024" y="1951066"/>
            <a:ext cx="675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err="1" smtClean="0">
                <a:solidFill>
                  <a:srgbClr val="FF0000"/>
                </a:solidFill>
              </a:rPr>
              <a:t>ое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25552" y="2864576"/>
            <a:ext cx="8242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err="1" smtClean="0">
                <a:solidFill>
                  <a:srgbClr val="FF0000"/>
                </a:solidFill>
              </a:rPr>
              <a:t>ую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89624" y="3738089"/>
            <a:ext cx="8034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err="1" smtClean="0">
                <a:solidFill>
                  <a:srgbClr val="FF0000"/>
                </a:solidFill>
              </a:rPr>
              <a:t>ый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32686" y="4608803"/>
            <a:ext cx="7569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err="1" smtClean="0">
                <a:solidFill>
                  <a:srgbClr val="FF0000"/>
                </a:solidFill>
              </a:rPr>
              <a:t>ые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50263" y="5465454"/>
            <a:ext cx="8242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err="1" smtClean="0">
                <a:solidFill>
                  <a:srgbClr val="FF0000"/>
                </a:solidFill>
              </a:rPr>
              <a:t>ую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44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7200" b="1" dirty="0" smtClean="0"/>
              <a:t>Весенняя пора</a:t>
            </a:r>
            <a:endParaRPr lang="ru-RU" sz="72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endParaRPr lang="ru-RU" b="1" i="1" dirty="0" smtClean="0"/>
          </a:p>
          <a:p>
            <a:r>
              <a:rPr lang="ru-RU" b="1" i="1" dirty="0" smtClean="0"/>
              <a:t>Урок развития речи в 4 классе.</a:t>
            </a:r>
          </a:p>
          <a:p>
            <a:r>
              <a:rPr lang="ru-RU" b="1" i="1" dirty="0" smtClean="0"/>
              <a:t>Учитель начальных классов</a:t>
            </a:r>
          </a:p>
          <a:p>
            <a:r>
              <a:rPr lang="ru-RU" b="1" i="1" dirty="0" err="1" smtClean="0"/>
              <a:t>Куличкова</a:t>
            </a:r>
            <a:r>
              <a:rPr lang="ru-RU" b="1" i="1" dirty="0" smtClean="0"/>
              <a:t> Н.В..</a:t>
            </a:r>
            <a:endParaRPr lang="ru-RU" b="1" i="1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Какое это время года?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1556792"/>
            <a:ext cx="4499993" cy="5412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56792"/>
            <a:ext cx="4531235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4439549"/>
            <a:ext cx="4531236" cy="2418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76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95878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Какая сегодня тема урока?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1772816"/>
            <a:ext cx="46805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Если снег уже растаял,</a:t>
            </a:r>
          </a:p>
          <a:p>
            <a:r>
              <a:rPr lang="ru-RU" sz="2800" b="1" dirty="0" smtClean="0">
                <a:solidFill>
                  <a:srgbClr val="C00000"/>
                </a:solidFill>
              </a:rPr>
              <a:t>Лёд на реках тоже стаял,</a:t>
            </a:r>
          </a:p>
          <a:p>
            <a:r>
              <a:rPr lang="ru-RU" sz="2800" b="1" dirty="0" smtClean="0">
                <a:solidFill>
                  <a:srgbClr val="C00000"/>
                </a:solidFill>
              </a:rPr>
              <a:t>Солнце ласково сияет,</a:t>
            </a:r>
          </a:p>
          <a:p>
            <a:r>
              <a:rPr lang="ru-RU" sz="2800" b="1" dirty="0" smtClean="0">
                <a:solidFill>
                  <a:srgbClr val="C00000"/>
                </a:solidFill>
              </a:rPr>
              <a:t>Ветерок листвой играет,</a:t>
            </a:r>
          </a:p>
          <a:p>
            <a:r>
              <a:rPr lang="ru-RU" sz="2800" b="1" dirty="0" smtClean="0">
                <a:solidFill>
                  <a:srgbClr val="C00000"/>
                </a:solidFill>
              </a:rPr>
              <a:t>Звонче птичьи голоса, </a:t>
            </a:r>
          </a:p>
          <a:p>
            <a:r>
              <a:rPr lang="ru-RU" sz="2800" b="1" dirty="0" smtClean="0">
                <a:solidFill>
                  <a:srgbClr val="C00000"/>
                </a:solidFill>
              </a:rPr>
              <a:t>Значит к нам пришла …..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91680" y="4941168"/>
            <a:ext cx="2088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весна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38878"/>
            <a:ext cx="4139952" cy="5547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970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512734"/>
            <a:ext cx="4228669" cy="3404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12734"/>
            <a:ext cx="4211960" cy="3345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3051"/>
            <a:ext cx="4464495" cy="3348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91880" y="141191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</a:rPr>
              <a:t>апрель</a:t>
            </a:r>
            <a:endParaRPr lang="ru-RU" sz="48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3478082"/>
            <a:ext cx="15841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</a:rPr>
              <a:t>май</a:t>
            </a:r>
            <a:endParaRPr lang="ru-RU" sz="44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88224" y="3478080"/>
            <a:ext cx="15841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</a:rPr>
              <a:t>март</a:t>
            </a:r>
            <a:endParaRPr lang="ru-RU" sz="4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67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Весенние месяцы: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3406" y="1988839"/>
            <a:ext cx="20639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</a:rPr>
              <a:t>Март</a:t>
            </a:r>
            <a:r>
              <a:rPr lang="ru-RU" dirty="0" smtClean="0"/>
              <a:t>    </a:t>
            </a:r>
            <a:r>
              <a:rPr lang="ru-RU" sz="4400" b="1" dirty="0" smtClean="0">
                <a:solidFill>
                  <a:srgbClr val="C00000"/>
                </a:solidFill>
              </a:rPr>
              <a:t>с</a:t>
            </a:r>
            <a:endParaRPr lang="ru-RU" sz="4400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3406" y="3356992"/>
            <a:ext cx="26276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</a:rPr>
              <a:t>Апрель  с</a:t>
            </a:r>
            <a:endParaRPr lang="ru-RU" sz="44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4725143"/>
            <a:ext cx="17732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</a:rPr>
              <a:t>Май с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092336" y="1916832"/>
            <a:ext cx="26642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</a:rPr>
              <a:t>цветами</a:t>
            </a:r>
            <a:endParaRPr lang="ru-RU" sz="44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84324" y="3212976"/>
            <a:ext cx="23042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</a:rPr>
              <a:t>травой</a:t>
            </a:r>
            <a:endParaRPr lang="ru-RU" sz="44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2336" y="4725143"/>
            <a:ext cx="2088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</a:rPr>
              <a:t>водой</a:t>
            </a:r>
            <a:endParaRPr lang="ru-RU" sz="4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69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28 -0.04838 C -0.01215 -0.06019 -0.01372 -0.08357 -0.01441 -0.09398 C -0.01458 -0.0963 -0.01476 -0.09908 -0.01615 -0.10047 C -0.02309 -0.10672 -0.01875 -0.10394 -0.02361 -0.10602 C -0.02535 -0.10672 -0.02865 -0.10834 -0.02865 -0.10811 C -0.04028 -0.10787 -0.05208 -0.10811 -0.06372 -0.10718 C -0.06771 -0.10695 -0.07135 -0.10324 -0.07535 -0.10278 C -0.1158 -0.09885 -0.1566 -0.09746 -0.19705 -0.09607 C -0.21875 -0.09167 -0.24167 -0.09352 -0.26372 -0.09167 C -0.27205 -0.08936 -0.28021 -0.08727 -0.28872 -0.08611 C -0.29514 -0.07986 -0.30174 -0.07061 -0.30608 -0.06158 C -0.30816 -0.05741 -0.31372 -0.05047 -0.31372 -0.05023 C -0.31458 -0.04491 -0.31615 -0.04167 -0.31858 -0.03727 C -0.32049 -0.02755 -0.32222 -0.01806 -0.32361 -0.00834 C -0.32431 -0.00394 -0.32535 0.00509 -0.32535 0.00532 C -0.32517 0.01944 -0.32691 0.06389 -0.32274 0.08495 C -0.32222 0.09282 -0.32083 0.09768 -0.31945 0.10509 C -0.31771 0.1243 -0.31458 0.1449 -0.30868 0.16273 C -0.30434 0.17592 -0.29861 0.18842 -0.29445 0.20162 C -0.28038 0.24699 -0.26076 0.28426 -0.22535 0.30162 C -0.20695 0.31064 -0.17535 0.31018 -0.15695 0.31064 C -0.13802 0.31111 -0.11927 0.31134 -0.10035 0.31157 C -0.05417 0.31365 -0.00816 0.32268 0.03802 0.32615 C 0.0467 0.32847 0.05503 0.32963 0.06389 0.33055 C 0.07014 0.33217 0.07587 0.33356 0.08142 0.33727 C 0.08229 0.34097 0.08368 0.34352 0.08472 0.34722 C 0.08785 0.37569 0.08663 0.40416 0.07222 0.425 C 0.06493 0.43564 0.07049 0.43264 0.06389 0.43495 C 0.05156 0.45139 0.03316 0.45439 0.01632 0.45602 C -0.01597 0.45555 -0.04826 0.45602 -0.08038 0.45162 C -0.08872 0.44861 -0.10608 0.44838 -0.10608 0.44861 C -0.11736 0.44583 -0.10816 0.44791 -0.12865 0.44398 C -0.13056 0.44352 -0.13455 0.44282 -0.13455 0.44305 C -0.14375 0.43842 -0.15469 0.43703 -0.16372 0.43171 C -0.17083 0.42731 -0.17917 0.42314 -0.18698 0.4206 C -0.19601 0.41782 -0.20538 0.41666 -0.21441 0.41273 C -0.23472 0.4037 -0.25504 0.39444 -0.27535 0.38495 C -0.28663 0.37963 -0.29809 0.37338 -0.30955 0.36944 C -0.32153 0.36134 -0.33403 0.35972 -0.34705 0.35602 C -0.39497 0.35694 -0.39792 0.3368 -0.41111 0.3662 C -0.41146 0.36759 -0.41181 0.36921 -0.41198 0.3706 C -0.41233 0.37245 -0.4125 0.3743 -0.41285 0.37615 C -0.41337 0.3787 -0.41441 0.38379 -0.41441 0.38402 C -0.41424 0.38588 -0.41285 0.40046 -0.41285 0.40602 " pathEditMode="relative" rAng="0" ptsTypes="fffffffffffffffffffffffffffffffffffffffffffA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09" y="2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21 -0.0507 C -0.04774 -0.05695 -0.04357 -0.06227 -0.04045 -0.06852 C -0.03941 -0.07385 -0.03837 -0.0757 -0.03541 -0.07963 C -0.03507 -0.08079 -0.03472 -0.08172 -0.03455 -0.08287 C -0.0342 -0.08403 -0.0342 -0.08519 -0.03385 -0.08635 C -0.03333 -0.08843 -0.03212 -0.09283 -0.03212 -0.0926 C -0.0316 -0.09838 -0.03073 -0.10232 -0.02969 -0.10741 C -0.03021 -0.13426 -0.02778 -0.18264 -0.05295 -0.19514 C -0.05989 -0.19861 -0.06666 -0.20047 -0.07378 -0.20301 C -0.08455 -0.20255 -0.09548 -0.20255 -0.10625 -0.20185 C -0.11458 -0.20139 -0.12118 -0.19306 -0.12969 -0.1919 C -0.13194 -0.19121 -0.13472 -0.19167 -0.13628 -0.18959 C -0.13941 -0.18542 -0.13767 -0.18681 -0.14132 -0.18519 C -0.14427 -0.18241 -0.14618 -0.17871 -0.14878 -0.17523 C -0.15035 -0.16898 -0.15243 -0.16528 -0.15469 -0.15949 C -0.15573 -0.15301 -0.15833 -0.14723 -0.15955 -0.14074 C -0.16076 -0.13473 -0.16146 -0.12871 -0.16302 -0.12292 C -0.16354 -0.11574 -0.16493 -0.10973 -0.16632 -0.10301 C -0.16788 -0.04699 -0.17326 0.01088 -0.16458 0.06597 C -0.16371 0.08148 -0.16406 0.09884 -0.15798 0.11273 C -0.15642 0.12268 -0.15295 0.13148 -0.14965 0.14051 C -0.14757 0.15347 -0.14062 0.16412 -0.13628 0.17592 C -0.13246 0.18634 -0.12847 0.19676 -0.12465 0.20717 C -0.12257 0.21296 -0.1217 0.21759 -0.11875 0.22268 C -0.11753 0.22893 -0.11649 0.23379 -0.11371 0.23935 C -0.11302 0.24629 -0.11215 0.25139 -0.11041 0.2581 C -0.11007 0.26041 -0.11007 0.26273 -0.10955 0.26481 C -0.10903 0.2669 -0.10746 0.26828 -0.10712 0.27037 C -0.10573 0.27801 -0.10573 0.28588 -0.10469 0.29375 C -0.10521 0.31273 -0.10521 0.32592 -0.11458 0.34051 C -0.11597 0.34282 -0.12048 0.34745 -0.12205 0.34815 C -0.12465 0.3493 -0.12969 0.35162 -0.12969 0.35185 C -0.14392 0.35092 -0.15451 0.34907 -0.16788 0.34606 C -0.17118 0.34375 -0.17344 0.34143 -0.17708 0.34051 C -0.18055 0.3375 -0.18802 0.32731 -0.19132 0.32592 C -0.19496 0.32106 -0.19878 0.31666 -0.20295 0.31273 C -0.20486 0.30532 -0.20225 0.31319 -0.20712 0.30602 C -0.20868 0.3037 -0.21128 0.29815 -0.21128 0.29838 C -0.2125 0.29352 -0.21528 0.29004 -0.21719 0.28588 C -0.2184 0.27824 -0.2217 0.27106 -0.22378 0.26365 C -0.225 0.25926 -0.22708 0.25046 -0.22708 0.25069 C -0.22778 0.24352 -0.22847 0.23912 -0.22969 0.23264 C -0.23021 0.20046 -0.22864 0.1669 -0.23298 0.13495 C -0.23403 0.10277 -0.23142 0.06527 -0.23958 0.03495 C -0.24062 0.02639 -0.24271 0.01551 -0.24635 0.0081 C -0.24722 0.00416 -0.24913 2.96296E-6 -0.25121 -0.00301 C -0.25278 -0.00533 -0.25625 -0.00949 -0.25625 -0.00926 C -0.25972 -0.02338 -0.27291 -0.02523 -0.28212 -0.02732 C -0.28732 -0.02685 -0.29288 -0.02732 -0.29791 -0.02523 C -0.31458 -0.01829 -0.3 -0.02199 -0.31041 -0.01968 C -0.31562 -0.01505 -0.31128 -0.01991 -0.31371 -0.01412 C -0.31475 -0.01181 -0.31719 -0.00741 -0.31719 -0.00718 C -0.31875 0.00023 -0.3217 0.00833 -0.32378 0.01597 C -0.32413 0.01713 -0.32378 0.01875 -0.32465 0.01921 C -0.33021 0.02176 -0.32864 0.02129 -0.33385 0.02268 C -0.33541 0.02315 -0.33715 0.02338 -0.33871 0.02384 C -0.33993 0.02407 -0.3434 0.02477 -0.34219 0.02477 C -0.3375 0.02523 -0.33264 0.02477 -0.32795 0.02477 L -0.32205 0.01713 " pathEditMode="relative" rAng="0" ptsTypes="fffffffffffffffffffffffffffffffffffffffffffffffffffffffffAA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38" y="1250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73 -0.06435 C 0.03056 -0.0706 0.03195 -0.09722 0.02326 -0.10115 C 0.01945 -0.10555 0.01458 -0.10671 0.00955 -0.10856 C -0.00156 -0.11851 -0.0158 -0.11689 -0.02864 -0.11921 C -0.04028 -0.12152 -0.04965 -0.13055 -0.06024 -0.13657 C -0.06319 -0.14097 -0.06649 -0.14189 -0.07031 -0.14537 C -0.08003 -0.15416 -0.09132 -0.1618 -0.09844 -0.1743 C -0.09965 -0.18055 -0.09844 -0.17685 -0.10417 -0.18402 C -0.10851 -0.18912 -0.11007 -0.19606 -0.11545 -0.20023 C -0.11684 -0.2074 -0.12014 -0.21458 -0.12205 -0.22175 C -0.12795 -0.24236 -0.13142 -0.26481 -0.13299 -0.28657 C -0.13246 -0.30625 -0.12795 -0.34513 -0.13489 -0.36203 C -0.13576 -0.3662 -0.13646 -0.36921 -0.13819 -0.37291 C -0.14601 -0.41226 -0.18628 -0.40648 -0.20955 -0.4074 C -0.21667 -0.40763 -0.22361 -0.4081 -0.23073 -0.40856 C -0.26042 -0.4125 -0.29236 -0.41134 -0.3217 -0.4118 C -0.33663 -0.41111 -0.34149 -0.41041 -0.35399 -0.40856 C -0.36094 -0.40555 -0.37604 -0.40509 -0.37604 -0.40486 C -0.37674 -0.40486 -0.38108 -0.40393 -0.38108 -0.40208 C -0.38108 -0.40092 -0.37864 -0.40324 -0.37864 -0.403 " pathEditMode="relative" rAng="0" ptsTypes="fffffffffffffffffffA">
                                      <p:cBhvr>
                                        <p:cTn id="3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38" y="-1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864096"/>
          </a:xfrm>
        </p:spPr>
        <p:txBody>
          <a:bodyPr>
            <a:noAutofit/>
          </a:bodyPr>
          <a:lstStyle/>
          <a:p>
            <a:pPr algn="l"/>
            <a:r>
              <a:rPr lang="ru-RU" sz="3300" dirty="0" smtClean="0">
                <a:solidFill>
                  <a:schemeClr val="accent5">
                    <a:lumMod val="50000"/>
                  </a:schemeClr>
                </a:solidFill>
              </a:rPr>
              <a:t>Подбери предложения к каждому месяцу: </a:t>
            </a:r>
            <a:endParaRPr lang="ru-RU" sz="33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832648"/>
          </a:xfrm>
        </p:spPr>
        <p:txBody>
          <a:bodyPr>
            <a:normAutofit fontScale="70000" lnSpcReduction="20000"/>
          </a:bodyPr>
          <a:lstStyle/>
          <a:p>
            <a:pPr marL="137160" indent="0">
              <a:buNone/>
            </a:pPr>
            <a:r>
              <a:rPr lang="ru-RU" sz="3300" b="1" dirty="0" smtClean="0">
                <a:solidFill>
                  <a:srgbClr val="C00000"/>
                </a:solidFill>
              </a:rPr>
              <a:t>На деревьях набухли почки. </a:t>
            </a:r>
          </a:p>
          <a:p>
            <a:pPr marL="137160" indent="0">
              <a:buNone/>
            </a:pPr>
            <a:r>
              <a:rPr lang="ru-RU" sz="3300" b="1" dirty="0" smtClean="0">
                <a:solidFill>
                  <a:srgbClr val="C00000"/>
                </a:solidFill>
              </a:rPr>
              <a:t>Ещё на земле лежит снег. </a:t>
            </a:r>
          </a:p>
          <a:p>
            <a:pPr marL="137160" indent="0">
              <a:buNone/>
            </a:pPr>
            <a:r>
              <a:rPr lang="ru-RU" sz="3300" b="1" dirty="0" smtClean="0">
                <a:solidFill>
                  <a:srgbClr val="C00000"/>
                </a:solidFill>
              </a:rPr>
              <a:t>Прилетели с юга птицы. </a:t>
            </a:r>
          </a:p>
          <a:p>
            <a:pPr marL="137160" indent="0">
              <a:buNone/>
            </a:pPr>
            <a:r>
              <a:rPr lang="ru-RU" sz="3300" b="1" dirty="0" smtClean="0">
                <a:solidFill>
                  <a:srgbClr val="C00000"/>
                </a:solidFill>
              </a:rPr>
              <a:t>С крыш капают сосульки. </a:t>
            </a:r>
          </a:p>
          <a:p>
            <a:pPr marL="137160" indent="0">
              <a:buNone/>
            </a:pPr>
            <a:r>
              <a:rPr lang="ru-RU" sz="3300" b="1" dirty="0" smtClean="0">
                <a:solidFill>
                  <a:srgbClr val="C00000"/>
                </a:solidFill>
              </a:rPr>
              <a:t>Проснулись насекомые. </a:t>
            </a:r>
          </a:p>
          <a:p>
            <a:pPr marL="137160" indent="0">
              <a:buNone/>
            </a:pPr>
            <a:r>
              <a:rPr lang="ru-RU" sz="3300" b="1" dirty="0" smtClean="0">
                <a:solidFill>
                  <a:srgbClr val="C00000"/>
                </a:solidFill>
              </a:rPr>
              <a:t>На деревьях появились зелёные листочки. </a:t>
            </a:r>
          </a:p>
          <a:p>
            <a:pPr marL="137160" indent="0">
              <a:buNone/>
            </a:pPr>
            <a:r>
              <a:rPr lang="ru-RU" sz="3300" b="1" dirty="0" smtClean="0">
                <a:solidFill>
                  <a:srgbClr val="C00000"/>
                </a:solidFill>
              </a:rPr>
              <a:t>Снег почернел и тает. </a:t>
            </a:r>
          </a:p>
          <a:p>
            <a:pPr marL="137160" indent="0">
              <a:buNone/>
            </a:pPr>
            <a:r>
              <a:rPr lang="ru-RU" sz="3300" b="1" dirty="0" smtClean="0">
                <a:solidFill>
                  <a:srgbClr val="C00000"/>
                </a:solidFill>
              </a:rPr>
              <a:t>На реке ледоход. </a:t>
            </a:r>
          </a:p>
          <a:p>
            <a:pPr marL="137160" indent="0">
              <a:buNone/>
            </a:pPr>
            <a:r>
              <a:rPr lang="ru-RU" sz="3300" b="1" dirty="0" smtClean="0">
                <a:solidFill>
                  <a:srgbClr val="C00000"/>
                </a:solidFill>
              </a:rPr>
              <a:t>Люди работают на огороде и в поле. </a:t>
            </a:r>
          </a:p>
          <a:p>
            <a:pPr marL="137160" indent="0">
              <a:buNone/>
            </a:pPr>
            <a:r>
              <a:rPr lang="ru-RU" sz="3300" b="1" dirty="0" smtClean="0">
                <a:solidFill>
                  <a:srgbClr val="C00000"/>
                </a:solidFill>
              </a:rPr>
              <a:t>Солнце светит, но мало греет. </a:t>
            </a:r>
          </a:p>
          <a:p>
            <a:pPr marL="137160" indent="0">
              <a:buNone/>
            </a:pPr>
            <a:r>
              <a:rPr lang="ru-RU" sz="3300" b="1" dirty="0" smtClean="0">
                <a:solidFill>
                  <a:srgbClr val="C00000"/>
                </a:solidFill>
              </a:rPr>
              <a:t>На улице холодно, идёт снег. </a:t>
            </a:r>
          </a:p>
          <a:p>
            <a:pPr marL="137160" indent="0">
              <a:buNone/>
            </a:pPr>
            <a:r>
              <a:rPr lang="ru-RU" sz="3300" b="1" dirty="0" smtClean="0">
                <a:solidFill>
                  <a:srgbClr val="C00000"/>
                </a:solidFill>
              </a:rPr>
              <a:t>На улице тепло, идёт дождь. </a:t>
            </a:r>
          </a:p>
          <a:p>
            <a:pPr marL="137160" indent="0">
              <a:buNone/>
            </a:pPr>
            <a:r>
              <a:rPr lang="ru-RU" sz="3300" b="1" dirty="0" smtClean="0">
                <a:solidFill>
                  <a:srgbClr val="C00000"/>
                </a:solidFill>
              </a:rPr>
              <a:t>Текут ручейки. </a:t>
            </a:r>
          </a:p>
          <a:p>
            <a:pPr marL="137160" indent="0">
              <a:buNone/>
            </a:pPr>
            <a:r>
              <a:rPr lang="ru-RU" sz="3300" b="1" dirty="0" smtClean="0">
                <a:solidFill>
                  <a:srgbClr val="C00000"/>
                </a:solidFill>
              </a:rPr>
              <a:t>Появляется зеленая трава. </a:t>
            </a:r>
          </a:p>
          <a:p>
            <a:pPr marL="137160" indent="0">
              <a:buNone/>
            </a:pPr>
            <a:r>
              <a:rPr lang="ru-RU" sz="3300" b="1" dirty="0" smtClean="0">
                <a:solidFill>
                  <a:srgbClr val="C00000"/>
                </a:solidFill>
              </a:rPr>
              <a:t>В лесу появились первые подснежники. </a:t>
            </a:r>
          </a:p>
          <a:p>
            <a:pPr marL="137160" indent="0">
              <a:buNone/>
            </a:pPr>
            <a:r>
              <a:rPr lang="ru-RU" sz="3300" b="1" dirty="0" smtClean="0">
                <a:solidFill>
                  <a:srgbClr val="C00000"/>
                </a:solidFill>
              </a:rPr>
              <a:t>Распустились одуванчики.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194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Фонетическая зарядка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>
              <a:buNone/>
            </a:pPr>
            <a:r>
              <a:rPr lang="ru-RU" sz="3200" b="1" dirty="0">
                <a:solidFill>
                  <a:srgbClr val="C00000"/>
                </a:solidFill>
              </a:rPr>
              <a:t>р</a:t>
            </a:r>
            <a:r>
              <a:rPr lang="ru-RU" sz="3200" b="1" dirty="0" smtClean="0">
                <a:solidFill>
                  <a:srgbClr val="C00000"/>
                </a:solidFill>
              </a:rPr>
              <a:t>аспустились</a:t>
            </a:r>
          </a:p>
          <a:p>
            <a:pPr marL="137160" indent="0">
              <a:buNone/>
            </a:pPr>
            <a:r>
              <a:rPr lang="ru-RU" sz="3200" b="1" dirty="0" smtClean="0">
                <a:solidFill>
                  <a:srgbClr val="C00000"/>
                </a:solidFill>
              </a:rPr>
              <a:t>рас-</a:t>
            </a:r>
            <a:r>
              <a:rPr lang="ru-RU" sz="3200" b="1" dirty="0" err="1" smtClean="0">
                <a:solidFill>
                  <a:srgbClr val="C00000"/>
                </a:solidFill>
              </a:rPr>
              <a:t>пус</a:t>
            </a:r>
            <a:r>
              <a:rPr lang="ru-RU" sz="3200" b="1" dirty="0" smtClean="0">
                <a:solidFill>
                  <a:srgbClr val="C00000"/>
                </a:solidFill>
              </a:rPr>
              <a:t>-</a:t>
            </a:r>
            <a:r>
              <a:rPr lang="ru-RU" sz="3200" b="1" dirty="0" err="1" smtClean="0">
                <a:solidFill>
                  <a:srgbClr val="C00000"/>
                </a:solidFill>
              </a:rPr>
              <a:t>ти-лись</a:t>
            </a:r>
            <a:endParaRPr lang="ru-RU" sz="3200" b="1" dirty="0" smtClean="0">
              <a:solidFill>
                <a:srgbClr val="C00000"/>
              </a:solidFill>
            </a:endParaRPr>
          </a:p>
          <a:p>
            <a:pPr marL="137160" indent="0">
              <a:buNone/>
            </a:pPr>
            <a:r>
              <a:rPr lang="ru-RU" sz="3200" b="1" dirty="0" smtClean="0">
                <a:solidFill>
                  <a:srgbClr val="C00000"/>
                </a:solidFill>
              </a:rPr>
              <a:t>рас_</a:t>
            </a:r>
          </a:p>
          <a:p>
            <a:pPr marL="137160" indent="0">
              <a:buNone/>
            </a:pPr>
            <a:r>
              <a:rPr lang="ru-RU" sz="3200" b="1" dirty="0" err="1" smtClean="0">
                <a:solidFill>
                  <a:srgbClr val="C00000"/>
                </a:solidFill>
              </a:rPr>
              <a:t>распус</a:t>
            </a:r>
            <a:r>
              <a:rPr lang="ru-RU" sz="3200" b="1" dirty="0" smtClean="0">
                <a:solidFill>
                  <a:srgbClr val="C00000"/>
                </a:solidFill>
              </a:rPr>
              <a:t>_</a:t>
            </a:r>
          </a:p>
          <a:p>
            <a:pPr marL="137160" indent="0">
              <a:buNone/>
            </a:pPr>
            <a:r>
              <a:rPr lang="ru-RU" sz="3200" b="1" dirty="0">
                <a:solidFill>
                  <a:srgbClr val="C00000"/>
                </a:solidFill>
              </a:rPr>
              <a:t>р</a:t>
            </a:r>
            <a:r>
              <a:rPr lang="ru-RU" sz="3200" b="1" dirty="0" smtClean="0">
                <a:solidFill>
                  <a:srgbClr val="C00000"/>
                </a:solidFill>
              </a:rPr>
              <a:t>аспусти_</a:t>
            </a:r>
          </a:p>
          <a:p>
            <a:pPr marL="137160" indent="0">
              <a:buNone/>
            </a:pPr>
            <a:r>
              <a:rPr lang="ru-RU" sz="3200" b="1" dirty="0">
                <a:solidFill>
                  <a:srgbClr val="C00000"/>
                </a:solidFill>
              </a:rPr>
              <a:t>р</a:t>
            </a:r>
            <a:r>
              <a:rPr lang="ru-RU" sz="3200" b="1" dirty="0" smtClean="0">
                <a:solidFill>
                  <a:srgbClr val="C00000"/>
                </a:solidFill>
              </a:rPr>
              <a:t>аспустились</a:t>
            </a:r>
          </a:p>
          <a:p>
            <a:pPr marL="137160" indent="0">
              <a:buNone/>
            </a:pPr>
            <a:r>
              <a:rPr lang="ru-RU" sz="3200" b="1" dirty="0" smtClean="0">
                <a:solidFill>
                  <a:srgbClr val="C00000"/>
                </a:solidFill>
              </a:rPr>
              <a:t>Распустились одуванчики.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4" name="Диагональная полоса 3"/>
          <p:cNvSpPr/>
          <p:nvPr/>
        </p:nvSpPr>
        <p:spPr>
          <a:xfrm>
            <a:off x="2247392" y="1661260"/>
            <a:ext cx="72008" cy="144016"/>
          </a:xfrm>
          <a:prstGeom prst="diagStri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Диагональная полоса 4"/>
          <p:cNvSpPr/>
          <p:nvPr/>
        </p:nvSpPr>
        <p:spPr>
          <a:xfrm>
            <a:off x="2247392" y="4509120"/>
            <a:ext cx="82184" cy="216024"/>
          </a:xfrm>
          <a:prstGeom prst="diagStri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Диагональная полоса 5"/>
          <p:cNvSpPr/>
          <p:nvPr/>
        </p:nvSpPr>
        <p:spPr>
          <a:xfrm>
            <a:off x="4283968" y="5085184"/>
            <a:ext cx="72008" cy="216024"/>
          </a:xfrm>
          <a:prstGeom prst="diagStri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Диагональная полоса 6"/>
          <p:cNvSpPr/>
          <p:nvPr/>
        </p:nvSpPr>
        <p:spPr>
          <a:xfrm rot="396727">
            <a:off x="3347864" y="5247202"/>
            <a:ext cx="236376" cy="54006"/>
          </a:xfrm>
          <a:prstGeom prst="diagStri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Диагональная полоса 8"/>
          <p:cNvSpPr/>
          <p:nvPr/>
        </p:nvSpPr>
        <p:spPr>
          <a:xfrm>
            <a:off x="2247392" y="5085184"/>
            <a:ext cx="102730" cy="216023"/>
          </a:xfrm>
          <a:prstGeom prst="diagStri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48264" y="2924944"/>
            <a:ext cx="1584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«С»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437" y="2462684"/>
            <a:ext cx="246856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274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Другая 2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CFEBC5"/>
      </a:accent4>
      <a:accent5>
        <a:srgbClr val="B0DFA0"/>
      </a:accent5>
      <a:accent6>
        <a:srgbClr val="A5C249"/>
      </a:accent6>
      <a:hlink>
        <a:srgbClr val="E2D700"/>
      </a:hlink>
      <a:folHlink>
        <a:srgbClr val="85DFD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1367</TotalTime>
  <Words>720</Words>
  <Application>Microsoft Office PowerPoint</Application>
  <PresentationFormat>Экран (4:3)</PresentationFormat>
  <Paragraphs>206</Paragraphs>
  <Slides>38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7" baseType="lpstr">
      <vt:lpstr>Arial</vt:lpstr>
      <vt:lpstr>Book Antiqua</vt:lpstr>
      <vt:lpstr>Calibri</vt:lpstr>
      <vt:lpstr>Lucida Sans</vt:lpstr>
      <vt:lpstr>Times New Roman</vt:lpstr>
      <vt:lpstr>Wingdings</vt:lpstr>
      <vt:lpstr>Wingdings 2</vt:lpstr>
      <vt:lpstr>Wingdings 3</vt:lpstr>
      <vt:lpstr>Апекс</vt:lpstr>
      <vt:lpstr>Урок развития речи</vt:lpstr>
      <vt:lpstr>Времена года</vt:lpstr>
      <vt:lpstr>Презентация PowerPoint</vt:lpstr>
      <vt:lpstr>Какое это время года?</vt:lpstr>
      <vt:lpstr>Какая сегодня тема урока?</vt:lpstr>
      <vt:lpstr>Презентация PowerPoint</vt:lpstr>
      <vt:lpstr>Весенние месяцы:</vt:lpstr>
      <vt:lpstr>Подбери предложения к каждому месяцу: </vt:lpstr>
      <vt:lpstr>Фонетическая зарядка</vt:lpstr>
      <vt:lpstr>Презентация PowerPoint</vt:lpstr>
      <vt:lpstr>Приметы весны</vt:lpstr>
      <vt:lpstr>Продолжи фразу (сравнение)</vt:lpstr>
      <vt:lpstr>Отгадайте загадку</vt:lpstr>
      <vt:lpstr>Пословицы и поговорки о весне</vt:lpstr>
      <vt:lpstr>Презентация PowerPoint</vt:lpstr>
      <vt:lpstr>Какие  появляются  насекомые?</vt:lpstr>
      <vt:lpstr>Птицы весной:</vt:lpstr>
      <vt:lpstr>Презентация PowerPoint</vt:lpstr>
      <vt:lpstr>Весенний день целый год кормит.</vt:lpstr>
      <vt:lpstr>Презентация PowerPoint</vt:lpstr>
      <vt:lpstr>Будем составлять рассказ «……………..»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Домашнее задание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Весенняя пора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Весна</dc:title>
  <dc:creator>Рашида</dc:creator>
  <cp:lastModifiedBy>User</cp:lastModifiedBy>
  <cp:revision>125</cp:revision>
  <dcterms:created xsi:type="dcterms:W3CDTF">2011-10-12T07:01:30Z</dcterms:created>
  <dcterms:modified xsi:type="dcterms:W3CDTF">2021-04-23T02:33:32Z</dcterms:modified>
</cp:coreProperties>
</file>