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388" r:id="rId2"/>
    <p:sldId id="270" r:id="rId3"/>
    <p:sldId id="266" r:id="rId4"/>
    <p:sldId id="267" r:id="rId5"/>
    <p:sldId id="381" r:id="rId6"/>
    <p:sldId id="454" r:id="rId7"/>
    <p:sldId id="383" r:id="rId8"/>
    <p:sldId id="320" r:id="rId9"/>
    <p:sldId id="327" r:id="rId10"/>
    <p:sldId id="328" r:id="rId11"/>
    <p:sldId id="384" r:id="rId12"/>
    <p:sldId id="455" r:id="rId13"/>
    <p:sldId id="386" r:id="rId14"/>
    <p:sldId id="396" r:id="rId15"/>
    <p:sldId id="397" r:id="rId16"/>
    <p:sldId id="404" r:id="rId17"/>
    <p:sldId id="398" r:id="rId18"/>
    <p:sldId id="400" r:id="rId19"/>
    <p:sldId id="401" r:id="rId20"/>
    <p:sldId id="407" r:id="rId21"/>
    <p:sldId id="408" r:id="rId22"/>
    <p:sldId id="415" r:id="rId23"/>
    <p:sldId id="409" r:id="rId24"/>
    <p:sldId id="411" r:id="rId25"/>
    <p:sldId id="412" r:id="rId26"/>
    <p:sldId id="329" r:id="rId27"/>
    <p:sldId id="432" r:id="rId28"/>
    <p:sldId id="333" r:id="rId29"/>
    <p:sldId id="453" r:id="rId30"/>
    <p:sldId id="336" r:id="rId31"/>
    <p:sldId id="337" r:id="rId32"/>
    <p:sldId id="276" r:id="rId33"/>
    <p:sldId id="433" r:id="rId34"/>
    <p:sldId id="305" r:id="rId35"/>
    <p:sldId id="452" r:id="rId36"/>
    <p:sldId id="286" r:id="rId37"/>
    <p:sldId id="287" r:id="rId38"/>
    <p:sldId id="293" r:id="rId39"/>
    <p:sldId id="272" r:id="rId40"/>
    <p:sldId id="273" r:id="rId41"/>
    <p:sldId id="446" r:id="rId42"/>
    <p:sldId id="289" r:id="rId43"/>
    <p:sldId id="290" r:id="rId44"/>
    <p:sldId id="346" r:id="rId45"/>
    <p:sldId id="347" r:id="rId46"/>
    <p:sldId id="348" r:id="rId47"/>
    <p:sldId id="431" r:id="rId48"/>
    <p:sldId id="420" r:id="rId49"/>
    <p:sldId id="351" r:id="rId50"/>
    <p:sldId id="435" r:id="rId51"/>
    <p:sldId id="436" r:id="rId52"/>
    <p:sldId id="438" r:id="rId53"/>
    <p:sldId id="440" r:id="rId54"/>
    <p:sldId id="444" r:id="rId55"/>
    <p:sldId id="442" r:id="rId56"/>
    <p:sldId id="437" r:id="rId57"/>
    <p:sldId id="439" r:id="rId58"/>
    <p:sldId id="441" r:id="rId59"/>
    <p:sldId id="445" r:id="rId60"/>
    <p:sldId id="443" r:id="rId61"/>
    <p:sldId id="277" r:id="rId62"/>
    <p:sldId id="279" r:id="rId63"/>
    <p:sldId id="281" r:id="rId64"/>
    <p:sldId id="300" r:id="rId65"/>
    <p:sldId id="447" r:id="rId66"/>
    <p:sldId id="449" r:id="rId67"/>
    <p:sldId id="354" r:id="rId68"/>
    <p:sldId id="355" r:id="rId69"/>
    <p:sldId id="358" r:id="rId70"/>
    <p:sldId id="361" r:id="rId71"/>
    <p:sldId id="448" r:id="rId72"/>
    <p:sldId id="450" r:id="rId73"/>
    <p:sldId id="421" r:id="rId74"/>
    <p:sldId id="311" r:id="rId75"/>
    <p:sldId id="312" r:id="rId76"/>
    <p:sldId id="310" r:id="rId77"/>
    <p:sldId id="308" r:id="rId78"/>
    <p:sldId id="309" r:id="rId79"/>
    <p:sldId id="422" r:id="rId80"/>
    <p:sldId id="370" r:id="rId81"/>
    <p:sldId id="371" r:id="rId82"/>
    <p:sldId id="369" r:id="rId83"/>
    <p:sldId id="367" r:id="rId84"/>
    <p:sldId id="368" r:id="rId85"/>
    <p:sldId id="389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8200B0"/>
    <a:srgbClr val="FFCC66"/>
    <a:srgbClr val="0000FF"/>
    <a:srgbClr val="FFD347"/>
    <a:srgbClr val="0099FF"/>
    <a:srgbClr val="666633"/>
    <a:srgbClr val="FF66FF"/>
    <a:srgbClr val="FFED9F"/>
    <a:srgbClr val="FFE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17" autoAdjust="0"/>
  </p:normalViewPr>
  <p:slideViewPr>
    <p:cSldViewPr>
      <p:cViewPr>
        <p:scale>
          <a:sx n="98" d="100"/>
          <a:sy n="98" d="100"/>
        </p:scale>
        <p:origin x="-26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46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95FCB-AA32-49C7-B03B-A420EA8E4908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E023A-946A-49F9-AD99-0A08D7FCD3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503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0367A-1D66-4B98-9BCE-06BE2496CBDE}" type="datetimeFigureOut">
              <a:rPr lang="ru-RU" smtClean="0"/>
              <a:pPr/>
              <a:t>13.05.2021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82698-FD44-4625-88E4-742CECDC05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59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82698-FD44-4625-88E4-742CECDC05BE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270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82698-FD44-4625-88E4-742CECDC05BE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9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20.jpe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jpeg"/><Relationship Id="rId7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9.jpe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228600"/>
            <a:ext cx="5486398" cy="663491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ГБПОУ МО «Московский областной медицинский колледж №2» </a:t>
            </a:r>
          </a:p>
          <a:p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7401" y="1427223"/>
            <a:ext cx="5181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</a:t>
            </a:r>
            <a:r>
              <a:rPr lang="ru-RU" sz="6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</a:t>
            </a:r>
            <a:r>
              <a:rPr lang="ru-RU" sz="6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знаю</a:t>
            </a:r>
          </a:p>
          <a:p>
            <a:pPr algn="ctr"/>
            <a:r>
              <a:rPr lang="ru-RU" sz="6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</a:t>
            </a:r>
            <a:r>
              <a:rPr lang="ru-RU" sz="6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медицине?</a:t>
            </a:r>
            <a:endParaRPr lang="ru-RU" sz="6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5000" y="3555133"/>
            <a:ext cx="5105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Интеллектуальная </a:t>
            </a: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игра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81000" y="5699494"/>
            <a:ext cx="6019800" cy="839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Подготовили:</a:t>
            </a:r>
          </a:p>
          <a:p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Макаренкова С.М., Козлова Т.В.</a:t>
            </a:r>
          </a:p>
          <a:p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Ступинский филиал</a:t>
            </a:r>
          </a:p>
          <a:p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https://png.pngtree.com/png_detail/18/09/10/pngtree-cartoon-doctor-png-clipart_3213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073"/>
          <a:stretch/>
        </p:blipFill>
        <p:spPr bwMode="auto">
          <a:xfrm>
            <a:off x="6700837" y="4083587"/>
            <a:ext cx="2433638" cy="277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ng.pngtree.com/png_detail/18/09/10/pngtree-cartoon-doctor-png-clipart_3213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65427" r="55381"/>
          <a:stretch/>
        </p:blipFill>
        <p:spPr bwMode="auto">
          <a:xfrm>
            <a:off x="7352008" y="685800"/>
            <a:ext cx="1715792" cy="21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hoto.adiso.ru/photo/resource/ru/501/501898/medicinskiy-konsultant.0.b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15000" b="28596"/>
          <a:stretch/>
        </p:blipFill>
        <p:spPr bwMode="auto">
          <a:xfrm>
            <a:off x="56404" y="0"/>
            <a:ext cx="2180479" cy="2453766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ng.pngtree.com/png_detail/18/09/10/pngtree-cartoon-doctor-png-clipart_3213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30209" r="50000" b="34896"/>
          <a:stretch/>
        </p:blipFill>
        <p:spPr bwMode="auto">
          <a:xfrm>
            <a:off x="133350" y="3386494"/>
            <a:ext cx="1571625" cy="189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0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>
            <a:normAutofit fontScale="90000"/>
          </a:bodyPr>
          <a:lstStyle/>
          <a:p>
            <a:pPr marL="838200" indent="-838200" eaLnBrk="1" hangingPunct="1">
              <a:defRPr/>
            </a:pPr>
            <a:r>
              <a:rPr lang="ru-RU" altLang="ru-RU" dirty="0">
                <a:solidFill>
                  <a:srgbClr val="FFFF00"/>
                </a:solidFill>
              </a:rPr>
              <a:t>Какой специальности врача </a:t>
            </a:r>
            <a:br>
              <a:rPr lang="ru-RU" altLang="ru-RU" dirty="0">
                <a:solidFill>
                  <a:srgbClr val="FFFF00"/>
                </a:solidFill>
              </a:rPr>
            </a:br>
            <a:r>
              <a:rPr lang="ru-RU" altLang="ru-RU" dirty="0">
                <a:solidFill>
                  <a:srgbClr val="FFFF00"/>
                </a:solidFill>
              </a:rPr>
              <a:t>не существует?</a:t>
            </a:r>
            <a:r>
              <a:rPr lang="ru-RU" altLang="ru-RU" sz="4000" dirty="0"/>
              <a:t/>
            </a:r>
            <a:br>
              <a:rPr lang="ru-RU" altLang="ru-RU" sz="4000" dirty="0"/>
            </a:br>
            <a:endParaRPr lang="ru-RU" altLang="ru-RU" sz="4000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686800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а)  </a:t>
            </a:r>
            <a:r>
              <a:rPr lang="ru-RU" altLang="ru-RU" sz="4000" dirty="0" err="1">
                <a:solidFill>
                  <a:srgbClr val="FFFF00"/>
                </a:solidFill>
              </a:rPr>
              <a:t>гепатолог</a:t>
            </a:r>
            <a:endParaRPr lang="ru-RU" altLang="ru-RU" sz="40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б)  проктолог</a:t>
            </a:r>
            <a:endParaRPr lang="ru-RU" altLang="ru-RU" sz="18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b="1" u="sng" dirty="0">
                <a:solidFill>
                  <a:srgbClr val="FFFF00"/>
                </a:solidFill>
              </a:rPr>
              <a:t>в)  </a:t>
            </a:r>
            <a:r>
              <a:rPr lang="ru-RU" altLang="ru-RU" sz="4000" b="1" u="sng" dirty="0" err="1">
                <a:solidFill>
                  <a:srgbClr val="FFFF00"/>
                </a:solidFill>
              </a:rPr>
              <a:t>приматолог</a:t>
            </a:r>
            <a:endParaRPr lang="ru-RU" altLang="ru-RU" sz="1800" b="1" u="sng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г)  </a:t>
            </a:r>
            <a:r>
              <a:rPr lang="ru-RU" altLang="ru-RU" sz="4000" dirty="0" err="1">
                <a:solidFill>
                  <a:srgbClr val="FFFF00"/>
                </a:solidFill>
              </a:rPr>
              <a:t>энтеролог</a:t>
            </a:r>
            <a:endParaRPr lang="ru-RU" altLang="ru-RU" sz="2000" dirty="0">
              <a:solidFill>
                <a:srgbClr val="FFFF00"/>
              </a:solidFill>
            </a:endParaRPr>
          </a:p>
        </p:txBody>
      </p:sp>
      <p:pic>
        <p:nvPicPr>
          <p:cNvPr id="115714" name="Picture 2" descr="https://avatars.mds.yandex.net/get-pdb/805781/79736040-100f-4a9b-9e84-074da5424854/s1200?webp=false"/>
          <p:cNvPicPr>
            <a:picLocks noChangeAspect="1" noChangeArrowheads="1"/>
          </p:cNvPicPr>
          <p:nvPr/>
        </p:nvPicPr>
        <p:blipFill>
          <a:blip r:embed="rId2" cstate="print"/>
          <a:srcRect l="20872" t="19178" r="3680"/>
          <a:stretch>
            <a:fillRect/>
          </a:stretch>
        </p:blipFill>
        <p:spPr bwMode="auto">
          <a:xfrm>
            <a:off x="4267200" y="2133600"/>
            <a:ext cx="4342108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77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763000" cy="1143000"/>
          </a:xfrm>
        </p:spPr>
        <p:txBody>
          <a:bodyPr>
            <a:noAutofit/>
          </a:bodyPr>
          <a:lstStyle/>
          <a:p>
            <a:r>
              <a:rPr lang="ru-RU" altLang="ru-RU" sz="4000" b="1" dirty="0" smtClean="0">
                <a:solidFill>
                  <a:srgbClr val="FFFF00"/>
                </a:solidFill>
              </a:rPr>
              <a:t>Согласно славянским представлениям, лекарь должен уметь беседовать с больным. Как стали называть таких специалистов?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4038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solidFill>
                  <a:srgbClr val="FFFF00"/>
                </a:solidFill>
              </a:rPr>
              <a:t>а) доктор</a:t>
            </a:r>
          </a:p>
          <a:p>
            <a:pPr>
              <a:buNone/>
            </a:pPr>
            <a:r>
              <a:rPr lang="ru-RU" sz="4000" dirty="0" smtClean="0">
                <a:solidFill>
                  <a:srgbClr val="FFFF00"/>
                </a:solidFill>
              </a:rPr>
              <a:t>б) логопед</a:t>
            </a:r>
          </a:p>
          <a:p>
            <a:pPr>
              <a:buNone/>
            </a:pPr>
            <a:r>
              <a:rPr lang="ru-RU" sz="4000" b="1" u="sng" dirty="0" smtClean="0">
                <a:solidFill>
                  <a:srgbClr val="FFFF00"/>
                </a:solidFill>
              </a:rPr>
              <a:t>в) врач (от слова «врать»)</a:t>
            </a:r>
          </a:p>
          <a:p>
            <a:pPr>
              <a:buNone/>
            </a:pPr>
            <a:r>
              <a:rPr lang="ru-RU" sz="4000" dirty="0" smtClean="0">
                <a:solidFill>
                  <a:srgbClr val="FFFF00"/>
                </a:solidFill>
              </a:rPr>
              <a:t>г) психолог</a:t>
            </a:r>
          </a:p>
          <a:p>
            <a:pPr>
              <a:buNone/>
            </a:pPr>
            <a:endParaRPr lang="ru-RU" sz="4000" dirty="0">
              <a:solidFill>
                <a:srgbClr val="0033CC"/>
              </a:solidFill>
            </a:endParaRPr>
          </a:p>
        </p:txBody>
      </p:sp>
      <p:pic>
        <p:nvPicPr>
          <p:cNvPr id="4098" name="Picture 2" descr="https://mtdata.ru/u28/photoCBDC/20614806008-0/origina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76500"/>
            <a:ext cx="281714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72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0" y="4419600"/>
            <a:ext cx="6553200" cy="1143000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а) </a:t>
            </a:r>
            <a:r>
              <a:rPr lang="ru-RU" sz="40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аниматор</a:t>
            </a: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б) </a:t>
            </a:r>
            <a:r>
              <a:rPr lang="ru-RU" sz="40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священник</a:t>
            </a: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в) </a:t>
            </a:r>
            <a:r>
              <a:rPr lang="ru-RU" sz="40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судья</a:t>
            </a: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sz="4000" b="1" u="sng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г) </a:t>
            </a:r>
            <a:r>
              <a:rPr lang="ru-RU" sz="4000" b="1" u="sng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врач </a:t>
            </a:r>
            <a:r>
              <a:rPr lang="ru-RU" sz="6000" b="1" dirty="0" smtClean="0">
                <a:solidFill>
                  <a:srgbClr val="0033CC"/>
                </a:solidFill>
              </a:rPr>
              <a:t/>
            </a:r>
            <a:br>
              <a:rPr lang="ru-RU" sz="6000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/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/>
            </a:r>
            <a:br>
              <a:rPr lang="ru-RU" b="1" dirty="0" smtClean="0">
                <a:solidFill>
                  <a:srgbClr val="0033CC"/>
                </a:solidFill>
              </a:rPr>
            </a:b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09600" y="428624"/>
            <a:ext cx="8229600" cy="1323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FFFF00"/>
                </a:solidFill>
              </a:rPr>
              <a:t>Человек какой профессии изображен на рисунке:</a:t>
            </a:r>
            <a:r>
              <a:rPr lang="ru-RU" altLang="ru-RU" sz="4000" b="1" dirty="0">
                <a:solidFill>
                  <a:srgbClr val="FFFF00"/>
                </a:solidFill>
              </a:rPr>
              <a:t/>
            </a:r>
            <a:br>
              <a:rPr lang="ru-RU" altLang="ru-RU" sz="4000" b="1" dirty="0">
                <a:solidFill>
                  <a:srgbClr val="FFFF00"/>
                </a:solidFill>
              </a:rPr>
            </a:br>
            <a:endParaRPr lang="ru-RU" altLang="ru-RU" sz="4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itd2.mycdn.me/image?id=877315225986&amp;t=20&amp;plc=WEB&amp;tkn=*zeGKWGbrSUK_8Ny9gQpEG8a4Uk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 t="5423" r="12922" b="3845"/>
          <a:stretch/>
        </p:blipFill>
        <p:spPr bwMode="auto">
          <a:xfrm>
            <a:off x="112346" y="1447800"/>
            <a:ext cx="2783253" cy="530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9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029200"/>
            <a:ext cx="7239000" cy="114300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ru-RU" sz="48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а) </a:t>
            </a:r>
            <a:r>
              <a:rPr lang="ru-RU" sz="48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случай</a:t>
            </a:r>
            <a:br>
              <a:rPr lang="ru-RU" sz="48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sz="4800" b="1" u="sng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б</a:t>
            </a:r>
            <a:r>
              <a:rPr lang="ru-RU" sz="4800" b="1" u="sng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) </a:t>
            </a:r>
            <a:r>
              <a:rPr lang="ru-RU" sz="4800" b="1" u="sng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доза</a:t>
            </a:r>
            <a:r>
              <a:rPr lang="ru-RU" sz="48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48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sz="48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в</a:t>
            </a:r>
            <a:r>
              <a:rPr lang="ru-RU" sz="48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) </a:t>
            </a:r>
            <a:r>
              <a:rPr lang="ru-RU" sz="48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Бог</a:t>
            </a:r>
            <a:br>
              <a:rPr lang="ru-RU" sz="48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sz="48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г</a:t>
            </a:r>
            <a:r>
              <a:rPr lang="ru-RU" sz="48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) </a:t>
            </a:r>
            <a:r>
              <a:rPr lang="ru-RU" sz="48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врач</a:t>
            </a:r>
            <a:r>
              <a:rPr lang="ru-RU" sz="6000" b="1" dirty="0" smtClean="0">
                <a:solidFill>
                  <a:srgbClr val="0033CC"/>
                </a:solidFill>
              </a:rPr>
              <a:t/>
            </a:r>
            <a:br>
              <a:rPr lang="ru-RU" sz="6000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/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/>
            </a:r>
            <a:br>
              <a:rPr lang="ru-RU" b="1" dirty="0" smtClean="0">
                <a:solidFill>
                  <a:srgbClr val="0033CC"/>
                </a:solidFill>
              </a:rPr>
            </a:b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09600"/>
            <a:ext cx="8686800" cy="1323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FFFF00"/>
                </a:solidFill>
              </a:rPr>
              <a:t>Авиценна сказал: «в мире не существует лекарств и ядов. Всё решает…»:</a:t>
            </a:r>
            <a:r>
              <a:rPr lang="ru-RU" altLang="ru-RU" sz="4000" b="1" dirty="0" smtClean="0">
                <a:solidFill>
                  <a:srgbClr val="0033CC"/>
                </a:solidFill>
              </a:rPr>
              <a:t/>
            </a:r>
            <a:br>
              <a:rPr lang="ru-RU" altLang="ru-RU" sz="4000" b="1" dirty="0" smtClean="0">
                <a:solidFill>
                  <a:srgbClr val="0033CC"/>
                </a:solidFill>
              </a:rPr>
            </a:br>
            <a:endParaRPr lang="ru-RU" altLang="ru-RU" sz="4000" b="1" dirty="0" smtClean="0">
              <a:solidFill>
                <a:srgbClr val="0033CC"/>
              </a:solidFill>
            </a:endParaRPr>
          </a:p>
        </p:txBody>
      </p:sp>
      <p:pic>
        <p:nvPicPr>
          <p:cNvPr id="6146" name="Picture 2" descr="https://pimg.mycdn.me/getImage?disableStub=true&amp;type=VIDEO_S_720&amp;url=http%3A%2F%2Fvdp.mycdn.me%2FgetImage%3Fid%3D252791227754%26idx%3D30%26thumbType%3D47%26f%3D1%26i%3D1&amp;signatureToken=WAQO9Co4FYGECAuReWYU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09874"/>
            <a:ext cx="50292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1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4384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ru-RU" sz="8900" b="1" dirty="0" smtClean="0">
                <a:solidFill>
                  <a:srgbClr val="0033CC"/>
                </a:solidFill>
              </a:rPr>
              <a:t>2. В </a:t>
            </a:r>
            <a:r>
              <a:rPr lang="ru-RU" sz="8900" b="1" dirty="0">
                <a:solidFill>
                  <a:srgbClr val="0033CC"/>
                </a:solidFill>
              </a:rPr>
              <a:t>двух </a:t>
            </a:r>
            <a:r>
              <a:rPr lang="ru-RU" sz="8900" b="1" dirty="0" smtClean="0">
                <a:solidFill>
                  <a:srgbClr val="0033CC"/>
                </a:solidFill>
              </a:rPr>
              <a:t>словах</a:t>
            </a:r>
            <a:br>
              <a:rPr lang="ru-RU" sz="8900" b="1" dirty="0" smtClean="0">
                <a:solidFill>
                  <a:srgbClr val="0033CC"/>
                </a:solidFill>
              </a:rPr>
            </a:br>
            <a:r>
              <a:rPr lang="ru-RU" sz="4000" b="1" dirty="0" smtClean="0">
                <a:solidFill>
                  <a:srgbClr val="0033CC"/>
                </a:solidFill>
              </a:rPr>
              <a:t>(ответ из двух слов)</a:t>
            </a:r>
            <a:br>
              <a:rPr lang="ru-RU" sz="4000" b="1" dirty="0" smtClean="0">
                <a:solidFill>
                  <a:srgbClr val="0033CC"/>
                </a:solidFill>
              </a:rPr>
            </a:br>
            <a:r>
              <a:rPr lang="ru-RU" sz="8900" b="1" dirty="0">
                <a:solidFill>
                  <a:srgbClr val="0033CC"/>
                </a:solidFill>
              </a:rPr>
              <a:t/>
            </a:r>
            <a:br>
              <a:rPr lang="ru-RU" sz="8900" b="1" dirty="0">
                <a:solidFill>
                  <a:srgbClr val="0033CC"/>
                </a:solidFill>
              </a:rPr>
            </a:br>
            <a:r>
              <a:rPr lang="ru-RU" sz="6000" b="1" dirty="0" smtClean="0">
                <a:solidFill>
                  <a:srgbClr val="0033CC"/>
                </a:solidFill>
              </a:rPr>
              <a:t>            Время</a:t>
            </a:r>
            <a:r>
              <a:rPr lang="ru-RU" sz="6000" b="1" dirty="0">
                <a:solidFill>
                  <a:srgbClr val="0033CC"/>
                </a:solidFill>
              </a:rPr>
              <a:t>: </a:t>
            </a:r>
            <a:r>
              <a:rPr lang="ru-RU" sz="6000" b="1" dirty="0" smtClean="0">
                <a:solidFill>
                  <a:srgbClr val="0033CC"/>
                </a:solidFill>
              </a:rPr>
              <a:t>10 секунд</a:t>
            </a:r>
            <a:br>
              <a:rPr lang="ru-RU" sz="6000" b="1" dirty="0" smtClean="0">
                <a:solidFill>
                  <a:srgbClr val="0033CC"/>
                </a:solidFill>
              </a:rPr>
            </a:br>
            <a:endParaRPr lang="ru-RU" sz="6000" b="1" dirty="0">
              <a:solidFill>
                <a:srgbClr val="0033CC"/>
              </a:solidFill>
            </a:endParaRPr>
          </a:p>
        </p:txBody>
      </p:sp>
      <p:pic>
        <p:nvPicPr>
          <p:cNvPr id="1026" name="Picture 2" descr="http://itd2.mycdn.me/image?id=839120388505&amp;t=20&amp;plc=WEB&amp;tkn=*y-gUCyWUXpzF6kl2aIqTX18jw5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4167" r="11291" b="16276"/>
          <a:stretch/>
        </p:blipFill>
        <p:spPr bwMode="auto">
          <a:xfrm>
            <a:off x="228600" y="2895600"/>
            <a:ext cx="2667000" cy="35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7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00FF"/>
                </a:solidFill>
              </a:rPr>
              <a:t>Этого доктора придумал Борис Пастернак</a:t>
            </a:r>
            <a:endParaRPr lang="ru-RU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6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209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00FF"/>
                </a:solidFill>
              </a:rPr>
              <a:t>Как в Средние века 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называли чуму?</a:t>
            </a:r>
            <a:endParaRPr lang="ru-RU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1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209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00FF"/>
                </a:solidFill>
              </a:rPr>
              <a:t>Какая часть скелета напоминает о неволе?</a:t>
            </a:r>
            <a:endParaRPr lang="ru-RU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209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00FF"/>
                </a:solidFill>
              </a:rPr>
              <a:t>Когда студент часто прогуливает или хитрит, 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то говорят, 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что у него болезнь. 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Какая?</a:t>
            </a:r>
            <a:endParaRPr lang="ru-RU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209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rgbClr val="0000FF"/>
                </a:solidFill>
              </a:rPr>
              <a:t>КМ</a:t>
            </a:r>
            <a:r>
              <a:rPr lang="en-US" sz="6600" b="1" dirty="0">
                <a:solidFill>
                  <a:srgbClr val="0000FF"/>
                </a:solidFill>
              </a:rPr>
              <a:t>n</a:t>
            </a:r>
            <a:r>
              <a:rPr lang="ru-RU" sz="6600" b="1" dirty="0" smtClean="0">
                <a:solidFill>
                  <a:srgbClr val="0000FF"/>
                </a:solidFill>
              </a:rPr>
              <a:t>О</a:t>
            </a:r>
            <a:r>
              <a:rPr lang="ru-RU" sz="6600" b="1" baseline="-25000" dirty="0" smtClean="0">
                <a:solidFill>
                  <a:srgbClr val="0000FF"/>
                </a:solidFill>
              </a:rPr>
              <a:t>4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в двух словах</a:t>
            </a:r>
            <a:endParaRPr lang="ru-RU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ru-RU" sz="11500" b="1" dirty="0" smtClean="0">
                <a:solidFill>
                  <a:srgbClr val="FFFF00"/>
                </a:solidFill>
              </a:rPr>
              <a:t>1. Разминка </a:t>
            </a:r>
            <a:endParaRPr lang="ru-RU" sz="11500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https://png.pngtree.com/png_detail/18/09/10/pngtree-cartoon-doctor-png-clipart_3213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-1" r="41488" b="69400"/>
          <a:stretch/>
        </p:blipFill>
        <p:spPr bwMode="auto">
          <a:xfrm>
            <a:off x="2133600" y="2514600"/>
            <a:ext cx="459148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0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4384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ru-RU" sz="8900" b="1" dirty="0">
                <a:solidFill>
                  <a:srgbClr val="0033CC"/>
                </a:solidFill>
              </a:rPr>
              <a:t>В двух </a:t>
            </a:r>
            <a:r>
              <a:rPr lang="ru-RU" sz="8900" b="1" dirty="0" smtClean="0">
                <a:solidFill>
                  <a:srgbClr val="0033CC"/>
                </a:solidFill>
              </a:rPr>
              <a:t>словах</a:t>
            </a:r>
            <a:br>
              <a:rPr lang="ru-RU" sz="8900" b="1" dirty="0" smtClean="0">
                <a:solidFill>
                  <a:srgbClr val="0033CC"/>
                </a:solidFill>
              </a:rPr>
            </a:br>
            <a:r>
              <a:rPr lang="ru-RU" sz="4000" b="1" dirty="0" smtClean="0">
                <a:solidFill>
                  <a:srgbClr val="0033CC"/>
                </a:solidFill>
              </a:rPr>
              <a:t>(ответ из двух слов)</a:t>
            </a:r>
            <a:br>
              <a:rPr lang="ru-RU" sz="4000" b="1" dirty="0" smtClean="0">
                <a:solidFill>
                  <a:srgbClr val="0033CC"/>
                </a:solidFill>
              </a:rPr>
            </a:br>
            <a:r>
              <a:rPr lang="ru-RU" sz="8900" b="1" dirty="0">
                <a:solidFill>
                  <a:srgbClr val="0033CC"/>
                </a:solidFill>
              </a:rPr>
              <a:t/>
            </a:r>
            <a:br>
              <a:rPr lang="ru-RU" sz="8900" b="1" dirty="0">
                <a:solidFill>
                  <a:srgbClr val="0033CC"/>
                </a:solidFill>
              </a:rPr>
            </a:br>
            <a:r>
              <a:rPr lang="ru-RU" sz="6000" b="1" dirty="0" smtClean="0">
                <a:solidFill>
                  <a:srgbClr val="0033CC"/>
                </a:solidFill>
              </a:rPr>
              <a:t>            ОТВЕТЫ</a:t>
            </a:r>
            <a:br>
              <a:rPr lang="ru-RU" sz="6000" b="1" dirty="0" smtClean="0">
                <a:solidFill>
                  <a:srgbClr val="0033CC"/>
                </a:solidFill>
              </a:rPr>
            </a:br>
            <a:endParaRPr lang="ru-RU" sz="6000" b="1" dirty="0">
              <a:solidFill>
                <a:srgbClr val="0033CC"/>
              </a:solidFill>
            </a:endParaRPr>
          </a:p>
        </p:txBody>
      </p:sp>
      <p:pic>
        <p:nvPicPr>
          <p:cNvPr id="1026" name="Picture 2" descr="http://itd2.mycdn.me/image?id=839120388505&amp;t=20&amp;plc=WEB&amp;tkn=*y-gUCyWUXpzF6kl2aIqTX18jw5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4167" r="11291" b="16276"/>
          <a:stretch/>
        </p:blipFill>
        <p:spPr bwMode="auto">
          <a:xfrm>
            <a:off x="228600" y="2895600"/>
            <a:ext cx="2667000" cy="35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40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2209800"/>
            <a:ext cx="61722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00FF"/>
                </a:solidFill>
              </a:rPr>
              <a:t>Борис Пастернак</a:t>
            </a:r>
            <a:br>
              <a:rPr lang="ru-RU" sz="4800" b="1" dirty="0" smtClean="0">
                <a:solidFill>
                  <a:srgbClr val="0000FF"/>
                </a:solidFill>
              </a:rPr>
            </a:br>
            <a:r>
              <a:rPr lang="ru-RU" sz="4800" b="1" dirty="0" smtClean="0">
                <a:solidFill>
                  <a:srgbClr val="0000FF"/>
                </a:solidFill>
              </a:rPr>
              <a:t>автор романа </a:t>
            </a:r>
            <a:br>
              <a:rPr lang="ru-RU" sz="4800" b="1" dirty="0" smtClean="0">
                <a:solidFill>
                  <a:srgbClr val="0000FF"/>
                </a:solidFill>
              </a:rPr>
            </a:br>
            <a:r>
              <a:rPr lang="ru-RU" sz="4800" b="1" dirty="0">
                <a:solidFill>
                  <a:srgbClr val="0000FF"/>
                </a:solidFill>
              </a:rPr>
              <a:t/>
            </a:r>
            <a:br>
              <a:rPr lang="ru-RU" sz="4800" b="1" dirty="0">
                <a:solidFill>
                  <a:srgbClr val="0000FF"/>
                </a:solidFill>
              </a:rPr>
            </a:br>
            <a:r>
              <a:rPr lang="ru-RU" sz="4800" b="1" dirty="0" smtClean="0">
                <a:solidFill>
                  <a:srgbClr val="0000FF"/>
                </a:solidFill>
              </a:rPr>
              <a:t>«ДОКТОР ЖИВАГО»</a:t>
            </a:r>
            <a:endParaRPr lang="ru-RU" sz="4800" b="1" dirty="0">
              <a:solidFill>
                <a:srgbClr val="0000FF"/>
              </a:solidFill>
            </a:endParaRPr>
          </a:p>
        </p:txBody>
      </p:sp>
      <p:pic>
        <p:nvPicPr>
          <p:cNvPr id="1028" name="Picture 4" descr="https://cdn.eksmo.ru/v2/ASE000000000723927/COVER/cove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453640" cy="386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04800" y="129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00FF"/>
                </a:solidFill>
              </a:rPr>
              <a:t>В Средние века ЧУМУ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называли «ЧЕРНАЯ СМЕРТЬ»</a:t>
            </a:r>
            <a:endParaRPr lang="ru-RU" sz="4800" b="1" dirty="0">
              <a:solidFill>
                <a:srgbClr val="0000FF"/>
              </a:solidFill>
            </a:endParaRPr>
          </a:p>
        </p:txBody>
      </p:sp>
      <p:pic>
        <p:nvPicPr>
          <p:cNvPr id="8194" name="Picture 2" descr="https://cs8.pikabu.ru/post_img/2016/10/14/11/og_og_1476472476272694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14" y="3276600"/>
            <a:ext cx="6104571" cy="319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743200" y="1371600"/>
            <a:ext cx="6248400" cy="350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00FF"/>
                </a:solidFill>
              </a:rPr>
              <a:t>О неволе 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напоминает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ГРУДНАЯ КЛЕТКА</a:t>
            </a:r>
            <a:endParaRPr lang="ru-RU" sz="4800" b="1" dirty="0">
              <a:solidFill>
                <a:srgbClr val="0000FF"/>
              </a:solidFill>
            </a:endParaRPr>
          </a:p>
        </p:txBody>
      </p:sp>
      <p:pic>
        <p:nvPicPr>
          <p:cNvPr id="2052" name="Picture 4" descr="http://www.pozvonochnik.info/images/text/content/3_bosom1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31511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75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175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00FF"/>
                </a:solidFill>
              </a:rPr>
              <a:t>Когда студент часто прогуливает или хитрит, 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то говорят, 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что у него </a:t>
            </a:r>
          </a:p>
          <a:p>
            <a:r>
              <a:rPr lang="ru-RU" sz="4800" b="1" dirty="0" smtClean="0">
                <a:solidFill>
                  <a:srgbClr val="0000FF"/>
                </a:solidFill>
              </a:rPr>
              <a:t>ВОСПАЛЕНИЕ ХИТРОСТИ</a:t>
            </a:r>
            <a:endParaRPr lang="ru-RU" sz="4800" b="1" dirty="0">
              <a:solidFill>
                <a:srgbClr val="0000FF"/>
              </a:solidFill>
            </a:endParaRPr>
          </a:p>
        </p:txBody>
      </p:sp>
      <p:pic>
        <p:nvPicPr>
          <p:cNvPr id="4098" name="Picture 2" descr="http://cdn46.printdirect.ru/cache/product/a7/fd/5247115/crop/all/240z240_front_42_0_0_0_7db5f35471f5a49ba24e27f964e0.jpg?rnd=14042784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91000"/>
            <a:ext cx="24384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1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3429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00FF"/>
                </a:solidFill>
              </a:rPr>
              <a:t>ПЕРМАНГАНАТ КАЛИЯ </a:t>
            </a:r>
          </a:p>
        </p:txBody>
      </p:sp>
      <p:pic>
        <p:nvPicPr>
          <p:cNvPr id="5122" name="Picture 2" descr="https://pravilauborki.ru/wp-content/uploads/2018/08/margantsov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5760221" cy="24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93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184" y="35169"/>
            <a:ext cx="8651631" cy="1143000"/>
          </a:xfrm>
        </p:spPr>
        <p:txBody>
          <a:bodyPr>
            <a:noAutofit/>
          </a:bodyPr>
          <a:lstStyle/>
          <a:p>
            <a:r>
              <a:rPr lang="ru-RU" sz="6600" b="1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 О </a:t>
            </a:r>
            <a:r>
              <a:rPr lang="ru-RU" sz="66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великих Людях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031464-208F-4E49-9A3E-EC80931BE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r="29130"/>
          <a:stretch/>
        </p:blipFill>
        <p:spPr>
          <a:xfrm>
            <a:off x="35169" y="1371600"/>
            <a:ext cx="2313120" cy="3933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F216906-0F37-4E90-8FFD-8BEC76CFC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54" y="1371600"/>
            <a:ext cx="2445345" cy="3933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064ADC6-4957-40CB-B5A7-EBCF26F410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2638" r="22493" b="34028"/>
          <a:stretch/>
        </p:blipFill>
        <p:spPr>
          <a:xfrm>
            <a:off x="2199372" y="2541563"/>
            <a:ext cx="2667000" cy="4343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08CF453-9937-455E-B65A-7F7E541DA7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05" r="-2313" b="-405"/>
          <a:stretch/>
        </p:blipFill>
        <p:spPr>
          <a:xfrm>
            <a:off x="6912977" y="2514600"/>
            <a:ext cx="244534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0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1.bp.blogspot.com/-1UryYAt4Ews/VjJdzVJ2BDI/AAAAAAAABIc/TjnN97VHD4Y/s1600/PictureFrame-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7304"/>
            <a:ext cx="2703264" cy="330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38150" y="109774"/>
            <a:ext cx="5524499" cy="1871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Чей портрет должен быть на рисунке?</a:t>
            </a:r>
            <a:endParaRPr lang="ru-RU" sz="36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419600" y="1724025"/>
            <a:ext cx="1543049" cy="2574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Biblio1\Desktop\игра для школьников\дарвин вопро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9" y="2133600"/>
            <a:ext cx="540992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5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1.bp.blogspot.com/-1UryYAt4Ews/VjJdzVJ2BDI/AAAAAAAABIc/TjnN97VHD4Y/s1600/PictureFrame-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7304"/>
            <a:ext cx="2703264" cy="330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0-tub-ru.yandex.net/i?id=b7b9f402be3a7c28b39f5dcb13dd524e&amp;n=13&amp;exp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2971800" cy="23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helpiks.org/helpiksorg/baza8/676861255087.files/image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114801"/>
            <a:ext cx="3657600" cy="206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38150" y="109774"/>
            <a:ext cx="5524499" cy="1871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Чей портрет должен быть на рисунке?</a:t>
            </a:r>
            <a:endParaRPr lang="ru-RU" sz="36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419600" y="1724025"/>
            <a:ext cx="1543049" cy="2574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r="20878"/>
          <a:stretch/>
        </p:blipFill>
        <p:spPr bwMode="auto">
          <a:xfrm>
            <a:off x="5410200" y="4063467"/>
            <a:ext cx="2791413" cy="216376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0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http://1.bp.blogspot.com/-1UryYAt4Ews/VjJdzVJ2BDI/AAAAAAAABIc/TjnN97VHD4Y/s1600/PictureFrame-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71" y="2000620"/>
            <a:ext cx="2150010" cy="262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667000" y="299411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 smtClean="0"/>
              <a:t>Чей портрет </a:t>
            </a:r>
            <a:br>
              <a:rPr lang="ru-RU" sz="4000" b="1" dirty="0" smtClean="0"/>
            </a:br>
            <a:r>
              <a:rPr lang="ru-RU" sz="4000" b="1" dirty="0" smtClean="0"/>
              <a:t>должен быть на рисунке?</a:t>
            </a:r>
            <a:endParaRPr lang="ru-RU" sz="36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7162800" y="1442411"/>
            <a:ext cx="304800" cy="5387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s://regnum.ru/uploads/pictures/news/2015/12/25/regnum_picture_1451041592416995_norma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08051"/>
            <a:ext cx="3363578" cy="16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rhivurokov.ru/kopilka/up/html/2017/06/04/k_5934542f63e4e/img_user_file_5934542fd5e5a_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5" r="29999" b="12808"/>
          <a:stretch/>
        </p:blipFill>
        <p:spPr bwMode="auto">
          <a:xfrm>
            <a:off x="304800" y="533400"/>
            <a:ext cx="2121152" cy="30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oradi.com.ua/uploads/4f815d8823/941a46d89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18" y="3564924"/>
            <a:ext cx="3953341" cy="296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td2.mycdn.me/image?id=862334774669&amp;t=20&amp;plc=WEB&amp;tkn=*gnL3jXm9ukoueRbVIKmGQ8O8rq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ADADC"/>
              </a:clrFrom>
              <a:clrTo>
                <a:srgbClr val="DADA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52042"/>
            <a:ext cx="2106111" cy="210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821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38200" indent="-838200" eaLnBrk="1" hangingPunct="1">
              <a:defRPr/>
            </a:pPr>
            <a:r>
              <a:rPr lang="ru-RU" altLang="ru-RU">
                <a:solidFill>
                  <a:srgbClr val="FFFF00"/>
                </a:solidFill>
              </a:rPr>
              <a:t>Что такое КРЕПАТУРА?</a:t>
            </a:r>
            <a:r>
              <a:rPr lang="ru-RU" altLang="ru-RU" sz="4000"/>
              <a:t/>
            </a:r>
            <a:br>
              <a:rPr lang="ru-RU" altLang="ru-RU" sz="4000"/>
            </a:br>
            <a:endParaRPr lang="ru-RU" altLang="ru-RU" sz="400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334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а) боль в мышцах после физической нагрузки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sz="18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б) оборонительное сооружение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sz="18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в) сильно развитая мускулатура (спортсмен- «качок»)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sz="20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г) специальная лестница у строителей</a:t>
            </a:r>
          </a:p>
        </p:txBody>
      </p:sp>
    </p:spTree>
    <p:extLst>
      <p:ext uri="{BB962C8B-B14F-4D97-AF65-F5344CB8AC3E}">
        <p14:creationId xmlns:p14="http://schemas.microsoft.com/office/powerpoint/2010/main" val="251693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1.bp.blogspot.com/-1UryYAt4Ews/VjJdzVJ2BDI/AAAAAAAABIc/TjnN97VHD4Y/s1600/PictureFrame-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84" y="109774"/>
            <a:ext cx="2398540" cy="29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38150" y="109774"/>
            <a:ext cx="5524499" cy="1871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Чей портрет должен быть на рисунке?</a:t>
            </a:r>
            <a:endParaRPr lang="ru-RU" sz="36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419600" y="1724025"/>
            <a:ext cx="1543049" cy="2574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442849-F75B-4E79-AF10-00713E5E4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1" y="1714500"/>
            <a:ext cx="3150027" cy="28860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0793AA6-CA19-45F2-B8CA-38E6C68DF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" y="4684619"/>
            <a:ext cx="3733800" cy="21000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95E8915-45D2-4789-AC3D-339408EBF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275" y="3042374"/>
            <a:ext cx="5057775" cy="381562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81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1.bp.blogspot.com/-1UryYAt4Ews/VjJdzVJ2BDI/AAAAAAAABIc/TjnN97VHD4Y/s1600/PictureFrame-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773"/>
            <a:ext cx="2537824" cy="310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38150" y="109774"/>
            <a:ext cx="5524499" cy="1871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Чей портрет должен быть на рисунке?</a:t>
            </a:r>
            <a:endParaRPr lang="ru-RU" sz="36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419600" y="1724025"/>
            <a:ext cx="1543049" cy="2574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9F846C4-A0B2-40B2-96F1-69E3C6672F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r="17428" b="4064"/>
          <a:stretch/>
        </p:blipFill>
        <p:spPr>
          <a:xfrm>
            <a:off x="609600" y="3818478"/>
            <a:ext cx="2133600" cy="30383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DED94E-A85F-41D6-B6B6-B882670C0A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16739" r="25740" b="10948"/>
          <a:stretch/>
        </p:blipFill>
        <p:spPr>
          <a:xfrm>
            <a:off x="472146" y="1852733"/>
            <a:ext cx="3461759" cy="210966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.ytimg.com/vi/0yAw9uIlHy0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99" y="3818478"/>
            <a:ext cx="447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53899" y="6249055"/>
            <a:ext cx="43805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22 декабря 2019 года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643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184" y="35169"/>
            <a:ext cx="8651631" cy="1143000"/>
          </a:xfrm>
        </p:spPr>
        <p:txBody>
          <a:bodyPr>
            <a:noAutofit/>
          </a:bodyPr>
          <a:lstStyle/>
          <a:p>
            <a:r>
              <a:rPr lang="ru-RU" sz="72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ответы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031464-208F-4E49-9A3E-EC80931BE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r="29130"/>
          <a:stretch/>
        </p:blipFill>
        <p:spPr>
          <a:xfrm>
            <a:off x="35169" y="1371600"/>
            <a:ext cx="2313120" cy="3933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F216906-0F37-4E90-8FFD-8BEC76CFC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54" y="1371600"/>
            <a:ext cx="2445345" cy="3933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064ADC6-4957-40CB-B5A7-EBCF26F410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2638" r="22493" b="34028"/>
          <a:stretch/>
        </p:blipFill>
        <p:spPr>
          <a:xfrm>
            <a:off x="2199372" y="2541563"/>
            <a:ext cx="2667000" cy="4343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08CF453-9937-455E-B65A-7F7E541DA7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05" r="-2313" b="-405"/>
          <a:stretch/>
        </p:blipFill>
        <p:spPr>
          <a:xfrm>
            <a:off x="6912977" y="2514600"/>
            <a:ext cx="244534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2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1.bp.blogspot.com/-1UryYAt4Ews/VjJdzVJ2BDI/AAAAAAAABIc/TjnN97VHD4Y/s1600/PictureFrame-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7304"/>
            <a:ext cx="2819400" cy="330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38150" y="109774"/>
            <a:ext cx="5524499" cy="1871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Чарльз </a:t>
            </a:r>
            <a:r>
              <a:rPr lang="ru-RU" sz="4000" b="1" dirty="0" smtClean="0"/>
              <a:t>Дарвин</a:t>
            </a:r>
            <a:endParaRPr lang="ru-RU" sz="40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Biblio1\Desktop\игра для школьников\дарвин отве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5597544" cy="44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2.bp.blogspot.com/-yiOsGy7hHls/W1x-mipkbFI/AAAAAAAAY1U/AWcUt7W6y7499wHArvpAfg6uRQ2FNfWsgCLcBGAs/s200/Darw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432" y="965200"/>
            <a:ext cx="166624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9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1.bp.blogspot.com/-1UryYAt4Ews/VjJdzVJ2BDI/AAAAAAAABIc/TjnN97VHD4Y/s1600/PictureFrame-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7304"/>
            <a:ext cx="2703264" cy="330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0-tub-ru.yandex.net/i?id=b7b9f402be3a7c28b39f5dcb13dd524e&amp;n=13&amp;exp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2971800" cy="23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r="20878"/>
          <a:stretch/>
        </p:blipFill>
        <p:spPr bwMode="auto">
          <a:xfrm>
            <a:off x="5334000" y="4198938"/>
            <a:ext cx="2791413" cy="216376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helpiks.org/helpiksorg/baza8/676861255087.files/image2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4124325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38150" y="109774"/>
            <a:ext cx="5524499" cy="1871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Склифосовский Николай Васильевич</a:t>
            </a:r>
            <a:endParaRPr lang="ru-RU" sz="36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419600" y="1724025"/>
            <a:ext cx="1543049" cy="2574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http://interesno.cc/uploads/tumb/img/201702/371102_122_i_074_tumb_660.jpg"/>
          <p:cNvPicPr>
            <a:picLocks noChangeAspect="1" noChangeArrowheads="1"/>
          </p:cNvPicPr>
          <p:nvPr/>
        </p:nvPicPr>
        <p:blipFill>
          <a:blip r:embed="rId6" cstate="print"/>
          <a:srcRect t="5714" b="5714"/>
          <a:stretch>
            <a:fillRect/>
          </a:stretch>
        </p:blipFill>
        <p:spPr bwMode="auto">
          <a:xfrm>
            <a:off x="6477000" y="838200"/>
            <a:ext cx="1778000" cy="23622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3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arhivurokov.ru/kopilka/up/html/2017/06/04/k_5934542f63e4e/img_user_file_5934542fd5e5a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5" r="29999" b="12808"/>
          <a:stretch/>
        </p:blipFill>
        <p:spPr bwMode="auto">
          <a:xfrm>
            <a:off x="3126017" y="4009565"/>
            <a:ext cx="1816498" cy="25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1.bp.blogspot.com/-1UryYAt4Ews/VjJdzVJ2BDI/AAAAAAAABIc/TjnN97VHD4Y/s1600/PictureFrame-m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824460" cy="345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667000" y="299411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Иван Петрович Павлов</a:t>
            </a:r>
            <a:endParaRPr lang="ru-RU" sz="3600" b="1" dirty="0"/>
          </a:p>
        </p:txBody>
      </p:sp>
      <p:pic>
        <p:nvPicPr>
          <p:cNvPr id="5122" name="Picture 2" descr="https://regnum.ru/uploads/pictures/news/2015/12/25/regnum_picture_1451041592416995_norm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20" y="4915786"/>
            <a:ext cx="3363578" cy="16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oradi.com.ua/uploads/4f815d8823/941a46d89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638" y="1410513"/>
            <a:ext cx="3953341" cy="296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td2.mycdn.me/image?id=862334774669&amp;t=20&amp;plc=WEB&amp;tkn=*gnL3jXm9ukoueRbVIKmGQ8O8rq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9DADC"/>
              </a:clrFrom>
              <a:clrTo>
                <a:srgbClr val="D9DA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52042"/>
            <a:ext cx="2106111" cy="210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vplate.ru/images/article/cropped/337-337/2018/10/kakie-tipy-lichnostej-byvayut-i-kak-opredelit-svoj-psihotip-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6" r="17450"/>
          <a:stretch/>
        </p:blipFill>
        <p:spPr bwMode="auto">
          <a:xfrm>
            <a:off x="643152" y="903337"/>
            <a:ext cx="2023848" cy="262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615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1.bp.blogspot.com/-1UryYAt4Ews/VjJdzVJ2BDI/AAAAAAAABIc/TjnN97VHD4Y/s1600/PictureFrame-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84" y="109774"/>
            <a:ext cx="2398540" cy="29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38150" y="109774"/>
            <a:ext cx="5524499" cy="1871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Рошаль </a:t>
            </a:r>
          </a:p>
          <a:p>
            <a:r>
              <a:rPr lang="ru-RU" sz="4000" b="1" dirty="0" smtClean="0"/>
              <a:t>Леонид Михайлович</a:t>
            </a:r>
            <a:endParaRPr lang="ru-RU" sz="36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419600" y="1724025"/>
            <a:ext cx="1543049" cy="2574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442849-F75B-4E79-AF10-00713E5E4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1" y="1714500"/>
            <a:ext cx="3150027" cy="28860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0793AA6-CA19-45F2-B8CA-38E6C68DF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" y="4684619"/>
            <a:ext cx="3733800" cy="21000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95E8915-45D2-4789-AC3D-339408EBF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275" y="3042374"/>
            <a:ext cx="5057775" cy="3815626"/>
          </a:xfrm>
          <a:prstGeom prst="rect">
            <a:avLst/>
          </a:prstGeom>
        </p:spPr>
      </p:pic>
      <p:pic>
        <p:nvPicPr>
          <p:cNvPr id="3076" name="Picture 4" descr="http://itd1.mycdn.me/image?id=870581384519&amp;t=20&amp;plc=WEB&amp;tkn=*rf7Tfap62KgCHBsEu6ulF0u0xY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"/>
          <a:stretch/>
        </p:blipFill>
        <p:spPr bwMode="auto">
          <a:xfrm>
            <a:off x="6701129" y="512193"/>
            <a:ext cx="1466849" cy="21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1.bp.blogspot.com/-1UryYAt4Ews/VjJdzVJ2BDI/AAAAAAAABIc/TjnN97VHD4Y/s1600/PictureFrame-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773"/>
            <a:ext cx="2537824" cy="310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38150" y="109774"/>
            <a:ext cx="5524499" cy="1871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Лео Антонович </a:t>
            </a:r>
            <a:r>
              <a:rPr lang="ru-RU" sz="4000" b="1" dirty="0" err="1" smtClean="0"/>
              <a:t>Бокерия</a:t>
            </a:r>
            <a:endParaRPr lang="ru-RU" sz="36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419600" y="1724025"/>
            <a:ext cx="1543049" cy="2574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9F846C4-A0B2-40B2-96F1-69E3C6672F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r="17428" b="4064"/>
          <a:stretch/>
        </p:blipFill>
        <p:spPr>
          <a:xfrm>
            <a:off x="609600" y="3818478"/>
            <a:ext cx="2133600" cy="30383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DED94E-A85F-41D6-B6B6-B882670C0A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16739" r="25740" b="10948"/>
          <a:stretch/>
        </p:blipFill>
        <p:spPr>
          <a:xfrm>
            <a:off x="472146" y="1852733"/>
            <a:ext cx="3461759" cy="2109667"/>
          </a:xfrm>
          <a:prstGeom prst="rect">
            <a:avLst/>
          </a:prstGeom>
        </p:spPr>
      </p:pic>
      <p:pic>
        <p:nvPicPr>
          <p:cNvPr id="4098" name="Picture 2" descr="http://argumenti.ru/images/arhnews/5847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999" y="670621"/>
            <a:ext cx="149382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i.ytimg.com/vi/0yAw9uIlHy0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99" y="3734455"/>
            <a:ext cx="447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153899" y="6165032"/>
            <a:ext cx="43805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22 декабря 2019 года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7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" y="457200"/>
            <a:ext cx="9448800" cy="16002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FF00"/>
                </a:solidFill>
              </a:rPr>
              <a:t>4. О </a:t>
            </a:r>
            <a:r>
              <a:rPr lang="ru-RU" sz="8000" b="1" dirty="0">
                <a:solidFill>
                  <a:srgbClr val="FFFF00"/>
                </a:solidFill>
              </a:rPr>
              <a:t>великих открытиях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744F479-72D1-4397-AD75-25FCB32D51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2"/>
          <a:stretch/>
        </p:blipFill>
        <p:spPr>
          <a:xfrm>
            <a:off x="762000" y="2438400"/>
            <a:ext cx="749690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030570"/>
            <a:ext cx="3048000" cy="1325562"/>
          </a:xfrm>
        </p:spPr>
        <p:txBody>
          <a:bodyPr>
            <a:noAutofit/>
          </a:bodyPr>
          <a:lstStyle/>
          <a:p>
            <a:r>
              <a:rPr lang="ru-RU" sz="2400" dirty="0"/>
              <a:t>Ф.Рузвельт, президент США </a:t>
            </a:r>
            <a:br>
              <a:rPr lang="ru-RU" sz="2400" dirty="0"/>
            </a:br>
            <a:r>
              <a:rPr lang="ru-RU" sz="2400" dirty="0"/>
              <a:t>с 1933 по 1945 гг.</a:t>
            </a:r>
          </a:p>
        </p:txBody>
      </p:sp>
      <p:pic>
        <p:nvPicPr>
          <p:cNvPr id="1030" name="Picture 6" descr="http://i.cnnturk.com/ps/cnnturk/100/0x0/56605a8acbbf341fe01ba0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330345"/>
            <a:ext cx="2684962" cy="3356203"/>
          </a:xfrm>
          <a:prstGeom prst="rect">
            <a:avLst/>
          </a:prstGeom>
          <a:noFill/>
        </p:spPr>
      </p:pic>
      <p:pic>
        <p:nvPicPr>
          <p:cNvPr id="1034" name="Picture 10" descr="https://detkino.ru/files/node_images/information_items_105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962400"/>
            <a:ext cx="4895850" cy="2753916"/>
          </a:xfrm>
          <a:prstGeom prst="rect">
            <a:avLst/>
          </a:prstGeom>
          <a:noFill/>
        </p:spPr>
      </p:pic>
      <p:pic>
        <p:nvPicPr>
          <p:cNvPr id="1038" name="Picture 14" descr="https://i.ytimg.com/vi/A_RGhLdOJZY/maxresdefault.jpg"/>
          <p:cNvPicPr>
            <a:picLocks noChangeAspect="1" noChangeArrowheads="1"/>
          </p:cNvPicPr>
          <p:nvPr/>
        </p:nvPicPr>
        <p:blipFill>
          <a:blip r:embed="rId4" cstate="print"/>
          <a:srcRect l="3125" r="3125" b="5556"/>
          <a:stretch>
            <a:fillRect/>
          </a:stretch>
        </p:blipFill>
        <p:spPr bwMode="auto">
          <a:xfrm>
            <a:off x="4343400" y="1447800"/>
            <a:ext cx="4210050" cy="2385695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419600" y="838200"/>
            <a:ext cx="4724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Фильм «Дыши ради нас», 2017.</a:t>
            </a:r>
          </a:p>
        </p:txBody>
      </p:sp>
      <p:pic>
        <p:nvPicPr>
          <p:cNvPr id="1041" name="Picture 17" descr="http://900igr.net/up/datas/184618/025.jpg"/>
          <p:cNvPicPr>
            <a:picLocks noChangeAspect="1" noChangeArrowheads="1"/>
          </p:cNvPicPr>
          <p:nvPr/>
        </p:nvPicPr>
        <p:blipFill>
          <a:blip r:embed="rId5" cstate="print"/>
          <a:srcRect l="22500" t="20000" r="17500" b="2222"/>
          <a:stretch>
            <a:fillRect/>
          </a:stretch>
        </p:blipFill>
        <p:spPr bwMode="auto">
          <a:xfrm>
            <a:off x="2590800" y="1020762"/>
            <a:ext cx="1410788" cy="137160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6200" y="129381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/>
              <a:t>О каком заболевании идет речь?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>
            <a:normAutofit fontScale="90000"/>
          </a:bodyPr>
          <a:lstStyle/>
          <a:p>
            <a:pPr marL="838200" indent="-838200" eaLnBrk="1" hangingPunct="1">
              <a:defRPr/>
            </a:pPr>
            <a:r>
              <a:rPr lang="ru-RU" altLang="ru-RU" dirty="0">
                <a:solidFill>
                  <a:srgbClr val="FFFF00"/>
                </a:solidFill>
              </a:rPr>
              <a:t>Какой специальности врача </a:t>
            </a:r>
            <a:br>
              <a:rPr lang="ru-RU" altLang="ru-RU" dirty="0">
                <a:solidFill>
                  <a:srgbClr val="FFFF00"/>
                </a:solidFill>
              </a:rPr>
            </a:br>
            <a:r>
              <a:rPr lang="ru-RU" altLang="ru-RU" dirty="0">
                <a:solidFill>
                  <a:srgbClr val="FFFF00"/>
                </a:solidFill>
              </a:rPr>
              <a:t>не существует?</a:t>
            </a:r>
            <a:r>
              <a:rPr lang="ru-RU" altLang="ru-RU" sz="4000" dirty="0"/>
              <a:t/>
            </a:r>
            <a:br>
              <a:rPr lang="ru-RU" altLang="ru-RU" sz="4000" dirty="0"/>
            </a:br>
            <a:endParaRPr lang="ru-RU" altLang="ru-RU" sz="4000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686800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а)  </a:t>
            </a:r>
            <a:r>
              <a:rPr lang="ru-RU" altLang="ru-RU" sz="4000" dirty="0" err="1">
                <a:solidFill>
                  <a:srgbClr val="FFFF00"/>
                </a:solidFill>
              </a:rPr>
              <a:t>гепатолог</a:t>
            </a:r>
            <a:endParaRPr lang="ru-RU" altLang="ru-RU" sz="40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б)  проктолог</a:t>
            </a:r>
            <a:endParaRPr lang="ru-RU" altLang="ru-RU" sz="18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в)  </a:t>
            </a:r>
            <a:r>
              <a:rPr lang="ru-RU" altLang="ru-RU" sz="4000" dirty="0" err="1">
                <a:solidFill>
                  <a:srgbClr val="FFFF00"/>
                </a:solidFill>
              </a:rPr>
              <a:t>приматолог</a:t>
            </a:r>
            <a:endParaRPr lang="ru-RU" altLang="ru-RU" sz="18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г)  </a:t>
            </a:r>
            <a:r>
              <a:rPr lang="ru-RU" altLang="ru-RU" sz="4000" dirty="0" err="1">
                <a:solidFill>
                  <a:srgbClr val="FFFF00"/>
                </a:solidFill>
              </a:rPr>
              <a:t>энтеролог</a:t>
            </a:r>
            <a:endParaRPr lang="ru-RU" alt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ozon-st.cdn.ngenix.net/multimedia/1017774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4572000"/>
            <a:ext cx="2596856" cy="1307084"/>
          </a:xfrm>
          <a:prstGeom prst="rect">
            <a:avLst/>
          </a:prstGeom>
          <a:noFill/>
        </p:spPr>
      </p:pic>
      <p:pic>
        <p:nvPicPr>
          <p:cNvPr id="29700" name="Picture 4" descr="http://www.daviscrump.com/wp-content/uploads/2017/04/hip-replacement.jpg"/>
          <p:cNvPicPr>
            <a:picLocks noChangeAspect="1" noChangeArrowheads="1"/>
          </p:cNvPicPr>
          <p:nvPr/>
        </p:nvPicPr>
        <p:blipFill>
          <a:blip r:embed="rId3" cstate="print"/>
          <a:srcRect l="6857" r="20000"/>
          <a:stretch>
            <a:fillRect/>
          </a:stretch>
        </p:blipFill>
        <p:spPr bwMode="auto">
          <a:xfrm>
            <a:off x="6553200" y="3659187"/>
            <a:ext cx="2159726" cy="2952750"/>
          </a:xfrm>
          <a:prstGeom prst="rect">
            <a:avLst/>
          </a:prstGeom>
          <a:noFill/>
        </p:spPr>
      </p:pic>
      <p:pic>
        <p:nvPicPr>
          <p:cNvPr id="29702" name="Picture 6" descr="http://artrozmed.ru/wp-content/uploads/2017/05/%D0%BF%D1%80%D0%BE%D1%82%D0%B5%D0%B7%D1%8B-768x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429000"/>
            <a:ext cx="2899646" cy="3413125"/>
          </a:xfrm>
          <a:prstGeom prst="rect">
            <a:avLst/>
          </a:prstGeom>
          <a:noFill/>
        </p:spPr>
      </p:pic>
      <p:pic>
        <p:nvPicPr>
          <p:cNvPr id="29704" name="Picture 8" descr="https://xnog.ru/wp-content/uploads/2018/04/velotrenazher-i-artroz.jpg"/>
          <p:cNvPicPr>
            <a:picLocks noChangeAspect="1" noChangeArrowheads="1"/>
          </p:cNvPicPr>
          <p:nvPr/>
        </p:nvPicPr>
        <p:blipFill>
          <a:blip r:embed="rId5" cstate="print"/>
          <a:srcRect t="52083" r="59570"/>
          <a:stretch>
            <a:fillRect/>
          </a:stretch>
        </p:blipFill>
        <p:spPr bwMode="auto">
          <a:xfrm>
            <a:off x="5029200" y="609600"/>
            <a:ext cx="3886200" cy="25908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28600" y="457200"/>
            <a:ext cx="4497823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О какой современной медицинской технологии </a:t>
            </a:r>
          </a:p>
          <a:p>
            <a:r>
              <a:rPr lang="ru-RU" sz="4000" b="1" dirty="0"/>
              <a:t>идет речь?</a:t>
            </a:r>
            <a:endParaRPr lang="ru-RU" sz="36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3" t="5677" r="23467" b="7244"/>
          <a:stretch/>
        </p:blipFill>
        <p:spPr bwMode="auto">
          <a:xfrm rot="2389232">
            <a:off x="2750839" y="3289606"/>
            <a:ext cx="2157227" cy="318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hyundai-kuban.ru/image/cache/data/KARCHER/Karcher-Workzilla/3-2-800x8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2.infourok.ru/uploads/ex/072e/00029f3d-7ecd6590/img6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27882" r="62132" b="47312"/>
          <a:stretch/>
        </p:blipFill>
        <p:spPr bwMode="auto">
          <a:xfrm>
            <a:off x="2728982" y="1697663"/>
            <a:ext cx="2200940" cy="170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hemistry-chemists.com/N3_2012/U3/img/mercury-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7" t="9326" r="50000" b="24353"/>
          <a:stretch/>
        </p:blipFill>
        <p:spPr bwMode="auto">
          <a:xfrm>
            <a:off x="762000" y="1596656"/>
            <a:ext cx="729659" cy="408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gifer.com/UJcK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28600" y="457200"/>
            <a:ext cx="8382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О каком </a:t>
            </a:r>
            <a:r>
              <a:rPr lang="ru-RU" sz="4000" b="1" dirty="0" smtClean="0"/>
              <a:t>приборе</a:t>
            </a:r>
            <a:endParaRPr lang="ru-RU" sz="4000" b="1" dirty="0"/>
          </a:p>
          <a:p>
            <a:r>
              <a:rPr lang="ru-RU" sz="4000" b="1" dirty="0"/>
              <a:t>идет речь?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93757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59587" y="-150056"/>
            <a:ext cx="4497823" cy="2359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О каком открытии</a:t>
            </a:r>
          </a:p>
          <a:p>
            <a:r>
              <a:rPr lang="ru-RU" sz="4000" b="1" dirty="0"/>
              <a:t>идет речь?</a:t>
            </a:r>
            <a:endParaRPr lang="ru-RU" sz="3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627F594-5C86-422F-9FA8-DA98C1490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r="2086"/>
          <a:stretch/>
        </p:blipFill>
        <p:spPr>
          <a:xfrm>
            <a:off x="4741644" y="3336762"/>
            <a:ext cx="4193628" cy="27255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16D5F61-3C18-4DF5-ABA1-BF31FE89E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6" y="1812762"/>
            <a:ext cx="4238238" cy="304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https://yandex.ru/images/P1GW16q71/ef7928ND/nPs__tG1i-sHRT_Uh9YbDq1eAg9muc8oBlYyI4LIp18eqsDv9fnqLQwGbjE2Lf4IfMSACX-praz7ldVZJVuTE-37DNv3xAgPRHYsZsWQScocm8M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yandex.ru/images/P1GW16q71/ef7928ND/nPs__tG1i-sHRT_Uh9YbDq1eAg9muc8oBlYyI4LIp18eqsDv9fnqLQwGbjE2Lf4IfMSACX-praz7ldVZJVuTE-37DNv3xAgPRHYsZsWQScocm8MP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yandex.ru/images/P1GW16q71/ef7928ND/nPs__tG1i-sHRT_Uh9YbDq1eAg9muc8oBlYyI4LIp18eqsDv9fnqLQwGbjE2Lf4IfMSACX-praz7ldVZJVuTE-37DNv3xAgPRHYsZsWQScocm8MP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35581">
            <a:off x="549126" y="4129306"/>
            <a:ext cx="3232475" cy="32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s://g1.sunlight.net/media/products/c570b274fcde4c1f8aad0b996fd1d032.jpg?1524269034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5152" r="8922" b="25965"/>
          <a:stretch/>
        </p:blipFill>
        <p:spPr bwMode="auto">
          <a:xfrm rot="423908">
            <a:off x="3256099" y="5678620"/>
            <a:ext cx="1122357" cy="10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www.numisbids.com/sales/hosted/heritage/3056/image304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851086" y="649804"/>
            <a:ext cx="2690100" cy="266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05600" y="29109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1901 год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14400" y="6248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1895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9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59587" y="-150056"/>
            <a:ext cx="4497823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О каком открытии</a:t>
            </a:r>
          </a:p>
          <a:p>
            <a:r>
              <a:rPr lang="ru-RU" sz="4000" b="1" dirty="0"/>
              <a:t>идет речь?</a:t>
            </a:r>
            <a:endParaRPr lang="ru-RU" sz="3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3A4E34-E7D9-4BC6-8F64-9C2B9A179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10" y="2971801"/>
            <a:ext cx="4385417" cy="32765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CF3619C-1EB9-4540-B524-6EC699EF2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6200"/>
            <a:ext cx="4106593" cy="27390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4EF514B-9CA9-4F37-A90B-66C10ECBE2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6" y="2815266"/>
            <a:ext cx="4497823" cy="327659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99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" y="457200"/>
            <a:ext cx="9448800" cy="1600200"/>
          </a:xfrm>
        </p:spPr>
        <p:txBody>
          <a:bodyPr>
            <a:noAutofit/>
          </a:bodyPr>
          <a:lstStyle/>
          <a:p>
            <a:r>
              <a:rPr lang="ru-RU" sz="8000" b="1" dirty="0">
                <a:solidFill>
                  <a:srgbClr val="FFFF00"/>
                </a:solidFill>
              </a:rPr>
              <a:t>ответы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744F479-72D1-4397-AD75-25FCB32D51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38400"/>
            <a:ext cx="7496907" cy="49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030570"/>
            <a:ext cx="3048000" cy="1325562"/>
          </a:xfrm>
        </p:spPr>
        <p:txBody>
          <a:bodyPr>
            <a:noAutofit/>
          </a:bodyPr>
          <a:lstStyle/>
          <a:p>
            <a:r>
              <a:rPr lang="ru-RU" sz="2400" dirty="0"/>
              <a:t>Ф.Рузвельт, президент США </a:t>
            </a:r>
            <a:br>
              <a:rPr lang="ru-RU" sz="2400" dirty="0"/>
            </a:br>
            <a:r>
              <a:rPr lang="ru-RU" sz="2400" dirty="0"/>
              <a:t>с 1933 по 1945 гг.</a:t>
            </a:r>
          </a:p>
        </p:txBody>
      </p:sp>
      <p:pic>
        <p:nvPicPr>
          <p:cNvPr id="1030" name="Picture 6" descr="http://i.cnnturk.com/ps/cnnturk/100/0x0/56605a8acbbf341fe01ba0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330345"/>
            <a:ext cx="2684962" cy="3356203"/>
          </a:xfrm>
          <a:prstGeom prst="rect">
            <a:avLst/>
          </a:prstGeom>
          <a:noFill/>
        </p:spPr>
      </p:pic>
      <p:pic>
        <p:nvPicPr>
          <p:cNvPr id="1034" name="Picture 10" descr="https://detkino.ru/files/node_images/information_items_105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962400"/>
            <a:ext cx="4895850" cy="2753916"/>
          </a:xfrm>
          <a:prstGeom prst="rect">
            <a:avLst/>
          </a:prstGeom>
          <a:noFill/>
        </p:spPr>
      </p:pic>
      <p:pic>
        <p:nvPicPr>
          <p:cNvPr id="1038" name="Picture 14" descr="https://i.ytimg.com/vi/A_RGhLdOJZY/maxresdefault.jpg"/>
          <p:cNvPicPr>
            <a:picLocks noChangeAspect="1" noChangeArrowheads="1"/>
          </p:cNvPicPr>
          <p:nvPr/>
        </p:nvPicPr>
        <p:blipFill>
          <a:blip r:embed="rId4" cstate="print"/>
          <a:srcRect l="3125" r="3125" b="5556"/>
          <a:stretch>
            <a:fillRect/>
          </a:stretch>
        </p:blipFill>
        <p:spPr bwMode="auto">
          <a:xfrm>
            <a:off x="4343400" y="1447800"/>
            <a:ext cx="4210050" cy="2385695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419600" y="838200"/>
            <a:ext cx="4724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Фильм «Дыши ради нас», 2017.</a:t>
            </a:r>
          </a:p>
        </p:txBody>
      </p:sp>
      <p:pic>
        <p:nvPicPr>
          <p:cNvPr id="1041" name="Picture 17" descr="http://900igr.net/up/datas/184618/025.jpg"/>
          <p:cNvPicPr>
            <a:picLocks noChangeAspect="1" noChangeArrowheads="1"/>
          </p:cNvPicPr>
          <p:nvPr/>
        </p:nvPicPr>
        <p:blipFill>
          <a:blip r:embed="rId5" cstate="print"/>
          <a:srcRect l="22500" t="20000" r="17500" b="2222"/>
          <a:stretch>
            <a:fillRect/>
          </a:stretch>
        </p:blipFill>
        <p:spPr bwMode="auto">
          <a:xfrm>
            <a:off x="2694487" y="1143000"/>
            <a:ext cx="1410788" cy="137160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90600" y="281781"/>
            <a:ext cx="6477000" cy="785019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FF0000"/>
                </a:solidFill>
              </a:rPr>
              <a:t>ПОЛИОМИЕЛИТ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38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ozon-st.cdn.ngenix.net/multimedia/1017774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4572000"/>
            <a:ext cx="2596856" cy="1307084"/>
          </a:xfrm>
          <a:prstGeom prst="rect">
            <a:avLst/>
          </a:prstGeom>
          <a:noFill/>
        </p:spPr>
      </p:pic>
      <p:pic>
        <p:nvPicPr>
          <p:cNvPr id="29700" name="Picture 4" descr="http://www.daviscrump.com/wp-content/uploads/2017/04/hip-replacement.jpg"/>
          <p:cNvPicPr>
            <a:picLocks noChangeAspect="1" noChangeArrowheads="1"/>
          </p:cNvPicPr>
          <p:nvPr/>
        </p:nvPicPr>
        <p:blipFill>
          <a:blip r:embed="rId3" cstate="print"/>
          <a:srcRect l="6857" r="20000"/>
          <a:stretch>
            <a:fillRect/>
          </a:stretch>
        </p:blipFill>
        <p:spPr bwMode="auto">
          <a:xfrm>
            <a:off x="6553200" y="3659187"/>
            <a:ext cx="2159726" cy="2952750"/>
          </a:xfrm>
          <a:prstGeom prst="rect">
            <a:avLst/>
          </a:prstGeom>
          <a:noFill/>
        </p:spPr>
      </p:pic>
      <p:pic>
        <p:nvPicPr>
          <p:cNvPr id="29702" name="Picture 6" descr="http://artrozmed.ru/wp-content/uploads/2017/05/%D0%BF%D1%80%D0%BE%D1%82%D0%B5%D0%B7%D1%8B-768x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429000"/>
            <a:ext cx="2899646" cy="3413125"/>
          </a:xfrm>
          <a:prstGeom prst="rect">
            <a:avLst/>
          </a:prstGeom>
          <a:noFill/>
        </p:spPr>
      </p:pic>
      <p:pic>
        <p:nvPicPr>
          <p:cNvPr id="29704" name="Picture 8" descr="https://xnog.ru/wp-content/uploads/2018/04/velotrenazher-i-artroz.jpg"/>
          <p:cNvPicPr>
            <a:picLocks noChangeAspect="1" noChangeArrowheads="1"/>
          </p:cNvPicPr>
          <p:nvPr/>
        </p:nvPicPr>
        <p:blipFill>
          <a:blip r:embed="rId5" cstate="print"/>
          <a:srcRect t="52083" r="59570"/>
          <a:stretch>
            <a:fillRect/>
          </a:stretch>
        </p:blipFill>
        <p:spPr bwMode="auto">
          <a:xfrm>
            <a:off x="5029200" y="609600"/>
            <a:ext cx="3886200" cy="25908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38200" y="281781"/>
            <a:ext cx="3733800" cy="3223419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0000"/>
                </a:solidFill>
              </a:rPr>
              <a:t>ЭНДОПРОТЕЗИ-РОВАНИЕ, ИСКУССТВЕННЫЙ СУСТАВ </a:t>
            </a:r>
          </a:p>
        </p:txBody>
      </p:sp>
    </p:spTree>
    <p:extLst>
      <p:ext uri="{BB962C8B-B14F-4D97-AF65-F5344CB8AC3E}">
        <p14:creationId xmlns:p14="http://schemas.microsoft.com/office/powerpoint/2010/main" val="127505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3" t="5677" r="23467" b="7244"/>
          <a:stretch/>
        </p:blipFill>
        <p:spPr bwMode="auto">
          <a:xfrm rot="2389232">
            <a:off x="2750839" y="3289606"/>
            <a:ext cx="2157227" cy="318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hyundai-kuban.ru/image/cache/data/KARCHER/Karcher-Workzilla/3-2-800x8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2.infourok.ru/uploads/ex/072e/00029f3d-7ecd6590/img6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27882" r="62132" b="47312"/>
          <a:stretch/>
        </p:blipFill>
        <p:spPr bwMode="auto">
          <a:xfrm>
            <a:off x="2728982" y="1697663"/>
            <a:ext cx="2200940" cy="170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hemistry-chemists.com/N3_2012/U3/img/mercury-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7" t="9326" r="50000" b="24353"/>
          <a:stretch/>
        </p:blipFill>
        <p:spPr bwMode="auto">
          <a:xfrm>
            <a:off x="762000" y="1596656"/>
            <a:ext cx="729659" cy="408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gifer.com/UJcK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412901"/>
            <a:ext cx="8077200" cy="1034900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Тонометр (сфигмоманометр),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Измерение артериального давления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8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627F594-5C86-422F-9FA8-DA98C1490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r="2086"/>
          <a:stretch/>
        </p:blipFill>
        <p:spPr>
          <a:xfrm>
            <a:off x="4741644" y="3336762"/>
            <a:ext cx="4193628" cy="27255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16D5F61-3C18-4DF5-ABA1-BF31FE89E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4" y="1923072"/>
            <a:ext cx="4238238" cy="304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https://yandex.ru/images/P1GW16q71/ef7928ND/nPs__tG1i-sHRT_Uh9YbDq1eAg9muc8oBlYyI4LIp18eqsDv9fnqLQwGbjE2Lf4IfMSACX-praz7ldVZJVuTE-37DNv3xAgPRHYsZsWQScocm8M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yandex.ru/images/P1GW16q71/ef7928ND/nPs__tG1i-sHRT_Uh9YbDq1eAg9muc8oBlYyI4LIp18eqsDv9fnqLQwGbjE2Lf4IfMSACX-praz7ldVZJVuTE-37DNv3xAgPRHYsZsWQScocm8MP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yandex.ru/images/P1GW16q71/ef7928ND/nPs__tG1i-sHRT_Uh9YbDq1eAg9muc8oBlYyI4LIp18eqsDv9fnqLQwGbjE2Lf4IfMSACX-praz7ldVZJVuTE-37DNv3xAgPRHYsZsWQScocm8MP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35581">
            <a:off x="549126" y="4129306"/>
            <a:ext cx="3232475" cy="32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s://g1.sunlight.net/media/products/c570b274fcde4c1f8aad0b996fd1d032.jpg?1524269034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5152" r="8922" b="25965"/>
          <a:stretch/>
        </p:blipFill>
        <p:spPr bwMode="auto">
          <a:xfrm rot="423908">
            <a:off x="3256099" y="5678620"/>
            <a:ext cx="1122357" cy="10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www.numisbids.com/sales/hosted/heritage/3056/image304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851086" y="649804"/>
            <a:ext cx="2690100" cy="266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05600" y="29109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1901 год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14400" y="6248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1895 год</a:t>
            </a: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85800" y="228600"/>
            <a:ext cx="3657600" cy="1600200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0000"/>
                </a:solidFill>
              </a:rPr>
              <a:t>РЕНТГЕНОВСКОЕ ИЗЛУЧЕНИЕ 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В МЕДИЦИНЕ</a:t>
            </a:r>
          </a:p>
        </p:txBody>
      </p:sp>
    </p:spTree>
    <p:extLst>
      <p:ext uri="{BB962C8B-B14F-4D97-AF65-F5344CB8AC3E}">
        <p14:creationId xmlns:p14="http://schemas.microsoft.com/office/powerpoint/2010/main" val="257260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3A4E34-E7D9-4BC6-8F64-9C2B9A179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10" y="2971801"/>
            <a:ext cx="4385417" cy="32765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CF3619C-1EB9-4540-B524-6EC699EF2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6200"/>
            <a:ext cx="4106593" cy="27390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4EF514B-9CA9-4F37-A90B-66C10ECBE2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6" y="2815266"/>
            <a:ext cx="4497823" cy="327659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90600" y="281781"/>
            <a:ext cx="3657600" cy="2766219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0000"/>
                </a:solidFill>
              </a:rPr>
              <a:t>ОТКРЫТИЕ ВИТАМИНОВ</a:t>
            </a:r>
          </a:p>
        </p:txBody>
      </p:sp>
    </p:spTree>
    <p:extLst>
      <p:ext uri="{BB962C8B-B14F-4D97-AF65-F5344CB8AC3E}">
        <p14:creationId xmlns:p14="http://schemas.microsoft.com/office/powerpoint/2010/main" val="410986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763000" cy="1143000"/>
          </a:xfrm>
        </p:spPr>
        <p:txBody>
          <a:bodyPr>
            <a:noAutofit/>
          </a:bodyPr>
          <a:lstStyle/>
          <a:p>
            <a:r>
              <a:rPr lang="ru-RU" altLang="ru-RU" sz="4000" b="1" dirty="0">
                <a:solidFill>
                  <a:srgbClr val="FFFF00"/>
                </a:solidFill>
              </a:rPr>
              <a:t>Согласно славянским представлениям, лекарь должен уметь беседовать с больным. Как стали называть таких специалистов?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4038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solidFill>
                  <a:srgbClr val="FFFF00"/>
                </a:solidFill>
              </a:rPr>
              <a:t>а) доктор</a:t>
            </a:r>
          </a:p>
          <a:p>
            <a:pPr>
              <a:buNone/>
            </a:pPr>
            <a:r>
              <a:rPr lang="ru-RU" sz="4000" dirty="0" smtClean="0">
                <a:solidFill>
                  <a:srgbClr val="FFFF00"/>
                </a:solidFill>
              </a:rPr>
              <a:t>б) логопед</a:t>
            </a:r>
          </a:p>
          <a:p>
            <a:pPr>
              <a:buNone/>
            </a:pPr>
            <a:r>
              <a:rPr lang="ru-RU" sz="4000" dirty="0">
                <a:solidFill>
                  <a:srgbClr val="FFFF00"/>
                </a:solidFill>
              </a:rPr>
              <a:t>в) </a:t>
            </a:r>
            <a:r>
              <a:rPr lang="ru-RU" sz="4000" dirty="0" smtClean="0">
                <a:solidFill>
                  <a:srgbClr val="FFFF00"/>
                </a:solidFill>
              </a:rPr>
              <a:t>врач</a:t>
            </a:r>
            <a:endParaRPr lang="ru-RU" sz="4000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4000" dirty="0" smtClean="0">
                <a:solidFill>
                  <a:srgbClr val="FFFF00"/>
                </a:solidFill>
              </a:rPr>
              <a:t>г) психолог</a:t>
            </a:r>
          </a:p>
          <a:p>
            <a:pPr>
              <a:buNone/>
            </a:pPr>
            <a:endParaRPr lang="ru-RU" sz="40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" y="457200"/>
            <a:ext cx="9448800" cy="16002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8200B0"/>
                </a:solidFill>
              </a:rPr>
              <a:t>5. На стыке наук</a:t>
            </a:r>
            <a:endParaRPr lang="ru-RU" sz="8000" b="1" dirty="0">
              <a:solidFill>
                <a:srgbClr val="8200B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4648200" cy="418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7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clipart-library.com/data_images/513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71700" y="874967"/>
            <a:ext cx="571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ds05.infourok.ru/uploads/ex/03dd/00021334-333d84c0/hello_html_m757308a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3"/>
          <a:stretch/>
        </p:blipFill>
        <p:spPr bwMode="auto">
          <a:xfrm>
            <a:off x="2995474" y="677515"/>
            <a:ext cx="1867036" cy="11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pbs.twimg.com/profile_images/906328582309388288/dVo-8WEA_400x4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00"/>
          <a:stretch/>
        </p:blipFill>
        <p:spPr bwMode="auto">
          <a:xfrm>
            <a:off x="361950" y="771525"/>
            <a:ext cx="1466850" cy="86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s://vprognoze.ru/uploads/fotos/foto_70593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36" y="92259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s://cdn.pixabay.com/photo/2014/04/03/00/40/boy-309033__48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47" y="390262"/>
            <a:ext cx="1582599" cy="17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s://bjambis.com/images/ostrich-clipart-draw-something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2469077"/>
            <a:ext cx="1491541" cy="21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clipart-library.com/data_images/513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91697" y="3038621"/>
            <a:ext cx="571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https://www.stihi.ru/pics/2015/05/01/616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9" b="2724"/>
          <a:stretch/>
        </p:blipFill>
        <p:spPr bwMode="auto">
          <a:xfrm>
            <a:off x="4531447" y="2268025"/>
            <a:ext cx="1452700" cy="230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s://vprognoze.ru/uploads/fotos/foto_70593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22" y="2889106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https://i.ytimg.com/vi/7y1BaZzkZvw/hqdefault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t="18136" r="7551" b="13823"/>
          <a:stretch/>
        </p:blipFill>
        <p:spPr bwMode="auto">
          <a:xfrm>
            <a:off x="6684288" y="2469078"/>
            <a:ext cx="1916326" cy="15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thumb_img_56d585dd99360_resize_0_215.jpg (310×215)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/>
          <a:stretch/>
        </p:blipFill>
        <p:spPr bwMode="auto">
          <a:xfrm>
            <a:off x="2362199" y="4650737"/>
            <a:ext cx="2895599" cy="182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clipart-library.com/data_images/513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14550" y="5233278"/>
            <a:ext cx="571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s://vprognoze.ru/uploads/fotos/foto_70593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0" y="5207168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Picture 26" descr="malysh_mini.png (278×480)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47" y="4650737"/>
            <a:ext cx="1116101" cy="192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92196" y="2519774"/>
            <a:ext cx="558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96" name="Picture 32" descr="voprosy-po-igre-photo-normal.jpg (256×192)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1" r="22439"/>
          <a:stretch/>
        </p:blipFill>
        <p:spPr bwMode="auto">
          <a:xfrm>
            <a:off x="190500" y="4230354"/>
            <a:ext cx="1809750" cy="224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4525963"/>
          </a:xfrm>
          <a:ln>
            <a:solidFill>
              <a:srgbClr val="7030A0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7030A0"/>
                </a:solidFill>
              </a:rPr>
              <a:t>Средневековая алхимия со временем превратилась в современную химию. </a:t>
            </a:r>
            <a:endParaRPr lang="ru-RU" sz="40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А </a:t>
            </a:r>
            <a:r>
              <a:rPr lang="ru-RU" sz="4000" b="1" dirty="0">
                <a:solidFill>
                  <a:srgbClr val="7030A0"/>
                </a:solidFill>
              </a:rPr>
              <a:t>как сейчас называется наука, которая в средние века называлась </a:t>
            </a:r>
            <a:r>
              <a:rPr lang="ru-RU" sz="5400" b="1" dirty="0" err="1">
                <a:solidFill>
                  <a:srgbClr val="7030A0"/>
                </a:solidFill>
              </a:rPr>
              <a:t>ятрохимией</a:t>
            </a:r>
            <a:r>
              <a:rPr lang="ru-RU" sz="4000" b="1" dirty="0">
                <a:solidFill>
                  <a:srgbClr val="7030A0"/>
                </a:solidFill>
              </a:rPr>
              <a:t>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362" name="Picture 2" descr="https://img-fotki.yandex.ru/get/914553/37629529.152/0_f57c3_748a9022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24925"/>
            <a:ext cx="3429000" cy="25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46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thewanderlustdays.com/wp-content/uploads/2017/01/Stressed-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" y="2895600"/>
            <a:ext cx="411574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7201"/>
            <a:ext cx="8229600" cy="4038600"/>
          </a:xfrm>
          <a:ln>
            <a:solidFill>
              <a:srgbClr val="7030A0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7030A0"/>
                </a:solidFill>
              </a:rPr>
              <a:t>В стрессовом состоянии </a:t>
            </a:r>
            <a:r>
              <a:rPr lang="ru-RU" sz="4000" b="1" dirty="0" smtClean="0">
                <a:solidFill>
                  <a:srgbClr val="7030A0"/>
                </a:solidFill>
              </a:rPr>
              <a:t>в </a:t>
            </a:r>
            <a:r>
              <a:rPr lang="ru-RU" sz="4000" b="1" dirty="0">
                <a:solidFill>
                  <a:srgbClr val="7030A0"/>
                </a:solidFill>
              </a:rPr>
              <a:t>организме вырабатываются опасные токсины. </a:t>
            </a:r>
            <a:endParaRPr lang="ru-RU" sz="40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Каким </a:t>
            </a:r>
            <a:r>
              <a:rPr lang="ru-RU" sz="4000" b="1" dirty="0">
                <a:solidFill>
                  <a:srgbClr val="7030A0"/>
                </a:solidFill>
              </a:rPr>
              <a:t>образом, чаще всего не зависящим от человеческой воли, они выводятся из организма?</a:t>
            </a:r>
            <a:br>
              <a:rPr lang="ru-RU" sz="4000" b="1" dirty="0">
                <a:solidFill>
                  <a:srgbClr val="7030A0"/>
                </a:solidFill>
              </a:rPr>
            </a:b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2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" b="9357"/>
          <a:stretch/>
        </p:blipFill>
        <p:spPr bwMode="auto">
          <a:xfrm>
            <a:off x="4267200" y="4343400"/>
            <a:ext cx="3532762" cy="175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500_F_60340321_MObnMsB7fIQD5R92AFX0Of1elQiGJqUV.jpg (500×500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"/>
          <a:stretch/>
        </p:blipFill>
        <p:spPr bwMode="auto">
          <a:xfrm>
            <a:off x="152400" y="3617949"/>
            <a:ext cx="3200400" cy="308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304800"/>
            <a:ext cx="8229600" cy="3733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700" b="1" dirty="0">
                <a:solidFill>
                  <a:srgbClr val="7030A0"/>
                </a:solidFill>
              </a:rPr>
              <a:t>В книге "Занимательная биология" рассказывается, как Илья Мечников открыл фагоцитоз. С кем автор книги сравнивает Мечникова, наблюдавшего в микроскоп за сражением лейкоцитов с микробами?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3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609601"/>
            <a:ext cx="8839200" cy="2133600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7030A0"/>
                </a:solidFill>
              </a:rPr>
              <a:t>О каких мужчинах китайцы говорили: "За святость и умудренность Бог награждает человека вторым лицом</a:t>
            </a:r>
            <a:r>
              <a:rPr lang="ru-RU" sz="4000" b="1" dirty="0" smtClean="0">
                <a:solidFill>
                  <a:srgbClr val="7030A0"/>
                </a:solidFill>
              </a:rPr>
              <a:t>"?</a:t>
            </a:r>
            <a:endParaRPr lang="ru-RU" dirty="0"/>
          </a:p>
        </p:txBody>
      </p:sp>
      <p:pic>
        <p:nvPicPr>
          <p:cNvPr id="19460" name="Picture 4" descr="682.jpg (520×520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77"/>
          <a:stretch/>
        </p:blipFill>
        <p:spPr bwMode="auto">
          <a:xfrm>
            <a:off x="2286000" y="3048000"/>
            <a:ext cx="466163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34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DDAB0D6-037C-4ED9-8041-0CB559E7BC89}"/>
              </a:ext>
            </a:extLst>
          </p:cNvPr>
          <p:cNvSpPr/>
          <p:nvPr/>
        </p:nvSpPr>
        <p:spPr>
          <a:xfrm>
            <a:off x="38100" y="609600"/>
            <a:ext cx="5029200" cy="1380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 err="1">
                <a:solidFill>
                  <a:srgbClr val="8200B0"/>
                </a:solidFill>
                <a:latin typeface="+mj-lt"/>
                <a:ea typeface="+mj-ea"/>
                <a:cs typeface="+mj-cs"/>
              </a:rPr>
              <a:t>Франсин</a:t>
            </a:r>
            <a:r>
              <a:rPr lang="ru-RU" sz="4000" b="1" dirty="0">
                <a:solidFill>
                  <a:srgbClr val="8200B0"/>
                </a:solidFill>
                <a:latin typeface="+mj-lt"/>
                <a:ea typeface="+mj-ea"/>
                <a:cs typeface="+mj-cs"/>
              </a:rPr>
              <a:t> Паттерсон </a:t>
            </a:r>
            <a:endParaRPr lang="ru-RU" sz="4000" b="1" dirty="0" smtClean="0">
              <a:solidFill>
                <a:srgbClr val="8200B0"/>
              </a:solidFill>
              <a:latin typeface="+mj-lt"/>
              <a:ea typeface="+mj-ea"/>
              <a:cs typeface="+mj-cs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8200B0"/>
                </a:solidFill>
                <a:latin typeface="+mj-lt"/>
                <a:ea typeface="+mj-ea"/>
                <a:cs typeface="+mj-cs"/>
              </a:rPr>
              <a:t>и </a:t>
            </a:r>
            <a:r>
              <a:rPr lang="ru-RU" sz="4000" b="1" dirty="0">
                <a:solidFill>
                  <a:srgbClr val="8200B0"/>
                </a:solidFill>
                <a:latin typeface="+mj-lt"/>
                <a:ea typeface="+mj-ea"/>
                <a:cs typeface="+mj-cs"/>
              </a:rPr>
              <a:t>Коко</a:t>
            </a:r>
          </a:p>
        </p:txBody>
      </p:sp>
      <p:pic>
        <p:nvPicPr>
          <p:cNvPr id="5" name="Picture 2" descr="Коко знала около 1 000 слов на языке жестов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4267200" cy="3048000"/>
          </a:xfrm>
          <a:prstGeom prst="rect">
            <a:avLst/>
          </a:prstGeom>
          <a:noFill/>
        </p:spPr>
      </p:pic>
      <p:pic>
        <p:nvPicPr>
          <p:cNvPr id="11268" name="Picture 4" descr="http://clipart-library.com/data_images/513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57145" y="4157620"/>
            <a:ext cx="571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s://vprognoze.ru/uploads/fotos/foto_7059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2" y="4195907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thumb_img_56d585dd99360_resize_0_215.jpg (310×215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3" t="9013" r="13532"/>
          <a:stretch/>
        </p:blipFill>
        <p:spPr bwMode="auto">
          <a:xfrm>
            <a:off x="4343400" y="3674925"/>
            <a:ext cx="1955259" cy="182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 descr="malysh_mini.png (278×480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75079"/>
            <a:ext cx="1116101" cy="192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DDAB0D6-037C-4ED9-8041-0CB559E7BC89}"/>
              </a:ext>
            </a:extLst>
          </p:cNvPr>
          <p:cNvSpPr/>
          <p:nvPr/>
        </p:nvSpPr>
        <p:spPr>
          <a:xfrm>
            <a:off x="152400" y="5813898"/>
            <a:ext cx="491490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smtClean="0">
                <a:solidFill>
                  <a:srgbClr val="8200B0"/>
                </a:solidFill>
                <a:latin typeface="+mj-lt"/>
                <a:ea typeface="+mj-ea"/>
                <a:cs typeface="+mj-cs"/>
              </a:rPr>
              <a:t>Буратино</a:t>
            </a:r>
            <a:endParaRPr lang="ru-RU" sz="3600" b="1" dirty="0">
              <a:solidFill>
                <a:srgbClr val="8200B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https://www.chaospilots.org/application/files/6014/8421/2756/C5DK_BLOG_uID-25_Thumb_cID-3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2525384" cy="252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4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4525963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Наука</a:t>
            </a:r>
            <a:r>
              <a:rPr lang="ru-RU" sz="4000" b="1" dirty="0">
                <a:solidFill>
                  <a:srgbClr val="7030A0"/>
                </a:solidFill>
              </a:rPr>
              <a:t>, которая в средние века называлась </a:t>
            </a:r>
            <a:r>
              <a:rPr lang="ru-RU" sz="5400" b="1" dirty="0" err="1" smtClean="0">
                <a:solidFill>
                  <a:srgbClr val="7030A0"/>
                </a:solidFill>
              </a:rPr>
              <a:t>ятрохимией</a:t>
            </a:r>
            <a:r>
              <a:rPr lang="ru-RU" sz="4000" b="1" dirty="0" smtClean="0">
                <a:solidFill>
                  <a:srgbClr val="7030A0"/>
                </a:solidFill>
              </a:rPr>
              <a:t>, называется </a:t>
            </a:r>
            <a:r>
              <a:rPr lang="ru-RU" sz="5400" b="1" dirty="0" smtClean="0">
                <a:solidFill>
                  <a:srgbClr val="7030A0"/>
                </a:solidFill>
              </a:rPr>
              <a:t>медицина.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«</a:t>
            </a:r>
            <a:r>
              <a:rPr lang="ru-RU" sz="4000" b="1" dirty="0" err="1">
                <a:solidFill>
                  <a:srgbClr val="7030A0"/>
                </a:solidFill>
              </a:rPr>
              <a:t>Ятрос</a:t>
            </a:r>
            <a:r>
              <a:rPr lang="ru-RU" sz="4000" b="1" dirty="0">
                <a:solidFill>
                  <a:srgbClr val="7030A0"/>
                </a:solidFill>
              </a:rPr>
              <a:t>» = «врач»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362" name="Picture 2" descr="https://img-fotki.yandex.ru/get/914553/37629529.152/0_f57c3_748a9022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393290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thegreathospital.co.uk/images/tourna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r="6099"/>
          <a:stretch/>
        </p:blipFill>
        <p:spPr bwMode="auto">
          <a:xfrm>
            <a:off x="4800600" y="35433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6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7201"/>
            <a:ext cx="8382000" cy="4038600"/>
          </a:xfrm>
          <a:ln>
            <a:solidFill>
              <a:srgbClr val="7030A0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7030A0"/>
                </a:solidFill>
              </a:rPr>
              <a:t>В стрессовом состоянии </a:t>
            </a:r>
            <a:r>
              <a:rPr lang="ru-RU" sz="4000" b="1" dirty="0" smtClean="0">
                <a:solidFill>
                  <a:srgbClr val="7030A0"/>
                </a:solidFill>
              </a:rPr>
              <a:t>в </a:t>
            </a:r>
            <a:r>
              <a:rPr lang="ru-RU" sz="4000" b="1" dirty="0">
                <a:solidFill>
                  <a:srgbClr val="7030A0"/>
                </a:solidFill>
              </a:rPr>
              <a:t>организме вырабатываются опасные токсины. </a:t>
            </a:r>
            <a:endParaRPr lang="ru-RU" sz="40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Они </a:t>
            </a:r>
            <a:r>
              <a:rPr lang="ru-RU" sz="4000" b="1" dirty="0">
                <a:solidFill>
                  <a:srgbClr val="7030A0"/>
                </a:solidFill>
              </a:rPr>
              <a:t>выводятся из </a:t>
            </a:r>
            <a:r>
              <a:rPr lang="ru-RU" sz="4000" b="1" dirty="0" smtClean="0">
                <a:solidFill>
                  <a:srgbClr val="7030A0"/>
                </a:solidFill>
              </a:rPr>
              <a:t>организма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со </a:t>
            </a:r>
            <a:r>
              <a:rPr lang="ru-RU" sz="4000" b="1" dirty="0" smtClean="0">
                <a:solidFill>
                  <a:srgbClr val="7030A0"/>
                </a:solidFill>
              </a:rPr>
              <a:t>слезами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(ответ «с п</a:t>
            </a:r>
            <a:r>
              <a:rPr lang="ru-RU" sz="4000" b="1" i="1" dirty="0" smtClean="0">
                <a:solidFill>
                  <a:srgbClr val="7030A0"/>
                </a:solidFill>
              </a:rPr>
              <a:t>о</a:t>
            </a:r>
            <a:r>
              <a:rPr lang="ru-RU" sz="4000" b="1" dirty="0" smtClean="0">
                <a:solidFill>
                  <a:srgbClr val="7030A0"/>
                </a:solidFill>
              </a:rPr>
              <a:t>том» – зачёт)</a:t>
            </a:r>
            <a:r>
              <a:rPr lang="ru-RU" sz="4000" b="1" dirty="0">
                <a:solidFill>
                  <a:srgbClr val="7030A0"/>
                </a:solidFill>
              </a:rPr>
              <a:t/>
            </a:r>
            <a:br>
              <a:rPr lang="ru-RU" sz="4000" b="1" dirty="0">
                <a:solidFill>
                  <a:srgbClr val="7030A0"/>
                </a:solidFill>
              </a:rPr>
            </a:b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18434" name="Picture 2" descr="https://e-news.su/uploads/posts/2019-05/1558783204_e-news.su_bugun-de-beni-yazm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814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81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304800"/>
            <a:ext cx="8229600" cy="3733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700" b="1" dirty="0" smtClean="0">
                <a:solidFill>
                  <a:srgbClr val="7030A0"/>
                </a:solidFill>
              </a:rPr>
              <a:t>Автор </a:t>
            </a:r>
            <a:r>
              <a:rPr lang="ru-RU" sz="3700" b="1" dirty="0">
                <a:solidFill>
                  <a:srgbClr val="7030A0"/>
                </a:solidFill>
              </a:rPr>
              <a:t>книги сравнивает Мечникова, наблюдавшего в микроскоп за сражением лейкоцитов с </a:t>
            </a:r>
            <a:r>
              <a:rPr lang="ru-RU" sz="3700" b="1" dirty="0" smtClean="0">
                <a:solidFill>
                  <a:srgbClr val="7030A0"/>
                </a:solidFill>
              </a:rPr>
              <a:t>микробами, с </a:t>
            </a:r>
            <a:r>
              <a:rPr lang="ru-RU" sz="5400" b="1" dirty="0" smtClean="0">
                <a:solidFill>
                  <a:srgbClr val="7030A0"/>
                </a:solidFill>
              </a:rPr>
              <a:t>Гулливером</a:t>
            </a:r>
            <a:endParaRPr lang="ru-RU" sz="5400" b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22530" name="Picture 2" descr="http://sojuzrus.lt/uploads/posts/2012-02/1329560326_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5625" r="3830" b="5966"/>
          <a:stretch/>
        </p:blipFill>
        <p:spPr bwMode="auto">
          <a:xfrm>
            <a:off x="2052536" y="3112851"/>
            <a:ext cx="5272392" cy="3414410"/>
          </a:xfrm>
          <a:prstGeom prst="rect">
            <a:avLst/>
          </a:prstGeom>
          <a:noFill/>
          <a:ln w="1524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4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0" y="4419600"/>
            <a:ext cx="6553200" cy="1143000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а) </a:t>
            </a:r>
            <a:r>
              <a:rPr lang="ru-RU" sz="40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аниматор</a:t>
            </a: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б) </a:t>
            </a:r>
            <a:r>
              <a:rPr lang="ru-RU" sz="40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священник</a:t>
            </a: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в) </a:t>
            </a:r>
            <a:r>
              <a:rPr lang="ru-RU" sz="40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судья</a:t>
            </a: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г) </a:t>
            </a:r>
            <a:r>
              <a:rPr lang="ru-RU" sz="40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врач </a:t>
            </a:r>
            <a:r>
              <a:rPr lang="ru-RU" sz="6000" b="1" dirty="0" smtClean="0">
                <a:solidFill>
                  <a:srgbClr val="0033CC"/>
                </a:solidFill>
              </a:rPr>
              <a:t/>
            </a:r>
            <a:br>
              <a:rPr lang="ru-RU" sz="6000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/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/>
            </a:r>
            <a:br>
              <a:rPr lang="ru-RU" b="1" dirty="0" smtClean="0">
                <a:solidFill>
                  <a:srgbClr val="0033CC"/>
                </a:solidFill>
              </a:rPr>
            </a:b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09600" y="428624"/>
            <a:ext cx="8229600" cy="1323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 smtClean="0">
                <a:solidFill>
                  <a:srgbClr val="FFFF00"/>
                </a:solidFill>
              </a:rPr>
              <a:t>Человек какой профессии изображен на рисунке:</a:t>
            </a:r>
            <a:r>
              <a:rPr lang="ru-RU" altLang="ru-RU" sz="4000" b="1" dirty="0">
                <a:solidFill>
                  <a:srgbClr val="FFFF00"/>
                </a:solidFill>
              </a:rPr>
              <a:t/>
            </a:r>
            <a:br>
              <a:rPr lang="ru-RU" altLang="ru-RU" sz="4000" b="1" dirty="0">
                <a:solidFill>
                  <a:srgbClr val="FFFF00"/>
                </a:solidFill>
              </a:rPr>
            </a:br>
            <a:endParaRPr lang="ru-RU" altLang="ru-RU" sz="4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itd2.mycdn.me/image?id=877315225986&amp;t=20&amp;plc=WEB&amp;tkn=*zeGKWGbrSUK_8Ny9gQpEG8a4Uk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 t="5423" r="12922" b="3845"/>
          <a:stretch/>
        </p:blipFill>
        <p:spPr bwMode="auto">
          <a:xfrm>
            <a:off x="112346" y="1447800"/>
            <a:ext cx="2783253" cy="530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6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457200"/>
            <a:ext cx="8839200" cy="2286001"/>
          </a:xfrm>
          <a:ln>
            <a:solidFill>
              <a:srgbClr val="7030A0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Китайцы </a:t>
            </a:r>
            <a:r>
              <a:rPr lang="ru-RU" sz="4000" b="1" dirty="0">
                <a:solidFill>
                  <a:srgbClr val="7030A0"/>
                </a:solidFill>
              </a:rPr>
              <a:t>говорили: </a:t>
            </a:r>
            <a:r>
              <a:rPr lang="ru-RU" sz="4000" b="1" dirty="0" smtClean="0">
                <a:solidFill>
                  <a:srgbClr val="7030A0"/>
                </a:solidFill>
              </a:rPr>
              <a:t>«За </a:t>
            </a:r>
            <a:r>
              <a:rPr lang="ru-RU" sz="4000" b="1" dirty="0">
                <a:solidFill>
                  <a:srgbClr val="7030A0"/>
                </a:solidFill>
              </a:rPr>
              <a:t>святость и умудренность Бог награждает человека вторым </a:t>
            </a:r>
            <a:r>
              <a:rPr lang="ru-RU" sz="4000" b="1" dirty="0" smtClean="0">
                <a:solidFill>
                  <a:srgbClr val="7030A0"/>
                </a:solidFill>
              </a:rPr>
              <a:t>лицом»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О ЛЫСЫХ МУЖЧИНАХ</a:t>
            </a:r>
            <a:endParaRPr lang="ru-RU" dirty="0"/>
          </a:p>
        </p:txBody>
      </p:sp>
      <p:pic>
        <p:nvPicPr>
          <p:cNvPr id="19460" name="Picture 4" descr="682.jpg (520×520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77"/>
          <a:stretch/>
        </p:blipFill>
        <p:spPr bwMode="auto">
          <a:xfrm>
            <a:off x="2286000" y="3048000"/>
            <a:ext cx="466163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90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</a:rPr>
              <a:t>6. Элементарно</a:t>
            </a:r>
            <a:r>
              <a:rPr lang="ru-RU" sz="7200" b="1" dirty="0">
                <a:solidFill>
                  <a:srgbClr val="FFFF00"/>
                </a:solidFill>
              </a:rPr>
              <a:t>, Ватсон!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9C4225-3B80-4C75-A97C-277EE71D7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33600"/>
            <a:ext cx="7086600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3200400"/>
          </a:xfrm>
        </p:spPr>
        <p:txBody>
          <a:bodyPr>
            <a:normAutofit/>
          </a:bodyPr>
          <a:lstStyle/>
          <a:p>
            <a:r>
              <a:rPr lang="ru-RU" dirty="0"/>
              <a:t>В Италии сборщиц капусты, отделявших кочан от земли, называли так же, как и представительниц другой </a:t>
            </a:r>
          </a:p>
        </p:txBody>
      </p:sp>
      <p:pic>
        <p:nvPicPr>
          <p:cNvPr id="1026" name="Picture 2" descr="http://www.disfo.ru/uploadc/portfolio/fa/hULey5CO_800x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4876800" cy="32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715000" y="3048000"/>
            <a:ext cx="3096638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профессии. Какой?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200" y="152400"/>
            <a:ext cx="8991600" cy="6705600"/>
          </a:xfrm>
          <a:prstGeom prst="roundRect">
            <a:avLst/>
          </a:prstGeom>
          <a:noFill/>
          <a:ln w="1016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6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19050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 В 2014 году из уха одного человека извлекли ЕЕ, которую он забыл там двадцать лет назад, сдав экзамен. </a:t>
            </a:r>
            <a:br>
              <a:rPr lang="ru-RU" dirty="0"/>
            </a:br>
            <a:r>
              <a:rPr lang="ru-RU" dirty="0"/>
              <a:t>После этого человек провел нравоучительную беседу с сыном. Назовите этот предмет.</a:t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https://99px.ru/sstorage/53/2015/12/mid_152424_6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81450"/>
            <a:ext cx="43434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5715000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Знаменитый Фигаро из комедии Бомарше "Севильский цирюльник" не только брил и стриг, но и давал снотворное и чихательное. Фигаро изучил химию, фармацевтику и хирургию.</a:t>
            </a:r>
          </a:p>
          <a:p>
            <a:pPr>
              <a:buNone/>
            </a:pPr>
            <a:r>
              <a:rPr lang="ru-RU" dirty="0"/>
              <a:t>Как </a:t>
            </a:r>
          </a:p>
          <a:p>
            <a:pPr>
              <a:buNone/>
            </a:pPr>
            <a:r>
              <a:rPr lang="ru-RU" dirty="0"/>
              <a:t>в настоящее время </a:t>
            </a:r>
          </a:p>
          <a:p>
            <a:pPr>
              <a:buNone/>
            </a:pPr>
            <a:r>
              <a:rPr lang="ru-RU" dirty="0"/>
              <a:t>называются </a:t>
            </a:r>
          </a:p>
          <a:p>
            <a:pPr>
              <a:buNone/>
            </a:pPr>
            <a:r>
              <a:rPr lang="ru-RU" dirty="0"/>
              <a:t>профессии Фигаро? </a:t>
            </a:r>
          </a:p>
          <a:p>
            <a:endParaRPr lang="ru-RU" dirty="0"/>
          </a:p>
        </p:txBody>
      </p:sp>
      <p:pic>
        <p:nvPicPr>
          <p:cNvPr id="1026" name="Picture 2" descr="http://www.artvalue.fr/image.aspx?PHOTO_ID=4458710&amp;width=500&amp;height=500"/>
          <p:cNvPicPr>
            <a:picLocks noChangeAspect="1" noChangeArrowheads="1"/>
          </p:cNvPicPr>
          <p:nvPr/>
        </p:nvPicPr>
        <p:blipFill>
          <a:blip r:embed="rId2" cstate="print"/>
          <a:srcRect t="3883" b="6796"/>
          <a:stretch>
            <a:fillRect/>
          </a:stretch>
        </p:blipFill>
        <p:spPr bwMode="auto">
          <a:xfrm>
            <a:off x="3962400" y="3124200"/>
            <a:ext cx="4762500" cy="35052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15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8200"/>
            <a:ext cx="8763000" cy="5715000"/>
          </a:xfrm>
        </p:spPr>
        <p:txBody>
          <a:bodyPr>
            <a:noAutofit/>
          </a:bodyPr>
          <a:lstStyle/>
          <a:p>
            <a:r>
              <a:rPr lang="ru-RU" altLang="ru-RU" sz="3600" dirty="0" smtClean="0"/>
              <a:t>Журналист Ярослав Голованов </a:t>
            </a:r>
            <a:br>
              <a:rPr lang="ru-RU" altLang="ru-RU" sz="3600" dirty="0" smtClean="0"/>
            </a:br>
            <a:r>
              <a:rPr lang="ru-RU" altLang="ru-RU" sz="3600" dirty="0" smtClean="0"/>
              <a:t>придумал притчу, иллюстрирующую различия между двумя группами людей, живущими на планете. </a:t>
            </a:r>
            <a:br>
              <a:rPr lang="ru-RU" altLang="ru-RU" sz="3600" dirty="0" smtClean="0"/>
            </a:br>
            <a:r>
              <a:rPr lang="ru-RU" altLang="ru-RU" sz="3600" dirty="0" smtClean="0"/>
              <a:t>Шли два человека по пустыне и неожиданно увидели сундук. </a:t>
            </a:r>
            <a:br>
              <a:rPr lang="ru-RU" altLang="ru-RU" sz="3600" dirty="0" smtClean="0"/>
            </a:br>
            <a:r>
              <a:rPr lang="ru-RU" altLang="ru-RU" sz="3600" dirty="0" smtClean="0"/>
              <a:t>«Интересно, откуда здесь сундук?» -  </a:t>
            </a:r>
            <a:br>
              <a:rPr lang="ru-RU" altLang="ru-RU" sz="3600" dirty="0" smtClean="0"/>
            </a:br>
            <a:r>
              <a:rPr lang="ru-RU" altLang="ru-RU" sz="3600" dirty="0" smtClean="0"/>
              <a:t>подумал один. </a:t>
            </a:r>
            <a:br>
              <a:rPr lang="ru-RU" altLang="ru-RU" sz="3600" dirty="0" smtClean="0"/>
            </a:br>
            <a:r>
              <a:rPr lang="ru-RU" altLang="ru-RU" sz="3600" dirty="0" smtClean="0"/>
              <a:t>                       «Интересно, что там внутри?» </a:t>
            </a:r>
            <a:br>
              <a:rPr lang="ru-RU" altLang="ru-RU" sz="3600" dirty="0" smtClean="0"/>
            </a:br>
            <a:r>
              <a:rPr lang="ru-RU" altLang="ru-RU" sz="3600" dirty="0" smtClean="0"/>
              <a:t>                        – подумал другой. </a:t>
            </a:r>
            <a:br>
              <a:rPr lang="ru-RU" altLang="ru-RU" sz="3600" dirty="0" smtClean="0"/>
            </a:br>
            <a:r>
              <a:rPr lang="ru-RU" altLang="ru-RU" sz="3600" dirty="0" smtClean="0"/>
              <a:t>                          Назовите группы, </a:t>
            </a:r>
            <a:br>
              <a:rPr lang="ru-RU" altLang="ru-RU" sz="3600" dirty="0" smtClean="0"/>
            </a:br>
            <a:r>
              <a:rPr lang="ru-RU" altLang="ru-RU" sz="3600" dirty="0" smtClean="0"/>
              <a:t>                       к которым относились эти двое</a:t>
            </a:r>
            <a:br>
              <a:rPr lang="ru-RU" altLang="ru-RU" sz="3600" dirty="0" smtClean="0"/>
            </a:br>
            <a:endParaRPr lang="ru-RU" altLang="ru-RU" sz="3600" dirty="0" smtClean="0"/>
          </a:p>
        </p:txBody>
      </p:sp>
      <p:pic>
        <p:nvPicPr>
          <p:cNvPr id="45058" name="Picture 2" descr="http://defectus.ru/pict/mir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200" y="4114800"/>
            <a:ext cx="2514600" cy="2181741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89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1000"/>
            <a:ext cx="8382000" cy="5334000"/>
          </a:xfrm>
        </p:spPr>
        <p:txBody>
          <a:bodyPr>
            <a:noAutofit/>
          </a:bodyPr>
          <a:lstStyle/>
          <a:p>
            <a:r>
              <a:rPr lang="ru-RU" altLang="ru-RU" sz="4000" dirty="0" smtClean="0"/>
              <a:t>Этот рефлекс достался нам в наследство от предков – обезьян, которые с помощью подъема волос на теле старались выглядеть крупнее и тем самым отпугивать врагов. </a:t>
            </a:r>
            <a:br>
              <a:rPr lang="ru-RU" altLang="ru-RU" sz="4000" dirty="0" smtClean="0"/>
            </a:br>
            <a:r>
              <a:rPr lang="ru-RU" altLang="ru-RU" sz="4000" dirty="0" smtClean="0"/>
              <a:t>У нас он тоже появляется </a:t>
            </a:r>
            <a:br>
              <a:rPr lang="ru-RU" altLang="ru-RU" sz="4000" dirty="0" smtClean="0"/>
            </a:br>
            <a:r>
              <a:rPr lang="ru-RU" altLang="ru-RU" sz="4000" dirty="0" smtClean="0"/>
              <a:t>в момент опасности. </a:t>
            </a:r>
            <a:br>
              <a:rPr lang="ru-RU" altLang="ru-RU" sz="4000" dirty="0" smtClean="0"/>
            </a:br>
            <a:r>
              <a:rPr lang="ru-RU" altLang="ru-RU" sz="4000" dirty="0" smtClean="0"/>
              <a:t>Как он называется?</a:t>
            </a:r>
          </a:p>
        </p:txBody>
      </p:sp>
      <p:pic>
        <p:nvPicPr>
          <p:cNvPr id="1026" name="Picture 2" descr="Ð Ð°ÑÑÐµÑÐ¶ÐµÐ½Ð½Ð°Ñ Ð¾Ð±ÐµÐ·ÑÑÐ½Ð°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86200"/>
            <a:ext cx="160931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8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FFFF00"/>
                </a:solidFill>
              </a:rPr>
              <a:t> Ватсон, это было элементарно!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9C4225-3B80-4C75-A97C-277EE71D7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33600"/>
            <a:ext cx="70866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3200400"/>
          </a:xfrm>
        </p:spPr>
        <p:txBody>
          <a:bodyPr>
            <a:normAutofit/>
          </a:bodyPr>
          <a:lstStyle/>
          <a:p>
            <a:r>
              <a:rPr lang="ru-RU" dirty="0"/>
              <a:t>В Италии сборщиц капусты, отделявших кочан от земли, называли так же, как и представительниц другой </a:t>
            </a:r>
          </a:p>
        </p:txBody>
      </p:sp>
      <p:pic>
        <p:nvPicPr>
          <p:cNvPr id="1026" name="Picture 2" descr="http://www.disfo.ru/uploadc/portfolio/fa/hULey5CO_800x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4876800" cy="32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715000" y="3048000"/>
            <a:ext cx="3096638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профессии. Какой?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200" y="152400"/>
            <a:ext cx="8991600" cy="6705600"/>
          </a:xfrm>
          <a:prstGeom prst="roundRect">
            <a:avLst/>
          </a:prstGeom>
          <a:noFill/>
          <a:ln w="1016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562600" y="4495800"/>
            <a:ext cx="3096638" cy="1676400"/>
          </a:xfrm>
          <a:prstGeom prst="rect">
            <a:avLst/>
          </a:prstGeom>
          <a:ln w="25400">
            <a:solidFill>
              <a:srgbClr val="FF66FF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8200B0"/>
                </a:solidFill>
              </a:rPr>
              <a:t>АКУШЕРКА, ПОВИТУХА</a:t>
            </a:r>
          </a:p>
        </p:txBody>
      </p:sp>
    </p:spTree>
    <p:extLst>
      <p:ext uri="{BB962C8B-B14F-4D97-AF65-F5344CB8AC3E}">
        <p14:creationId xmlns:p14="http://schemas.microsoft.com/office/powerpoint/2010/main" val="4253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1905000"/>
            <a:ext cx="8991600" cy="1143000"/>
          </a:xfrm>
        </p:spPr>
        <p:txBody>
          <a:bodyPr>
            <a:noAutofit/>
          </a:bodyPr>
          <a:lstStyle/>
          <a:p>
            <a:r>
              <a:rPr lang="ru-RU" sz="3200" dirty="0"/>
              <a:t> В 2014 году из уха одного человека извлекли ЕЕ, которую он забыл там двадцать лет назад, сдав экзамен. После этого человек провел нравоучительную беседу с сыном. </a:t>
            </a:r>
            <a:br>
              <a:rPr lang="ru-RU" sz="3200" dirty="0"/>
            </a:br>
            <a:r>
              <a:rPr lang="ru-RU" sz="3600" dirty="0"/>
              <a:t>Назовите этот </a:t>
            </a:r>
            <a:r>
              <a:rPr lang="ru-RU" sz="3200" dirty="0"/>
              <a:t>предмет</a:t>
            </a:r>
            <a:r>
              <a:rPr lang="ru-RU" sz="3600" dirty="0"/>
              <a:t>.</a:t>
            </a:r>
            <a:br>
              <a:rPr lang="ru-RU" sz="3600" dirty="0"/>
            </a:br>
            <a:endParaRPr lang="ru-RU" sz="3200" dirty="0"/>
          </a:p>
        </p:txBody>
      </p:sp>
      <p:pic>
        <p:nvPicPr>
          <p:cNvPr id="4098" name="Picture 2" descr="https://99px.ru/sstorage/53/2015/12/mid_152424_6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57600"/>
            <a:ext cx="43434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2400" y="4176712"/>
            <a:ext cx="3886200" cy="1004888"/>
          </a:xfrm>
          <a:prstGeom prst="rect">
            <a:avLst/>
          </a:prstGeom>
          <a:ln w="25400">
            <a:solidFill>
              <a:srgbClr val="FF66FF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8200B0"/>
                </a:solidFill>
              </a:rPr>
              <a:t>ШПАРГАЛКА</a:t>
            </a:r>
          </a:p>
        </p:txBody>
      </p:sp>
    </p:spTree>
    <p:extLst>
      <p:ext uri="{BB962C8B-B14F-4D97-AF65-F5344CB8AC3E}">
        <p14:creationId xmlns:p14="http://schemas.microsoft.com/office/powerpoint/2010/main" val="14946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029200"/>
            <a:ext cx="3200400" cy="11430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а) случай</a:t>
            </a:r>
            <a:b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б) доза</a:t>
            </a:r>
            <a:b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в) Бог</a:t>
            </a:r>
            <a:b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г) врач</a:t>
            </a:r>
            <a:br>
              <a:rPr lang="ru-RU" sz="4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r>
              <a:rPr lang="ru-RU" b="1" dirty="0" smtClean="0">
                <a:solidFill>
                  <a:srgbClr val="0033CC"/>
                </a:solidFill>
              </a:rPr>
              <a:t/>
            </a:r>
            <a:br>
              <a:rPr lang="ru-RU" b="1" dirty="0" smtClean="0">
                <a:solidFill>
                  <a:srgbClr val="0033CC"/>
                </a:solidFill>
              </a:rPr>
            </a:br>
            <a:r>
              <a:rPr lang="ru-RU" b="1" dirty="0" smtClean="0">
                <a:solidFill>
                  <a:srgbClr val="0033CC"/>
                </a:solidFill>
              </a:rPr>
              <a:t/>
            </a:r>
            <a:br>
              <a:rPr lang="ru-RU" b="1" dirty="0" smtClean="0">
                <a:solidFill>
                  <a:srgbClr val="0033CC"/>
                </a:solidFill>
              </a:rPr>
            </a:b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09600"/>
            <a:ext cx="8686800" cy="1323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4000" b="1" dirty="0">
                <a:solidFill>
                  <a:srgbClr val="FFFF00"/>
                </a:solidFill>
              </a:rPr>
              <a:t>Авиценна сказал: «в мире не существует лекарств и ядов. Всё решает…»:</a:t>
            </a:r>
            <a:r>
              <a:rPr lang="ru-RU" altLang="ru-RU" sz="4000" b="1" dirty="0" smtClean="0">
                <a:solidFill>
                  <a:srgbClr val="0033CC"/>
                </a:solidFill>
              </a:rPr>
              <a:t/>
            </a:r>
            <a:br>
              <a:rPr lang="ru-RU" altLang="ru-RU" sz="4000" b="1" dirty="0" smtClean="0">
                <a:solidFill>
                  <a:srgbClr val="0033CC"/>
                </a:solidFill>
              </a:rPr>
            </a:br>
            <a:endParaRPr lang="ru-RU" altLang="ru-RU" sz="40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6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5715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/>
              <a:t>Знаменитый Фигаро из комедии Бомарше "Севильский цирюльник" не только брил и стриг, но и давал снотворное и чихательное. Фигаро изучил химию, фармацевтику и хирургию.</a:t>
            </a:r>
          </a:p>
          <a:p>
            <a:pPr>
              <a:buNone/>
            </a:pPr>
            <a:r>
              <a:rPr lang="ru-RU" sz="2800" dirty="0"/>
              <a:t>Как в настоящее время называются профессии Фигаро? </a:t>
            </a:r>
          </a:p>
          <a:p>
            <a:endParaRPr lang="ru-RU" sz="2800" dirty="0"/>
          </a:p>
        </p:txBody>
      </p:sp>
      <p:pic>
        <p:nvPicPr>
          <p:cNvPr id="1026" name="Picture 2" descr="http://www.artvalue.fr/image.aspx?PHOTO_ID=4458710&amp;width=500&amp;height=500"/>
          <p:cNvPicPr>
            <a:picLocks noChangeAspect="1" noChangeArrowheads="1"/>
          </p:cNvPicPr>
          <p:nvPr/>
        </p:nvPicPr>
        <p:blipFill>
          <a:blip r:embed="rId2" cstate="print"/>
          <a:srcRect t="3883" b="6796"/>
          <a:stretch>
            <a:fillRect/>
          </a:stretch>
        </p:blipFill>
        <p:spPr bwMode="auto">
          <a:xfrm>
            <a:off x="4038600" y="2895600"/>
            <a:ext cx="4762500" cy="35052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1000" y="4038600"/>
            <a:ext cx="3429000" cy="1981200"/>
          </a:xfrm>
          <a:prstGeom prst="rect">
            <a:avLst/>
          </a:prstGeom>
          <a:ln w="25400">
            <a:solidFill>
              <a:srgbClr val="FF66FF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00" b="1" cap="all" dirty="0" smtClean="0">
                <a:solidFill>
                  <a:srgbClr val="8200B0"/>
                </a:solidFill>
              </a:rPr>
              <a:t>Фельдшер</a:t>
            </a:r>
            <a:r>
              <a:rPr lang="ru-RU" sz="2000" b="1" cap="all" dirty="0" smtClean="0">
                <a:solidFill>
                  <a:srgbClr val="8200B0"/>
                </a:solidFill>
              </a:rPr>
              <a:t> Парикмахер</a:t>
            </a:r>
            <a:endParaRPr lang="ru-RU" sz="2000" b="1" cap="all" dirty="0">
              <a:solidFill>
                <a:srgbClr val="8200B0"/>
              </a:solidFill>
            </a:endParaRPr>
          </a:p>
          <a:p>
            <a:r>
              <a:rPr lang="ru-RU" sz="2000" b="1" cap="all" dirty="0">
                <a:solidFill>
                  <a:srgbClr val="8200B0"/>
                </a:solidFill>
              </a:rPr>
              <a:t>Стоматолог</a:t>
            </a:r>
          </a:p>
          <a:p>
            <a:r>
              <a:rPr lang="ru-RU" sz="2000" b="1" cap="all" dirty="0">
                <a:solidFill>
                  <a:srgbClr val="8200B0"/>
                </a:solidFill>
              </a:rPr>
              <a:t>хирург</a:t>
            </a:r>
          </a:p>
        </p:txBody>
      </p:sp>
    </p:spTree>
    <p:extLst>
      <p:ext uri="{BB962C8B-B14F-4D97-AF65-F5344CB8AC3E}">
        <p14:creationId xmlns:p14="http://schemas.microsoft.com/office/powerpoint/2010/main" val="236788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yt3.ggpht.com/a-/AAuE7mC-PdO-Ky43R0WLkLPivjpoohBPeeDSC96srw=s800-mo-c-c0xffffffff-rj-k-no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D3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51" r="2871"/>
          <a:stretch/>
        </p:blipFill>
        <p:spPr bwMode="auto">
          <a:xfrm>
            <a:off x="9525" y="990600"/>
            <a:ext cx="2581275" cy="5638800"/>
          </a:xfrm>
          <a:prstGeom prst="rect">
            <a:avLst/>
          </a:prstGeom>
          <a:noFill/>
        </p:spPr>
      </p:pic>
      <p:pic>
        <p:nvPicPr>
          <p:cNvPr id="4" name="Picture 2" descr="https://yt3.ggpht.com/a-/AAuE7mC-PdO-Ky43R0WLkLPivjpoohBPeeDSC96srw=s800-mo-c-c0xffffffff-rj-k-no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D3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r="48818"/>
          <a:stretch/>
        </p:blipFill>
        <p:spPr bwMode="auto">
          <a:xfrm>
            <a:off x="6505575" y="1066800"/>
            <a:ext cx="2638425" cy="5638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2970"/>
            <a:ext cx="5791200" cy="6172200"/>
          </a:xfrm>
        </p:spPr>
        <p:txBody>
          <a:bodyPr>
            <a:noAutofit/>
          </a:bodyPr>
          <a:lstStyle/>
          <a:p>
            <a:r>
              <a:rPr lang="ru-RU" altLang="ru-RU" sz="2800" dirty="0" smtClean="0"/>
              <a:t>Журналист Ярослав Голованов придумал притчу, иллюстрирующую различия между двумя группами людей. </a:t>
            </a:r>
            <a:br>
              <a:rPr lang="ru-RU" altLang="ru-RU" sz="2800" dirty="0" smtClean="0"/>
            </a:br>
            <a:r>
              <a:rPr lang="ru-RU" altLang="ru-RU" sz="2800" dirty="0" smtClean="0"/>
              <a:t>Шли два человека по пустыне и неожиданно увидели сундук. «Интересно, откуда здесь сундук?» -  подумал один. «Интересно, что там внутри?» – подумал другой. </a:t>
            </a:r>
            <a:br>
              <a:rPr lang="ru-RU" altLang="ru-RU" sz="2800" dirty="0" smtClean="0"/>
            </a:br>
            <a:r>
              <a:rPr lang="ru-RU" altLang="ru-RU" sz="2800" dirty="0" smtClean="0"/>
              <a:t>Назовите группы, к которым относились эти двое.</a:t>
            </a:r>
            <a:br>
              <a:rPr lang="ru-RU" altLang="ru-RU" sz="2800" dirty="0" smtClean="0"/>
            </a:br>
            <a:r>
              <a:rPr lang="ru-RU" altLang="ru-RU" sz="2800" b="1" dirty="0" smtClean="0">
                <a:solidFill>
                  <a:srgbClr val="0033CC"/>
                </a:solidFill>
              </a:rPr>
              <a:t/>
            </a:r>
            <a:br>
              <a:rPr lang="ru-RU" altLang="ru-RU" sz="2800" b="1" dirty="0" smtClean="0">
                <a:solidFill>
                  <a:srgbClr val="0033CC"/>
                </a:solidFill>
              </a:rPr>
            </a:br>
            <a:endParaRPr lang="ru-RU" altLang="ru-RU" sz="2800" b="1" dirty="0" smtClean="0">
              <a:solidFill>
                <a:srgbClr val="0033CC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43200" y="5029200"/>
            <a:ext cx="3581400" cy="1676400"/>
          </a:xfrm>
          <a:prstGeom prst="rect">
            <a:avLst/>
          </a:prstGeom>
          <a:ln w="25400">
            <a:solidFill>
              <a:srgbClr val="FF66FF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solidFill>
                  <a:srgbClr val="8200B0"/>
                </a:solidFill>
              </a:rPr>
              <a:t>МУЖЧИНЫ  </a:t>
            </a:r>
          </a:p>
          <a:p>
            <a:r>
              <a:rPr lang="ru-RU" b="1" cap="all" dirty="0" smtClean="0">
                <a:solidFill>
                  <a:srgbClr val="8200B0"/>
                </a:solidFill>
              </a:rPr>
              <a:t>И  ЖЕНЩИНЫ</a:t>
            </a:r>
            <a:endParaRPr lang="ru-RU" b="1" cap="all" dirty="0">
              <a:solidFill>
                <a:srgbClr val="8200B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5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610600" cy="3657600"/>
          </a:xfrm>
        </p:spPr>
        <p:txBody>
          <a:bodyPr>
            <a:noAutofit/>
          </a:bodyPr>
          <a:lstStyle/>
          <a:p>
            <a:r>
              <a:rPr lang="ru-RU" altLang="ru-RU" sz="3200" dirty="0" smtClean="0"/>
              <a:t>Этот рефлекс достался нам в наследство </a:t>
            </a:r>
            <a:br>
              <a:rPr lang="ru-RU" altLang="ru-RU" sz="3200" dirty="0" smtClean="0"/>
            </a:br>
            <a:r>
              <a:rPr lang="ru-RU" altLang="ru-RU" sz="3200" dirty="0" smtClean="0"/>
              <a:t>от предков – обезьян, которые с помощью подъема волос на теле старались выглядеть крупнее и тем самым отпугивать врагов.</a:t>
            </a:r>
            <a:br>
              <a:rPr lang="ru-RU" altLang="ru-RU" sz="3200" dirty="0" smtClean="0"/>
            </a:br>
            <a:r>
              <a:rPr lang="ru-RU" altLang="ru-RU" sz="3200" dirty="0" smtClean="0"/>
              <a:t> У нас он тоже появляется в момент опасности. </a:t>
            </a:r>
            <a:br>
              <a:rPr lang="ru-RU" altLang="ru-RU" sz="3200" dirty="0" smtClean="0"/>
            </a:br>
            <a:r>
              <a:rPr lang="ru-RU" altLang="ru-RU" sz="3200" dirty="0" smtClean="0"/>
              <a:t>Как он называется?</a:t>
            </a:r>
            <a:br>
              <a:rPr lang="ru-RU" altLang="ru-RU" sz="3200" dirty="0" smtClean="0"/>
            </a:br>
            <a:r>
              <a:rPr lang="ru-RU" altLang="ru-RU" sz="3600" b="1" dirty="0" smtClean="0">
                <a:solidFill>
                  <a:srgbClr val="0033CC"/>
                </a:solidFill>
              </a:rPr>
              <a:t/>
            </a:r>
            <a:br>
              <a:rPr lang="ru-RU" altLang="ru-RU" sz="3600" b="1" dirty="0" smtClean="0">
                <a:solidFill>
                  <a:srgbClr val="0033CC"/>
                </a:solidFill>
              </a:rPr>
            </a:br>
            <a:endParaRPr lang="ru-RU" altLang="ru-RU" sz="3600" b="1" u="sng" dirty="0" smtClean="0">
              <a:solidFill>
                <a:srgbClr val="0033CC"/>
              </a:solidFill>
            </a:endParaRPr>
          </a:p>
        </p:txBody>
      </p:sp>
      <p:pic>
        <p:nvPicPr>
          <p:cNvPr id="3074" name="Picture 2" descr="https://vseprorebenka.ru/wp-content/uploads/daa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3657600"/>
            <a:ext cx="4238625" cy="26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3400" y="4446121"/>
            <a:ext cx="3733800" cy="1676400"/>
          </a:xfrm>
          <a:prstGeom prst="rect">
            <a:avLst/>
          </a:prstGeom>
          <a:ln w="25400">
            <a:solidFill>
              <a:srgbClr val="FF66FF"/>
            </a:solidFill>
          </a:ln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solidFill>
                  <a:srgbClr val="8200B0"/>
                </a:solidFill>
              </a:rPr>
              <a:t>«ГУСИНАЯ КОЖА», «ВОЛОСЫ ДЫБОМ», МУРАШКИ</a:t>
            </a:r>
            <a:endParaRPr lang="ru-RU" b="1" cap="all" dirty="0">
              <a:solidFill>
                <a:srgbClr val="8200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gameraft.ru/wp-content/uploads/2016/02/rebusy-v-odnoklassnikakh-e146023458941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B1E401"/>
              </a:clrFrom>
              <a:clrTo>
                <a:srgbClr val="B1E401">
                  <a:alpha val="0"/>
                </a:srgbClr>
              </a:clrTo>
            </a:clrChange>
          </a:blip>
          <a:srcRect l="18253" t="8707" r="12304" b="19442"/>
          <a:stretch/>
        </p:blipFill>
        <p:spPr bwMode="auto">
          <a:xfrm>
            <a:off x="2438400" y="0"/>
            <a:ext cx="4669508" cy="4876800"/>
          </a:xfrm>
          <a:prstGeom prst="rect">
            <a:avLst/>
          </a:prstGeom>
          <a:noFill/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600200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chemeClr val="tx1"/>
                </a:solidFill>
              </a:rPr>
              <a:t>на десерт</a:t>
            </a:r>
            <a:endParaRPr lang="ru-RU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44440" r="9327" b="20688"/>
          <a:stretch/>
        </p:blipFill>
        <p:spPr bwMode="auto">
          <a:xfrm>
            <a:off x="914400" y="1752600"/>
            <a:ext cx="7315200" cy="269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90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9" t="44805" r="25000" b="33766"/>
          <a:stretch/>
        </p:blipFill>
        <p:spPr bwMode="auto">
          <a:xfrm>
            <a:off x="1752600" y="1828800"/>
            <a:ext cx="594705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96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45049" r="24031" b="25852"/>
          <a:stretch/>
        </p:blipFill>
        <p:spPr bwMode="auto">
          <a:xfrm>
            <a:off x="381000" y="1752600"/>
            <a:ext cx="5381401" cy="233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3" t="44673" r="7143" b="26593"/>
          <a:stretch/>
        </p:blipFill>
        <p:spPr bwMode="auto">
          <a:xfrm>
            <a:off x="5762401" y="1752600"/>
            <a:ext cx="2890652" cy="234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2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4" t="54137" r="17163" b="24587"/>
          <a:stretch/>
        </p:blipFill>
        <p:spPr bwMode="auto">
          <a:xfrm>
            <a:off x="838200" y="2247900"/>
            <a:ext cx="740155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4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53888" r="29597" b="21926"/>
          <a:stretch/>
        </p:blipFill>
        <p:spPr bwMode="auto">
          <a:xfrm>
            <a:off x="1371600" y="1219200"/>
            <a:ext cx="6400800" cy="40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85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90600" y="4038600"/>
            <a:ext cx="6400800" cy="24384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 десерт</a:t>
            </a:r>
          </a:p>
          <a:p>
            <a:r>
              <a:rPr lang="ru-RU" sz="60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ОТВЕТЫ</a:t>
            </a:r>
          </a:p>
        </p:txBody>
      </p:sp>
      <p:pic>
        <p:nvPicPr>
          <p:cNvPr id="6" name="Picture 2" descr="http://gameraft.ru/wp-content/uploads/2016/02/rebusy-v-odnoklassnikakh-e146023458941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B1E401"/>
              </a:clrFrom>
              <a:clrTo>
                <a:srgbClr val="B1E401">
                  <a:alpha val="0"/>
                </a:srgbClr>
              </a:clrTo>
            </a:clrChange>
          </a:blip>
          <a:srcRect l="18253" t="8707" r="12304" b="19442"/>
          <a:stretch/>
        </p:blipFill>
        <p:spPr bwMode="auto">
          <a:xfrm>
            <a:off x="2590800" y="381000"/>
            <a:ext cx="3648053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2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ru-RU" sz="11500" b="1" dirty="0">
                <a:solidFill>
                  <a:srgbClr val="FFFF00"/>
                </a:solidFill>
              </a:rPr>
              <a:t>Ответы </a:t>
            </a:r>
          </a:p>
        </p:txBody>
      </p:sp>
      <p:pic>
        <p:nvPicPr>
          <p:cNvPr id="5" name="Picture 6" descr="https://png.pngtree.com/png_detail/18/09/10/pngtree-cartoon-doctor-png-clipart_3213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30209" r="50000" b="34896"/>
          <a:stretch/>
        </p:blipFill>
        <p:spPr bwMode="auto">
          <a:xfrm>
            <a:off x="2438400" y="2666999"/>
            <a:ext cx="3200400" cy="385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14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E762BE6-8775-48D8-BCCA-C2F90EBFAC43}"/>
              </a:ext>
            </a:extLst>
          </p:cNvPr>
          <p:cNvSpPr/>
          <p:nvPr/>
        </p:nvSpPr>
        <p:spPr>
          <a:xfrm>
            <a:off x="2133600" y="4953000"/>
            <a:ext cx="4800600" cy="1015663"/>
          </a:xfrm>
          <a:prstGeom prst="rect">
            <a:avLst/>
          </a:prstGeom>
          <a:ln w="25400">
            <a:solidFill>
              <a:srgbClr val="666633"/>
            </a:solidFill>
          </a:ln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endParaRPr lang="ru-RU" sz="3600" b="1" u="sng" cap="all" dirty="0">
              <a:solidFill>
                <a:srgbClr val="666633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2400"/>
              </a:lnSpc>
            </a:pPr>
            <a:r>
              <a:rPr lang="ru-RU" sz="3600" b="1" cap="all" dirty="0" smtClean="0">
                <a:solidFill>
                  <a:srgbClr val="666633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endParaRPr lang="ru-RU" sz="3600" b="1" cap="all" dirty="0">
              <a:solidFill>
                <a:srgbClr val="666633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2400"/>
              </a:lnSpc>
            </a:pPr>
            <a:endParaRPr lang="ru-RU" dirty="0">
              <a:solidFill>
                <a:srgbClr val="6666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44440" r="9327" b="20688"/>
          <a:stretch/>
        </p:blipFill>
        <p:spPr bwMode="auto">
          <a:xfrm>
            <a:off x="1066800" y="1600200"/>
            <a:ext cx="7315200" cy="269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27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E762BE6-8775-48D8-BCCA-C2F90EBFAC43}"/>
              </a:ext>
            </a:extLst>
          </p:cNvPr>
          <p:cNvSpPr/>
          <p:nvPr/>
        </p:nvSpPr>
        <p:spPr>
          <a:xfrm>
            <a:off x="2133600" y="4953000"/>
            <a:ext cx="5029200" cy="1015663"/>
          </a:xfrm>
          <a:prstGeom prst="rect">
            <a:avLst/>
          </a:prstGeom>
          <a:ln w="25400">
            <a:solidFill>
              <a:srgbClr val="666633"/>
            </a:solidFill>
          </a:ln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endParaRPr lang="ru-RU" sz="3600" b="1" u="sng" cap="all" dirty="0">
              <a:solidFill>
                <a:srgbClr val="666633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2400"/>
              </a:lnSpc>
            </a:pPr>
            <a:r>
              <a:rPr lang="ru-RU" sz="3600" b="1" cap="all" dirty="0" smtClean="0">
                <a:solidFill>
                  <a:srgbClr val="666633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ВРАЧ</a:t>
            </a:r>
            <a:endParaRPr lang="ru-RU" sz="3600" b="1" cap="all" dirty="0">
              <a:solidFill>
                <a:srgbClr val="666633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2400"/>
              </a:lnSpc>
            </a:pPr>
            <a:endParaRPr lang="ru-RU" dirty="0">
              <a:solidFill>
                <a:srgbClr val="6666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9" t="44805" r="25000" b="33766"/>
          <a:stretch/>
        </p:blipFill>
        <p:spPr bwMode="auto">
          <a:xfrm>
            <a:off x="1905000" y="1828800"/>
            <a:ext cx="5486400" cy="239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95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E762BE6-8775-48D8-BCCA-C2F90EBFAC43}"/>
              </a:ext>
            </a:extLst>
          </p:cNvPr>
          <p:cNvSpPr/>
          <p:nvPr/>
        </p:nvSpPr>
        <p:spPr>
          <a:xfrm>
            <a:off x="2133600" y="4953000"/>
            <a:ext cx="4800600" cy="1015663"/>
          </a:xfrm>
          <a:prstGeom prst="rect">
            <a:avLst/>
          </a:prstGeom>
          <a:ln w="25400">
            <a:solidFill>
              <a:srgbClr val="666633"/>
            </a:solidFill>
          </a:ln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endParaRPr lang="ru-RU" sz="3600" b="1" u="sng" cap="all" dirty="0">
              <a:solidFill>
                <a:srgbClr val="666633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2400"/>
              </a:lnSpc>
            </a:pPr>
            <a:r>
              <a:rPr lang="ru-RU" sz="3600" b="1" cap="all" dirty="0" smtClean="0">
                <a:solidFill>
                  <a:srgbClr val="666633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ПРОФЕССИЯ</a:t>
            </a:r>
            <a:endParaRPr lang="ru-RU" sz="3600" b="1" cap="all" dirty="0">
              <a:solidFill>
                <a:srgbClr val="666633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2400"/>
              </a:lnSpc>
            </a:pPr>
            <a:endParaRPr lang="ru-RU" dirty="0">
              <a:solidFill>
                <a:srgbClr val="6666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45049" r="24031" b="25852"/>
          <a:stretch/>
        </p:blipFill>
        <p:spPr bwMode="auto">
          <a:xfrm>
            <a:off x="381000" y="1752600"/>
            <a:ext cx="5381401" cy="233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3" t="44673" r="7143" b="26593"/>
          <a:stretch/>
        </p:blipFill>
        <p:spPr bwMode="auto">
          <a:xfrm>
            <a:off x="5762401" y="1752600"/>
            <a:ext cx="2890652" cy="234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8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E762BE6-8775-48D8-BCCA-C2F90EBFAC43}"/>
              </a:ext>
            </a:extLst>
          </p:cNvPr>
          <p:cNvSpPr/>
          <p:nvPr/>
        </p:nvSpPr>
        <p:spPr>
          <a:xfrm>
            <a:off x="2133600" y="4953000"/>
            <a:ext cx="4800600" cy="1015663"/>
          </a:xfrm>
          <a:prstGeom prst="rect">
            <a:avLst/>
          </a:prstGeom>
          <a:ln w="25400">
            <a:solidFill>
              <a:srgbClr val="666633"/>
            </a:solidFill>
          </a:ln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endParaRPr lang="ru-RU" sz="3600" b="1" u="sng" cap="all" dirty="0">
              <a:solidFill>
                <a:srgbClr val="666633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2400"/>
              </a:lnSpc>
            </a:pPr>
            <a:r>
              <a:rPr lang="ru-RU" sz="3600" b="1" cap="all" dirty="0" smtClean="0">
                <a:solidFill>
                  <a:srgbClr val="666633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МЕДИЦИНА</a:t>
            </a:r>
            <a:endParaRPr lang="ru-RU" sz="3600" b="1" cap="all" dirty="0">
              <a:solidFill>
                <a:srgbClr val="666633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2400"/>
              </a:lnSpc>
            </a:pPr>
            <a:endParaRPr lang="ru-RU" dirty="0">
              <a:solidFill>
                <a:srgbClr val="6666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4" t="54137" r="17163" b="24587"/>
          <a:stretch/>
        </p:blipFill>
        <p:spPr bwMode="auto">
          <a:xfrm>
            <a:off x="533400" y="1600200"/>
            <a:ext cx="740155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72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6200" y="76200"/>
            <a:ext cx="8991600" cy="6705600"/>
          </a:xfrm>
          <a:prstGeom prst="roundRect">
            <a:avLst/>
          </a:prstGeom>
          <a:noFill/>
          <a:ln w="101600"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E762BE6-8775-48D8-BCCA-C2F90EBFAC43}"/>
              </a:ext>
            </a:extLst>
          </p:cNvPr>
          <p:cNvSpPr/>
          <p:nvPr/>
        </p:nvSpPr>
        <p:spPr>
          <a:xfrm>
            <a:off x="2133600" y="4953000"/>
            <a:ext cx="4800600" cy="1015663"/>
          </a:xfrm>
          <a:prstGeom prst="rect">
            <a:avLst/>
          </a:prstGeom>
          <a:ln w="25400">
            <a:solidFill>
              <a:srgbClr val="666633"/>
            </a:solidFill>
          </a:ln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endParaRPr lang="ru-RU" sz="3600" b="1" u="sng" cap="all" dirty="0">
              <a:solidFill>
                <a:srgbClr val="666633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2400"/>
              </a:lnSpc>
            </a:pPr>
            <a:r>
              <a:rPr lang="ru-RU" sz="3600" b="1" cap="all" dirty="0" smtClean="0">
                <a:solidFill>
                  <a:srgbClr val="666633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ВАКЦИНА</a:t>
            </a:r>
            <a:endParaRPr lang="ru-RU" sz="3600" b="1" cap="all" dirty="0">
              <a:solidFill>
                <a:srgbClr val="666633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ts val="2400"/>
              </a:lnSpc>
            </a:pPr>
            <a:endParaRPr lang="ru-RU" dirty="0">
              <a:solidFill>
                <a:srgbClr val="6666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8" t="53888" r="29597" b="21926"/>
          <a:stretch/>
        </p:blipFill>
        <p:spPr bwMode="auto">
          <a:xfrm>
            <a:off x="1333500" y="895372"/>
            <a:ext cx="6400800" cy="40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16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71800" y="228600"/>
            <a:ext cx="5486398" cy="663491"/>
          </a:xfrm>
        </p:spPr>
        <p:txBody>
          <a:bodyPr>
            <a:normAutofit fontScale="40000" lnSpcReduction="2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ГБПОУ МО «Московский областной медицинский колледж №2»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Ступинский филиал</a:t>
            </a:r>
            <a:endParaRPr lang="ru-RU" b="1" dirty="0" smtClean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5" y="3048000"/>
            <a:ext cx="8763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Интеллектуальная </a:t>
            </a: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игра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934872" y="4229039"/>
            <a:ext cx="6019800" cy="839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Поздравляем </a:t>
            </a:r>
          </a:p>
          <a:p>
            <a:r>
              <a:rPr lang="ru-RU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победителей!</a:t>
            </a:r>
            <a:endParaRPr lang="ru-RU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5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sz="5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 descr="https://png.pngtree.com/png_detail/18/09/10/pngtree-cartoon-doctor-png-clipart_3213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073"/>
          <a:stretch/>
        </p:blipFill>
        <p:spPr bwMode="auto">
          <a:xfrm>
            <a:off x="6700837" y="4083587"/>
            <a:ext cx="2433638" cy="277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ng.pngtree.com/png_detail/18/09/10/pngtree-cartoon-doctor-png-clipart_3213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t="-1" r="41488" b="69400"/>
          <a:stretch/>
        </p:blipFill>
        <p:spPr bwMode="auto">
          <a:xfrm>
            <a:off x="28575" y="0"/>
            <a:ext cx="2290763" cy="186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ng.pngtree.com/png_detail/18/09/10/pngtree-cartoon-doctor-png-clipart_3213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9" t="3515" b="66573"/>
          <a:stretch/>
        </p:blipFill>
        <p:spPr bwMode="auto">
          <a:xfrm>
            <a:off x="106200" y="3657479"/>
            <a:ext cx="1657345" cy="164107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ng.pngtree.com/png_detail/18/09/10/pngtree-cartoon-doctor-png-clipart_3213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65427" r="55381"/>
          <a:stretch/>
        </p:blipFill>
        <p:spPr bwMode="auto">
          <a:xfrm>
            <a:off x="7352008" y="685800"/>
            <a:ext cx="1715792" cy="21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ng.pngtree.com/png_detail/18/09/10/pngtree-cartoon-doctor-png-clipart_3213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7" t="3515" b="75650"/>
          <a:stretch/>
        </p:blipFill>
        <p:spPr bwMode="auto">
          <a:xfrm>
            <a:off x="1634001" y="3657479"/>
            <a:ext cx="129544" cy="114312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70408" y="1005751"/>
            <a:ext cx="5181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</a:t>
            </a:r>
            <a:r>
              <a:rPr lang="ru-RU" sz="6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знаю</a:t>
            </a:r>
          </a:p>
          <a:p>
            <a:pPr algn="ctr"/>
            <a:r>
              <a:rPr lang="ru-RU" sz="6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</a:t>
            </a:r>
            <a:r>
              <a:rPr lang="ru-RU" sz="6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медицине?</a:t>
            </a:r>
            <a:endParaRPr lang="ru-RU" sz="6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89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38200" indent="-838200" eaLnBrk="1" hangingPunct="1">
              <a:defRPr/>
            </a:pPr>
            <a:r>
              <a:rPr lang="ru-RU" altLang="ru-RU">
                <a:solidFill>
                  <a:srgbClr val="FFFF00"/>
                </a:solidFill>
              </a:rPr>
              <a:t>Что такое КРЕПАТУРА?</a:t>
            </a:r>
            <a:r>
              <a:rPr lang="ru-RU" altLang="ru-RU" sz="4000"/>
              <a:t/>
            </a:r>
            <a:br>
              <a:rPr lang="ru-RU" altLang="ru-RU" sz="4000"/>
            </a:br>
            <a:endParaRPr lang="ru-RU" altLang="ru-RU" sz="400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334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b="1" u="sng" dirty="0">
                <a:solidFill>
                  <a:srgbClr val="FFFF00"/>
                </a:solidFill>
              </a:rPr>
              <a:t>а) боль в мышцах после физической нагрузки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sz="18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б) оборонительное сооружение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sz="18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в) сильно развитая мускулатура (спортсмен- «качок»)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sz="20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4000" dirty="0">
                <a:solidFill>
                  <a:srgbClr val="FFFF00"/>
                </a:solidFill>
              </a:rPr>
              <a:t>г) специальная лестница у строителей</a:t>
            </a:r>
          </a:p>
        </p:txBody>
      </p:sp>
    </p:spTree>
    <p:extLst>
      <p:ext uri="{BB962C8B-B14F-4D97-AF65-F5344CB8AC3E}">
        <p14:creationId xmlns:p14="http://schemas.microsoft.com/office/powerpoint/2010/main" val="37286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</TotalTime>
  <Words>867</Words>
  <Application>Microsoft Office PowerPoint</Application>
  <PresentationFormat>Экран (4:3)</PresentationFormat>
  <Paragraphs>186</Paragraphs>
  <Slides>85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Office Theme</vt:lpstr>
      <vt:lpstr>Презентация PowerPoint</vt:lpstr>
      <vt:lpstr>1. Разминка </vt:lpstr>
      <vt:lpstr>Что такое КРЕПАТУРА? </vt:lpstr>
      <vt:lpstr>Какой специальности врача  не существует? </vt:lpstr>
      <vt:lpstr>Согласно славянским представлениям, лекарь должен уметь беседовать с больным. Как стали называть таких специалистов?</vt:lpstr>
      <vt:lpstr>а) аниматор б) священник в) судья г) врач    </vt:lpstr>
      <vt:lpstr>а) случай б) доза в) Бог г) врач   </vt:lpstr>
      <vt:lpstr>Ответы </vt:lpstr>
      <vt:lpstr>Что такое КРЕПАТУРА? </vt:lpstr>
      <vt:lpstr>Какой специальности врача  не существует? </vt:lpstr>
      <vt:lpstr>Согласно славянским представлениям, лекарь должен уметь беседовать с больным. Как стали называть таких специалистов?</vt:lpstr>
      <vt:lpstr>а) аниматор б) священник в) судья г) врач    </vt:lpstr>
      <vt:lpstr>а) случай б) доза в) Бог г) врач   </vt:lpstr>
      <vt:lpstr>2. В двух словах (ответ из двух слов)              Время: 10 секунд </vt:lpstr>
      <vt:lpstr>Этого доктора придумал Борис Пастернак</vt:lpstr>
      <vt:lpstr>Презентация PowerPoint</vt:lpstr>
      <vt:lpstr>Презентация PowerPoint</vt:lpstr>
      <vt:lpstr>Презентация PowerPoint</vt:lpstr>
      <vt:lpstr>Презентация PowerPoint</vt:lpstr>
      <vt:lpstr>В двух словах (ответ из двух слов)              ОТВЕТЫ </vt:lpstr>
      <vt:lpstr>Борис Пастернак автор романа   «ДОКТОР ЖИВАГО»</vt:lpstr>
      <vt:lpstr>Презентация PowerPoint</vt:lpstr>
      <vt:lpstr>Презентация PowerPoint</vt:lpstr>
      <vt:lpstr>Презентация PowerPoint</vt:lpstr>
      <vt:lpstr>Презентация PowerPoint</vt:lpstr>
      <vt:lpstr>3. О великих Людях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О великих открытиях </vt:lpstr>
      <vt:lpstr>Ф.Рузвельт, президент США  с 1933 по 1945 гг.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ответы</vt:lpstr>
      <vt:lpstr>Ф.Рузвельт, президент США  с 1933 по 1945 гг.</vt:lpstr>
      <vt:lpstr>Презентация PowerPoint</vt:lpstr>
      <vt:lpstr>Презентация PowerPoint</vt:lpstr>
      <vt:lpstr>Презентация PowerPoint</vt:lpstr>
      <vt:lpstr>Презентация PowerPoint</vt:lpstr>
      <vt:lpstr>5. На стыке наук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Элементарно, Ватсон!</vt:lpstr>
      <vt:lpstr>В Италии сборщиц капусты, отделявших кочан от земли, называли так же, как и представительниц другой </vt:lpstr>
      <vt:lpstr> В 2014 году из уха одного человека извлекли ЕЕ, которую он забыл там двадцать лет назад, сдав экзамен.  После этого человек провел нравоучительную беседу с сыном. Назовите этот предмет. </vt:lpstr>
      <vt:lpstr>Презентация PowerPoint</vt:lpstr>
      <vt:lpstr>Журналист Ярослав Голованов  придумал притчу, иллюстрирующую различия между двумя группами людей, живущими на планете.  Шли два человека по пустыне и неожиданно увидели сундук.  «Интересно, откуда здесь сундук?» -   подумал один.                         «Интересно, что там внутри?»                          – подумал другой.                            Назовите группы,                         к которым относились эти двое </vt:lpstr>
      <vt:lpstr>Этот рефлекс достался нам в наследство от предков – обезьян, которые с помощью подъема волос на теле старались выглядеть крупнее и тем самым отпугивать врагов.  У нас он тоже появляется  в момент опасности.  Как он называется?</vt:lpstr>
      <vt:lpstr> Ватсон, это было элементарно!</vt:lpstr>
      <vt:lpstr>В Италии сборщиц капусты, отделявших кочан от земли, называли так же, как и представительниц другой </vt:lpstr>
      <vt:lpstr> В 2014 году из уха одного человека извлекли ЕЕ, которую он забыл там двадцать лет назад, сдав экзамен. После этого человек провел нравоучительную беседу с сыном.  Назовите этот предмет. </vt:lpstr>
      <vt:lpstr>Презентация PowerPoint</vt:lpstr>
      <vt:lpstr>Журналист Ярослав Голованов придумал притчу, иллюстрирующую различия между двумя группами людей.  Шли два человека по пустыне и неожиданно увидели сундук. «Интересно, откуда здесь сундук?» -  подумал один. «Интересно, что там внутри?» – подумал другой.  Назовите группы, к которым относились эти двое.  </vt:lpstr>
      <vt:lpstr>Этот рефлекс достался нам в наследство  от предков – обезьян, которые с помощью подъема волос на теле старались выглядеть крупнее и тем самым отпугивать врагов.  У нас он тоже появляется в момент опасности.  Как он называется?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Biblio1</cp:lastModifiedBy>
  <cp:revision>179</cp:revision>
  <dcterms:created xsi:type="dcterms:W3CDTF">2006-08-16T00:00:00Z</dcterms:created>
  <dcterms:modified xsi:type="dcterms:W3CDTF">2021-05-13T10:52:13Z</dcterms:modified>
</cp:coreProperties>
</file>