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6" r:id="rId4"/>
    <p:sldId id="262" r:id="rId5"/>
    <p:sldId id="272" r:id="rId6"/>
    <p:sldId id="267" r:id="rId7"/>
    <p:sldId id="261" r:id="rId8"/>
    <p:sldId id="266" r:id="rId9"/>
    <p:sldId id="269" r:id="rId10"/>
    <p:sldId id="268" r:id="rId11"/>
    <p:sldId id="274" r:id="rId12"/>
    <p:sldId id="260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AF"/>
    <a:srgbClr val="009900"/>
    <a:srgbClr val="FF3B3B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4FDF-731D-4ACB-B476-D77D426D3737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333E-F987-487E-8E29-4FEF08BAF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7B82-2CDC-4EF9-9B45-79619305AEA2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B75A-1865-4C29-BE29-65EF71F14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1F23-D307-4744-A946-1AED84C86A0F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36B0-75D5-407A-8B72-B786CE3ED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7ED3-4FED-472B-9680-AAB353B9FD13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5BD1-A3C8-4CB2-AF8D-3E7B7DE2D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693B-26C2-45C8-92D4-078904D9FD6A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6F6AA-5422-4207-9B8B-1C7E1C0A9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B83D-F499-42EE-84F2-7989D16B7712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3D0C-3ABD-49B0-A50A-AAE641F67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0611-8BED-431A-B706-2A846258526D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5818-3E34-4171-86CF-644D5B42E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7676-3D2B-4CFB-A8B2-866993721628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B1FC-2E70-4055-BC79-4BA8E2879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023A-D6C7-41FB-ACA6-93BC891C9DD2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E7EE-F6C5-42A8-AE4F-E6F35EA0A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3D28-1826-422E-B8B8-34F72FA57D03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1A544-EA4F-41CF-90F9-4DC4BAA51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05CA6-01D1-4D90-8647-1B6400E61AE6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96FA-3692-4837-9973-18E8CB4DF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35659-0D36-4077-BC8A-A46EE4378BF3}" type="datetimeFigureOut">
              <a:rPr lang="ru-RU"/>
              <a:pPr>
                <a:defRPr/>
              </a:pPr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9DCBAF-7613-4A40-834C-5E48E3DF7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0" y="-1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3167062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«Никто не может грустить, когда у него есть воздушный шарик!»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mtClean="0"/>
              <a:t>Алан Милн</a:t>
            </a:r>
          </a:p>
          <a:p>
            <a:pPr eaLnBrk="1" hangingPunct="1">
              <a:buFont typeface="Arial" charset="0"/>
              <a:buNone/>
              <a:defRPr/>
            </a:pPr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0" y="-1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252095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z="1800" smtClean="0">
              <a:solidFill>
                <a:srgbClr val="0070C0"/>
              </a:solidFill>
              <a:latin typeface="Nautilus Pompilius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>
              <a:solidFill>
                <a:srgbClr val="0070C0"/>
              </a:solidFill>
              <a:latin typeface="Nautilus Pompiliu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0" name="Rectangl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38163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468313" y="3573463"/>
            <a:ext cx="237648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0033"/>
                </a:solidFill>
              </a:rPr>
              <a:t>Олимпийский мишка стартовал </a:t>
            </a:r>
          </a:p>
          <a:p>
            <a:r>
              <a:rPr lang="ru-RU" b="1">
                <a:solidFill>
                  <a:srgbClr val="660033"/>
                </a:solidFill>
              </a:rPr>
              <a:t>на воздушных шарах</a:t>
            </a:r>
          </a:p>
          <a:p>
            <a:r>
              <a:rPr lang="ru-RU" b="1">
                <a:solidFill>
                  <a:srgbClr val="660033"/>
                </a:solidFill>
              </a:rPr>
              <a:t>со стадиона «Лужники» и приземлился</a:t>
            </a:r>
          </a:p>
          <a:p>
            <a:r>
              <a:rPr lang="ru-RU" b="1">
                <a:solidFill>
                  <a:srgbClr val="660033"/>
                </a:solidFill>
              </a:rPr>
              <a:t>на Воробьёвых горах</a:t>
            </a:r>
          </a:p>
        </p:txBody>
      </p:sp>
      <p:pic>
        <p:nvPicPr>
          <p:cNvPr id="24582" name="Picture 8" descr="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41438"/>
            <a:ext cx="34750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6350" y="6349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252095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z="1800" smtClean="0">
              <a:solidFill>
                <a:srgbClr val="0070C0"/>
              </a:solidFill>
              <a:latin typeface="Nautilus Pompilius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>
              <a:solidFill>
                <a:srgbClr val="0070C0"/>
              </a:solidFill>
              <a:latin typeface="Nautilus Pompiliu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286000" y="1735138"/>
            <a:ext cx="45720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ru-RU" sz="2400" b="1">
                <a:solidFill>
                  <a:schemeClr val="hlink"/>
                </a:solidFill>
              </a:rPr>
              <a:t>Продолжите фразу</a:t>
            </a:r>
            <a:r>
              <a:rPr lang="ru-RU" sz="2400" i="1"/>
              <a:t> </a:t>
            </a:r>
          </a:p>
          <a:p>
            <a:pPr lvl="2"/>
            <a:endParaRPr lang="ru-RU" sz="2400" i="1"/>
          </a:p>
          <a:p>
            <a:pPr lvl="2"/>
            <a:r>
              <a:rPr lang="ru-RU" i="1"/>
              <a:t>сегодня я узнал…</a:t>
            </a:r>
            <a:endParaRPr lang="ru-RU"/>
          </a:p>
          <a:p>
            <a:pPr lvl="2"/>
            <a:r>
              <a:rPr lang="ru-RU" i="1"/>
              <a:t>было интересно…</a:t>
            </a:r>
            <a:endParaRPr lang="ru-RU"/>
          </a:p>
          <a:p>
            <a:pPr lvl="2"/>
            <a:r>
              <a:rPr lang="ru-RU" i="1"/>
              <a:t>было трудно…</a:t>
            </a:r>
            <a:endParaRPr lang="ru-RU"/>
          </a:p>
          <a:p>
            <a:pPr lvl="2"/>
            <a:r>
              <a:rPr lang="ru-RU" i="1"/>
              <a:t>я понял, что…</a:t>
            </a:r>
            <a:endParaRPr lang="ru-RU"/>
          </a:p>
          <a:p>
            <a:pPr lvl="2"/>
            <a:r>
              <a:rPr lang="ru-RU" i="1"/>
              <a:t>теперь я могу…</a:t>
            </a:r>
            <a:endParaRPr lang="ru-RU"/>
          </a:p>
          <a:p>
            <a:pPr lvl="2"/>
            <a:r>
              <a:rPr lang="ru-RU" i="1"/>
              <a:t>я приобрел…</a:t>
            </a:r>
            <a:endParaRPr lang="ru-RU"/>
          </a:p>
          <a:p>
            <a:pPr lvl="2"/>
            <a:r>
              <a:rPr lang="ru-RU" i="1"/>
              <a:t>я научился…</a:t>
            </a:r>
            <a:endParaRPr lang="ru-RU"/>
          </a:p>
          <a:p>
            <a:pPr lvl="2"/>
            <a:r>
              <a:rPr lang="ru-RU" i="1"/>
              <a:t>у меня получилось …</a:t>
            </a:r>
            <a:endParaRPr lang="ru-RU"/>
          </a:p>
          <a:p>
            <a:pPr lvl="2"/>
            <a:r>
              <a:rPr lang="ru-RU" i="1"/>
              <a:t>я смог…</a:t>
            </a:r>
            <a:endParaRPr lang="ru-RU"/>
          </a:p>
          <a:p>
            <a:pPr lvl="2"/>
            <a:r>
              <a:rPr lang="ru-RU" i="1"/>
              <a:t>я попробую…</a:t>
            </a:r>
            <a:endParaRPr lang="ru-RU"/>
          </a:p>
          <a:p>
            <a:pPr lvl="2"/>
            <a:r>
              <a:rPr lang="ru-RU" i="1"/>
              <a:t>меня удивило…</a:t>
            </a:r>
            <a:endParaRPr lang="ru-RU"/>
          </a:p>
          <a:p>
            <a:pPr lvl="2"/>
            <a:r>
              <a:rPr lang="ru-RU" i="1"/>
              <a:t>занятие  дало мне для жизни…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2000" t="5000" r="2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1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2420938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</a:rPr>
              <a:t>Всем спасибо.</a:t>
            </a:r>
            <a:br>
              <a:rPr lang="ru-RU" sz="4000" b="1" smtClean="0">
                <a:solidFill>
                  <a:schemeClr val="hlink"/>
                </a:solidFill>
              </a:rPr>
            </a:br>
            <a:r>
              <a:rPr lang="ru-RU" sz="4000" b="1" smtClean="0">
                <a:solidFill>
                  <a:schemeClr val="hlink"/>
                </a:solidFill>
              </a:rPr>
              <a:t>До следующей встречи.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0" y="-1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229600" cy="3167062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mtClean="0">
                <a:solidFill>
                  <a:schemeClr val="hlink"/>
                </a:solidFill>
                <a:latin typeface="Nautilus Pompilius"/>
              </a:rPr>
              <a:t>А может ли воздушный шарик поднять медвежонка?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mtClean="0">
                <a:solidFill>
                  <a:schemeClr val="hlink"/>
                </a:solidFill>
                <a:latin typeface="Nautilus Pompilius"/>
              </a:rPr>
              <a:t> Если нет, то сколько на самом деле воздушных шариков необходимо Винни-Пуху, чтобы взлететь?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content.jpg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4"/>
          <p:cNvSpPr>
            <a:spLocks noGrp="1"/>
          </p:cNvSpPr>
          <p:nvPr>
            <p:ph type="ctrTitle"/>
          </p:nvPr>
        </p:nvSpPr>
        <p:spPr>
          <a:xfrm>
            <a:off x="2339975" y="2000250"/>
            <a:ext cx="4464050" cy="14700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hlink"/>
                </a:solidFill>
                <a:latin typeface="Nautilus Pompilius"/>
              </a:rPr>
              <a:t>Определение грузоподъемности воздушного шара.</a:t>
            </a:r>
            <a:r>
              <a:rPr lang="ru-RU" sz="2000" smtClean="0">
                <a:solidFill>
                  <a:srgbClr val="FF0000"/>
                </a:solidFill>
                <a:latin typeface="Nautilus Pompilius"/>
              </a:rPr>
              <a:t> </a:t>
            </a:r>
          </a:p>
        </p:txBody>
      </p:sp>
      <p:sp>
        <p:nvSpPr>
          <p:cNvPr id="1638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16238" y="4797425"/>
            <a:ext cx="3275012" cy="960438"/>
          </a:xfrm>
        </p:spPr>
        <p:txBody>
          <a:bodyPr/>
          <a:lstStyle/>
          <a:p>
            <a:pPr algn="r" eaLnBrk="1" hangingPunct="1"/>
            <a:r>
              <a:rPr lang="ru-RU" sz="1600" smtClean="0">
                <a:solidFill>
                  <a:srgbClr val="009900"/>
                </a:solidFill>
                <a:latin typeface="Nautilus Pompilius"/>
              </a:rPr>
              <a:t>Гребенщикова Т.С.</a:t>
            </a:r>
          </a:p>
          <a:p>
            <a:pPr algn="r" eaLnBrk="1" hangingPunct="1"/>
            <a:r>
              <a:rPr lang="ru-RU" sz="1600" smtClean="0">
                <a:solidFill>
                  <a:srgbClr val="009900"/>
                </a:solidFill>
                <a:latin typeface="Nautilus Pompilius"/>
              </a:rPr>
              <a:t>учитель физики</a:t>
            </a:r>
          </a:p>
          <a:p>
            <a:pPr algn="r" eaLnBrk="1" hangingPunct="1"/>
            <a:r>
              <a:rPr lang="ru-RU" sz="1600" smtClean="0">
                <a:solidFill>
                  <a:srgbClr val="009900"/>
                </a:solidFill>
                <a:latin typeface="Nautilus Pompilius"/>
              </a:rPr>
              <a:t>МКОУ СОШ №2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0" y="-1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252095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ru-RU" smtClean="0"/>
              <a:t>Цель занятия: экспериментальная проверка гипотезы о летающем на воздушном шарике медвежонке Винни-Пухе. 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z="1800" smtClean="0">
              <a:solidFill>
                <a:srgbClr val="0070C0"/>
              </a:solidFill>
              <a:latin typeface="Nautilus Pompilius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>
              <a:solidFill>
                <a:srgbClr val="0070C0"/>
              </a:solidFill>
              <a:latin typeface="Nautilus Pompiliu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Picture 5" descr="a2be7af403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997200"/>
            <a:ext cx="41227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6350" y="6349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252095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z="1800" smtClean="0">
              <a:solidFill>
                <a:srgbClr val="0070C0"/>
              </a:solidFill>
              <a:latin typeface="Nautilus Pompilius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>
              <a:solidFill>
                <a:srgbClr val="0070C0"/>
              </a:solidFill>
              <a:latin typeface="Nautilus Pompiliu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971550" y="1735138"/>
            <a:ext cx="6985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>
              <a:buFontTx/>
              <a:buAutoNum type="arabicPeriod"/>
            </a:pPr>
            <a:r>
              <a:rPr lang="ru-RU" sz="2400" i="1"/>
              <a:t> Что необходимо знать, чтобы рассчитать грузоподъемность одного воздушного шарика? </a:t>
            </a:r>
          </a:p>
          <a:p>
            <a:pPr marL="342900" indent="-342900"/>
            <a:r>
              <a:rPr lang="ru-RU" sz="2400" i="1"/>
              <a:t>2.Какие силы действуют на воздушный шарик?</a:t>
            </a:r>
          </a:p>
          <a:p>
            <a:pPr marL="800100" lvl="1" indent="-342900"/>
            <a:r>
              <a:rPr lang="ru-RU" sz="2400" i="1"/>
              <a:t>3. Чтобы шарик взлетел , какая из сил должна быть больше?</a:t>
            </a:r>
          </a:p>
          <a:p>
            <a:pPr marL="1257300" lvl="2" indent="-342900"/>
            <a:r>
              <a:rPr lang="ru-RU" sz="2400" i="1"/>
              <a:t>4. Из каких составляющих будет складываться наша сила тяжести?</a:t>
            </a:r>
          </a:p>
          <a:p>
            <a:pPr marL="1257300" lvl="2" indent="-342900"/>
            <a:r>
              <a:rPr lang="ru-RU" sz="2400" i="1"/>
              <a:t>5. Как найти подъемную силу нашего воздушного шарика?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0" y="-1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252095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z="1800" smtClean="0">
              <a:solidFill>
                <a:srgbClr val="0070C0"/>
              </a:solidFill>
              <a:latin typeface="Nautilus Pompilius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>
              <a:solidFill>
                <a:srgbClr val="0070C0"/>
              </a:solidFill>
              <a:latin typeface="Nautilus Pompiliu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900113" y="1412875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Изобразим силы, действующие на шарик</a:t>
            </a:r>
          </a:p>
        </p:txBody>
      </p:sp>
      <p:pic>
        <p:nvPicPr>
          <p:cNvPr id="22533" name="Рисунок 1" descr="рис.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60575"/>
            <a:ext cx="24082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2843213" y="2636838"/>
            <a:ext cx="5689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Подъёмная сила</a:t>
            </a:r>
            <a:r>
              <a:rPr lang="ru-RU" sz="2400"/>
              <a:t> – разность между силой Архимеда и силой тяжести, сила поднимающая воздушный шар вверх.</a:t>
            </a:r>
          </a:p>
          <a:p>
            <a:endParaRPr lang="ru-RU" sz="2400" b="1"/>
          </a:p>
          <a:p>
            <a:r>
              <a:rPr lang="ru-RU" sz="2400" b="1"/>
              <a:t>Fпод = FА- (Fт оболочки + Fт газа внутри)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0" y="-1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900113" y="1557338"/>
            <a:ext cx="77041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</a:rPr>
              <a:t>Алгоритм нахождения подъемной силы воздушного шара</a:t>
            </a:r>
            <a:r>
              <a:rPr lang="ru-RU" sz="2400">
                <a:solidFill>
                  <a:schemeClr val="hlink"/>
                </a:solidFill>
              </a:rPr>
              <a:t>:</a:t>
            </a:r>
          </a:p>
          <a:p>
            <a:r>
              <a:rPr lang="ru-RU" sz="2400"/>
              <a:t>1.Объем шара.</a:t>
            </a:r>
          </a:p>
          <a:p>
            <a:r>
              <a:rPr lang="ru-RU" sz="2400"/>
              <a:t>2. Выталкивающая (архимедова сила), действующая на шар.</a:t>
            </a:r>
          </a:p>
          <a:p>
            <a:r>
              <a:rPr lang="ru-RU" sz="2400"/>
              <a:t>3. Сила тяжести, действующая на оболочку шара.</a:t>
            </a:r>
          </a:p>
          <a:p>
            <a:r>
              <a:rPr lang="ru-RU" sz="2400"/>
              <a:t>4. Сила тяжести действующая на гелий в шарике.</a:t>
            </a:r>
          </a:p>
          <a:p>
            <a:r>
              <a:rPr lang="ru-RU" sz="2400"/>
              <a:t>5. Подъемная сила воздушного шара.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3" cstate="print"/>
          <a:srcRect b="85938"/>
          <a:stretch>
            <a:fillRect/>
          </a:stretch>
        </p:blipFill>
        <p:spPr>
          <a:xfrm>
            <a:off x="0" y="-1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39750" y="1484313"/>
            <a:ext cx="8229600" cy="252095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z="1800" smtClean="0">
              <a:solidFill>
                <a:srgbClr val="0070C0"/>
              </a:solidFill>
              <a:latin typeface="Nautilus Pompilius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>
              <a:solidFill>
                <a:srgbClr val="0070C0"/>
              </a:solidFill>
              <a:latin typeface="Nautilus Pompiliu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01" name="Rectangle 5"/>
          <p:cNvSpPr>
            <a:spLocks noChangeArrowheads="1"/>
          </p:cNvSpPr>
          <p:nvPr/>
        </p:nvSpPr>
        <p:spPr bwMode="auto">
          <a:xfrm>
            <a:off x="395288" y="1401763"/>
            <a:ext cx="8353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sz="1600"/>
          </a:p>
        </p:txBody>
      </p:sp>
      <p:pic>
        <p:nvPicPr>
          <p:cNvPr id="19502" name="Picture 17" descr="i?id=1298d64610cb0a135f1dec0abfb3120b-sr&amp;n=13&amp;exp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916113"/>
            <a:ext cx="22320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3" name="Rectangle 22"/>
          <p:cNvSpPr>
            <a:spLocks noChangeArrowheads="1"/>
          </p:cNvSpPr>
          <p:nvPr/>
        </p:nvSpPr>
        <p:spPr bwMode="auto">
          <a:xfrm>
            <a:off x="827088" y="1412875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9900"/>
                </a:solidFill>
              </a:rPr>
              <a:t>Объем эллипсоида</a:t>
            </a:r>
          </a:p>
        </p:txBody>
      </p:sp>
      <p:sp>
        <p:nvSpPr>
          <p:cNvPr id="19504" name="Rectangle 28"/>
          <p:cNvSpPr>
            <a:spLocks noChangeArrowheads="1"/>
          </p:cNvSpPr>
          <p:nvPr/>
        </p:nvSpPr>
        <p:spPr bwMode="auto">
          <a:xfrm>
            <a:off x="5472113" y="5586413"/>
            <a:ext cx="3357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/>
              <a:t>ρ (He) = 0,18 кг/м</a:t>
            </a:r>
            <a:r>
              <a:rPr lang="ru-RU" sz="2400" baseline="30000"/>
              <a:t>3</a:t>
            </a:r>
            <a:endParaRPr lang="ru-RU" sz="2400"/>
          </a:p>
          <a:p>
            <a:pPr algn="ctr"/>
            <a:r>
              <a:rPr lang="ru-RU" sz="2400"/>
              <a:t>ρ (воздух) = 1,29 кг/м</a:t>
            </a:r>
            <a:r>
              <a:rPr lang="ru-RU" sz="2400" baseline="30000"/>
              <a:t>3</a:t>
            </a:r>
            <a:r>
              <a:rPr lang="ru-RU" sz="2400"/>
              <a:t> </a:t>
            </a:r>
          </a:p>
        </p:txBody>
      </p:sp>
      <p:sp>
        <p:nvSpPr>
          <p:cNvPr id="19505" name="Rectangle 29"/>
          <p:cNvSpPr>
            <a:spLocks noChangeArrowheads="1"/>
          </p:cNvSpPr>
          <p:nvPr/>
        </p:nvSpPr>
        <p:spPr bwMode="auto">
          <a:xfrm>
            <a:off x="827088" y="2386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571500" algn="l"/>
              </a:tabLst>
            </a:pPr>
            <a:endParaRPr lang="ru-RU"/>
          </a:p>
        </p:txBody>
      </p:sp>
      <p:graphicFrame>
        <p:nvGraphicFramePr>
          <p:cNvPr id="19469" name="Rectangle 13"/>
          <p:cNvGraphicFramePr>
            <a:graphicFrameLocks/>
          </p:cNvGraphicFramePr>
          <p:nvPr/>
        </p:nvGraphicFramePr>
        <p:xfrm>
          <a:off x="1547813" y="1412875"/>
          <a:ext cx="6096000" cy="4064000"/>
        </p:xfrm>
        <a:graphic>
          <a:graphicData uri="http://schemas.openxmlformats.org/presentationml/2006/ole">
            <p:oleObj spid="_x0000_s19469" name="Формула" r:id="rId5" imgW="0" imgH="0" progId="Equation.3">
              <p:embed/>
            </p:oleObj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1835150" y="3284538"/>
          <a:ext cx="1944688" cy="1057275"/>
        </p:xfrm>
        <a:graphic>
          <a:graphicData uri="http://schemas.openxmlformats.org/presentationml/2006/ole">
            <p:oleObj spid="_x0000_s19470" name="Формула" r:id="rId6" imgW="723600" imgH="393480" progId="Equation.3">
              <p:embed/>
            </p:oleObj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323850" y="5661025"/>
          <a:ext cx="1655763" cy="630238"/>
        </p:xfrm>
        <a:graphic>
          <a:graphicData uri="http://schemas.openxmlformats.org/presentationml/2006/ole">
            <p:oleObj spid="_x0000_s19471" name="Формула" r:id="rId7" imgW="533160" imgH="203040" progId="Equation.3">
              <p:embed/>
            </p:oleObj>
          </a:graphicData>
        </a:graphic>
      </p:graphicFrame>
      <p:pic>
        <p:nvPicPr>
          <p:cNvPr id="19506" name="Picture 19" descr="Объемы фигур. Объем шара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1773238"/>
            <a:ext cx="1944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7" name="Rectangle 22"/>
          <p:cNvSpPr>
            <a:spLocks noChangeArrowheads="1"/>
          </p:cNvSpPr>
          <p:nvPr/>
        </p:nvSpPr>
        <p:spPr bwMode="auto">
          <a:xfrm>
            <a:off x="5435600" y="1412875"/>
            <a:ext cx="1455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9900"/>
                </a:solidFill>
              </a:rPr>
              <a:t>Объем шара</a:t>
            </a:r>
          </a:p>
        </p:txBody>
      </p:sp>
      <p:graphicFrame>
        <p:nvGraphicFramePr>
          <p:cNvPr id="19477" name="Object 21"/>
          <p:cNvGraphicFramePr>
            <a:graphicFrameLocks noChangeAspect="1"/>
          </p:cNvGraphicFramePr>
          <p:nvPr/>
        </p:nvGraphicFramePr>
        <p:xfrm>
          <a:off x="4716463" y="3284538"/>
          <a:ext cx="1800225" cy="1116012"/>
        </p:xfrm>
        <a:graphic>
          <a:graphicData uri="http://schemas.openxmlformats.org/presentationml/2006/ole">
            <p:oleObj spid="_x0000_s19477" name="Формула" r:id="rId9" imgW="634680" imgH="393480" progId="Equation.3">
              <p:embed/>
            </p:oleObj>
          </a:graphicData>
        </a:graphic>
      </p:graphicFrame>
      <p:sp>
        <p:nvSpPr>
          <p:cNvPr id="19508" name="Rectangle 22"/>
          <p:cNvSpPr>
            <a:spLocks noChangeArrowheads="1"/>
          </p:cNvSpPr>
          <p:nvPr/>
        </p:nvSpPr>
        <p:spPr bwMode="auto">
          <a:xfrm>
            <a:off x="6372225" y="429260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Длина окружности</a:t>
            </a:r>
          </a:p>
        </p:txBody>
      </p:sp>
      <p:graphicFrame>
        <p:nvGraphicFramePr>
          <p:cNvPr id="19479" name="Object 23"/>
          <p:cNvGraphicFramePr>
            <a:graphicFrameLocks noChangeAspect="1"/>
          </p:cNvGraphicFramePr>
          <p:nvPr/>
        </p:nvGraphicFramePr>
        <p:xfrm>
          <a:off x="6588125" y="4581525"/>
          <a:ext cx="1727200" cy="604838"/>
        </p:xfrm>
        <a:graphic>
          <a:graphicData uri="http://schemas.openxmlformats.org/presentationml/2006/ole">
            <p:oleObj spid="_x0000_s19479" name="Формула" r:id="rId10" imgW="545760" imgH="177480" progId="Equation.3">
              <p:embed/>
            </p:oleObj>
          </a:graphicData>
        </a:graphic>
      </p:graphicFrame>
      <p:sp>
        <p:nvSpPr>
          <p:cNvPr id="19509" name="Rectangle 36"/>
          <p:cNvSpPr>
            <a:spLocks noChangeArrowheads="1"/>
          </p:cNvSpPr>
          <p:nvPr/>
        </p:nvSpPr>
        <p:spPr bwMode="auto">
          <a:xfrm>
            <a:off x="179388" y="4149725"/>
            <a:ext cx="2319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9900"/>
                </a:solidFill>
              </a:rPr>
              <a:t>Периметр эллипса</a:t>
            </a:r>
          </a:p>
        </p:txBody>
      </p:sp>
      <p:pic>
        <p:nvPicPr>
          <p:cNvPr id="19510" name="Picture 40" descr="ellips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55875" y="4365625"/>
            <a:ext cx="23764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97" name="Object 41"/>
          <p:cNvGraphicFramePr>
            <a:graphicFrameLocks noChangeAspect="1"/>
          </p:cNvGraphicFramePr>
          <p:nvPr/>
        </p:nvGraphicFramePr>
        <p:xfrm>
          <a:off x="250825" y="4581525"/>
          <a:ext cx="2273300" cy="620713"/>
        </p:xfrm>
        <a:graphic>
          <a:graphicData uri="http://schemas.openxmlformats.org/presentationml/2006/ole">
            <p:oleObj spid="_x0000_s19497" name="Формула" r:id="rId12" imgW="7999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(2).jpg"/>
          <p:cNvPicPr>
            <a:picLocks noChangeAspect="1"/>
          </p:cNvPicPr>
          <p:nvPr/>
        </p:nvPicPr>
        <p:blipFill>
          <a:blip r:embed="rId2" cstate="print"/>
          <a:srcRect b="85938"/>
          <a:stretch>
            <a:fillRect/>
          </a:stretch>
        </p:blipFill>
        <p:spPr>
          <a:xfrm>
            <a:off x="0" y="-1"/>
            <a:ext cx="9144000" cy="128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2520950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z="1800" smtClean="0">
              <a:solidFill>
                <a:srgbClr val="0070C0"/>
              </a:solidFill>
              <a:latin typeface="Nautilus Pompilius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mtClean="0">
              <a:solidFill>
                <a:srgbClr val="0070C0"/>
              </a:solidFill>
              <a:latin typeface="Nautilus Pompiliu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067175" y="3429000"/>
            <a:ext cx="3981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3. Сколько нужно воздушных шариков, чтобы поднять  игрушечного медведя?</a:t>
            </a:r>
          </a:p>
          <a:p>
            <a:endParaRPr lang="ru-RU" sz="2000"/>
          </a:p>
        </p:txBody>
      </p:sp>
      <p:pic>
        <p:nvPicPr>
          <p:cNvPr id="23557" name="Picture 2" descr="&amp;Kcy;&amp;acy;&amp;rcy;&amp;tcy;&amp;icy;&amp;ncy;&amp;kcy;&amp;icy; &amp;pcy;&amp;ocy; &amp;zcy;&amp;acy;&amp;pcy;&amp;rcy;&amp;ocy;&amp;scy;&amp;ucy; &amp;vcy;&amp;icy;&amp;ncy;&amp;ncy;&amp;icy; &amp;pcy;&amp;ucy;&amp;khcy; &amp;icy; &amp;vcy;&amp;ocy;&amp;zcy;&amp;dcy;&amp;ucy;&amp;shcy;&amp;ncy;&amp;ycy;&amp;jcy; &amp;shcy;&amp;acy;&amp;rcy;&amp;icy;&amp;k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773238"/>
            <a:ext cx="25336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995738" y="1700213"/>
            <a:ext cx="39814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/>
              <a:t>Что такое грузоподъемность?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Как узнать грузоподъемность вашего воздушного шарика?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72bd6585e37033920c6ed22c8848fa5507a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244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Nautilus Pompilius</vt:lpstr>
      <vt:lpstr>Тема Office</vt:lpstr>
      <vt:lpstr>Формула</vt:lpstr>
      <vt:lpstr>Слайд 1</vt:lpstr>
      <vt:lpstr>Слайд 2</vt:lpstr>
      <vt:lpstr>Определение грузоподъемности воздушного шара.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Всем спасибо. До следующей встречи.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Шары. Праздник.</dc:title>
  <dc:subject>шаблон для презентаций</dc:subject>
  <dc:creator>Питинева Антонина</dc:creator>
  <cp:keywords>шаблон для презентаций, шары, праздник</cp:keywords>
  <cp:lastModifiedBy>Татьяна</cp:lastModifiedBy>
  <cp:revision>29</cp:revision>
  <dcterms:created xsi:type="dcterms:W3CDTF">2014-01-22T17:27:59Z</dcterms:created>
  <dcterms:modified xsi:type="dcterms:W3CDTF">2021-04-07T14:18:34Z</dcterms:modified>
</cp:coreProperties>
</file>