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62" r:id="rId5"/>
    <p:sldId id="265" r:id="rId6"/>
    <p:sldId id="267" r:id="rId7"/>
    <p:sldId id="269" r:id="rId8"/>
    <p:sldId id="271" r:id="rId9"/>
    <p:sldId id="272" r:id="rId10"/>
    <p:sldId id="275" r:id="rId11"/>
    <p:sldId id="277" r:id="rId12"/>
    <p:sldId id="264" r:id="rId13"/>
    <p:sldId id="259" r:id="rId14"/>
    <p:sldId id="261" r:id="rId15"/>
    <p:sldId id="263" r:id="rId16"/>
    <p:sldId id="266" r:id="rId17"/>
    <p:sldId id="268" r:id="rId18"/>
    <p:sldId id="270" r:id="rId19"/>
    <p:sldId id="273" r:id="rId20"/>
    <p:sldId id="274" r:id="rId21"/>
    <p:sldId id="276" r:id="rId22"/>
    <p:sldId id="27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70D70-02CD-4E3C-A320-EDA5112EFB70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3A8B9-665B-46E7-BAC9-BBA96F548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390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70D70-02CD-4E3C-A320-EDA5112EFB70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3A8B9-665B-46E7-BAC9-BBA96F548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55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70D70-02CD-4E3C-A320-EDA5112EFB70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3A8B9-665B-46E7-BAC9-BBA96F548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982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70D70-02CD-4E3C-A320-EDA5112EFB70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3A8B9-665B-46E7-BAC9-BBA96F548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649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70D70-02CD-4E3C-A320-EDA5112EFB70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3A8B9-665B-46E7-BAC9-BBA96F548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10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70D70-02CD-4E3C-A320-EDA5112EFB70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3A8B9-665B-46E7-BAC9-BBA96F548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6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70D70-02CD-4E3C-A320-EDA5112EFB70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3A8B9-665B-46E7-BAC9-BBA96F548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722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70D70-02CD-4E3C-A320-EDA5112EFB70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3A8B9-665B-46E7-BAC9-BBA96F548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234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70D70-02CD-4E3C-A320-EDA5112EFB70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3A8B9-665B-46E7-BAC9-BBA96F548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878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70D70-02CD-4E3C-A320-EDA5112EFB70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3A8B9-665B-46E7-BAC9-BBA96F548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516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70D70-02CD-4E3C-A320-EDA5112EFB70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3A8B9-665B-46E7-BAC9-BBA96F548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951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70D70-02CD-4E3C-A320-EDA5112EFB70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3A8B9-665B-46E7-BAC9-BBA96F548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5500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999624-DB49-4ACC-87D6-D75297750B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286" b="125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ABB02-EB49-4D87-87FD-84D8A75A96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3320859"/>
            <a:ext cx="4666470" cy="3112598"/>
          </a:xfrm>
        </p:spPr>
        <p:txBody>
          <a:bodyPr anchor="t">
            <a:normAutofit/>
          </a:bodyPr>
          <a:lstStyle/>
          <a:p>
            <a:pPr algn="l"/>
            <a:r>
              <a:rPr lang="ru-RU" sz="4000" dirty="0">
                <a:solidFill>
                  <a:srgbClr val="FFC000"/>
                </a:solidFill>
              </a:rPr>
              <a:t>Человек и его здоровье. Пищеварительная </a:t>
            </a:r>
            <a:br>
              <a:rPr lang="ru-RU" sz="4000" dirty="0">
                <a:solidFill>
                  <a:srgbClr val="FFC000"/>
                </a:solidFill>
              </a:rPr>
            </a:br>
            <a:r>
              <a:rPr lang="ru-RU" sz="4000" dirty="0">
                <a:solidFill>
                  <a:srgbClr val="FFC000"/>
                </a:solidFill>
              </a:rPr>
              <a:t>система.</a:t>
            </a:r>
            <a:br>
              <a:rPr lang="ru-RU" sz="4000" dirty="0">
                <a:solidFill>
                  <a:srgbClr val="FFC000"/>
                </a:solidFill>
              </a:rPr>
            </a:br>
            <a:r>
              <a:rPr lang="ru-RU" sz="2000" dirty="0">
                <a:solidFill>
                  <a:srgbClr val="0070C0"/>
                </a:solidFill>
              </a:rPr>
              <a:t>Деркач С.О.  МОУ СОШ №1 г. Тверь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9243209-717D-446E-8E03-A02E599E16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2348680"/>
            <a:ext cx="4823883" cy="972180"/>
          </a:xfrm>
        </p:spPr>
        <p:txBody>
          <a:bodyPr anchor="b">
            <a:normAutofit/>
          </a:bodyPr>
          <a:lstStyle/>
          <a:p>
            <a:pPr algn="l"/>
            <a:r>
              <a:rPr lang="ru-RU" sz="2000" dirty="0">
                <a:solidFill>
                  <a:srgbClr val="0070C0"/>
                </a:solidFill>
              </a:rPr>
              <a:t>8 класс  Логические задачи.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10C2350-B938-4D26-8747-AA73EAF2D5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6" r="26869"/>
          <a:stretch/>
        </p:blipFill>
        <p:spPr bwMode="auto">
          <a:xfrm>
            <a:off x="6021086" y="544804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4334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872DD4-8BA8-48C1-81C5-A3D825C04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60400"/>
          </a:xfrm>
        </p:spPr>
        <p:txBody>
          <a:bodyPr/>
          <a:lstStyle/>
          <a:p>
            <a:r>
              <a:rPr lang="ru-RU" dirty="0"/>
              <a:t>Задача 9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4E69670-1590-45B2-AF75-1CABBFC8F4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0012" y="787400"/>
            <a:ext cx="6172200" cy="5270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A446CDE6-ED45-4C9D-963F-E52D3007E0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282700"/>
            <a:ext cx="3932237" cy="4586288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В белом хлебе содержится крахмал, белки, клейковина. Какие из этих веществ будут перевариваться в ротовой полости? Почему?</a:t>
            </a:r>
          </a:p>
        </p:txBody>
      </p:sp>
    </p:spTree>
    <p:extLst>
      <p:ext uri="{BB962C8B-B14F-4D97-AF65-F5344CB8AC3E}">
        <p14:creationId xmlns:p14="http://schemas.microsoft.com/office/powerpoint/2010/main" val="337933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D50335-22AF-4F0C-8C86-BC53A5948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98500"/>
          </a:xfrm>
        </p:spPr>
        <p:txBody>
          <a:bodyPr/>
          <a:lstStyle/>
          <a:p>
            <a:r>
              <a:rPr lang="ru-RU" b="1" dirty="0"/>
              <a:t>Задача 10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B267D15-93D3-4F60-8140-6C324F3C22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622300"/>
            <a:ext cx="6172200" cy="5246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0"/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824E6C66-DF77-4DD6-855B-2BC844D65F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47800"/>
            <a:ext cx="3932237" cy="4421188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При пищевых отравлениях возникают рвота, боли в животе. Это защитная реакция организма. Дайте объяснение этим явлениям.</a:t>
            </a:r>
          </a:p>
        </p:txBody>
      </p:sp>
    </p:spTree>
    <p:extLst>
      <p:ext uri="{BB962C8B-B14F-4D97-AF65-F5344CB8AC3E}">
        <p14:creationId xmlns:p14="http://schemas.microsoft.com/office/powerpoint/2010/main" val="79016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22C9D8-64A5-476F-94A2-956CB16E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0070C0"/>
                </a:solidFill>
                <a:latin typeface="Arial Black" panose="020B0A04020102020204" pitchFamily="34" charset="0"/>
              </a:rPr>
              <a:t>ОТВЕТЫ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A0794BB-70A6-4F6F-8B83-5075E7F212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850900"/>
            <a:ext cx="6172200" cy="490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0"/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3105FB19-51FF-47BE-88DB-43979EFA01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302000"/>
            <a:ext cx="3932237" cy="2566988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rgbClr val="0070C0"/>
                </a:solidFill>
                <a:latin typeface="Arial Black" panose="020B0A04020102020204" pitchFamily="34" charset="0"/>
              </a:rPr>
              <a:t>НА ВОПРОСЫ</a:t>
            </a:r>
          </a:p>
        </p:txBody>
      </p:sp>
    </p:spTree>
    <p:extLst>
      <p:ext uri="{BB962C8B-B14F-4D97-AF65-F5344CB8AC3E}">
        <p14:creationId xmlns:p14="http://schemas.microsoft.com/office/powerpoint/2010/main" val="3029695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A39A189-3850-4990-8F17-7AFBA8257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530225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Bahnschrift" panose="020B0502040204020203" pitchFamily="34" charset="0"/>
              </a:rPr>
              <a:t>Задача 1</a:t>
            </a: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FA2E849C-F713-43AA-BCE9-36C3A9D62DB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888" b="7888"/>
          <a:stretch>
            <a:fillRect/>
          </a:stretch>
        </p:blipFill>
        <p:spPr>
          <a:xfrm>
            <a:off x="5180012" y="987425"/>
            <a:ext cx="6172200" cy="4873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0"/>
          </a:effectLst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C6C79890-8463-40F4-AB26-31A52FA687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143000"/>
            <a:ext cx="3932237" cy="4725988"/>
          </a:xfrm>
        </p:spPr>
        <p:txBody>
          <a:bodyPr/>
          <a:lstStyle/>
          <a:p>
            <a:pPr algn="ctr"/>
            <a:r>
              <a:rPr lang="ru-RU" sz="2400" dirty="0"/>
              <a:t>Выражение «белковый дефицит» связано с тем, что белки в организме не могут образовываться из жиров и углеводов. Они незаменимы в  питании, хотя в процессе усвоения в клетках из аминокислот образуются другие белки, характерные для данного организма. Углеводы и жиры могут образовываться из белков.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847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E2253962-3F21-47B9-B70C-17B6E9AEC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35000"/>
          </a:xfrm>
        </p:spPr>
        <p:txBody>
          <a:bodyPr/>
          <a:lstStyle/>
          <a:p>
            <a:r>
              <a:rPr lang="ru-RU" dirty="0">
                <a:latin typeface="Bahnschrift" panose="020B0502040204020203" pitchFamily="34" charset="0"/>
              </a:rPr>
              <a:t>Задача 2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46925E8-387F-4594-92AD-F6701E62E8B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780" r="7780"/>
          <a:stretch>
            <a:fillRect/>
          </a:stretch>
        </p:blipFill>
        <p:spPr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0"/>
          </a:effectLst>
        </p:spPr>
      </p:pic>
      <p:sp>
        <p:nvSpPr>
          <p:cNvPr id="13" name="Текст 12">
            <a:extLst>
              <a:ext uri="{FF2B5EF4-FFF2-40B4-BE49-F238E27FC236}">
                <a16:creationId xmlns:a16="http://schemas.microsoft.com/office/drawing/2014/main" id="{4589BF45-DE51-4F78-B46C-2CF10C8E79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092200"/>
            <a:ext cx="3932237" cy="4776788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Корочка черного хлеба делается  сладкой при долгом  жевании потому, что крупные молекулы крахмала, входящие в состав хлеба, под влиянием ферментов слюны расщепляются  на некоторое число молекул  углевода -  глюкозы.</a:t>
            </a:r>
          </a:p>
        </p:txBody>
      </p:sp>
    </p:spTree>
    <p:extLst>
      <p:ext uri="{BB962C8B-B14F-4D97-AF65-F5344CB8AC3E}">
        <p14:creationId xmlns:p14="http://schemas.microsoft.com/office/powerpoint/2010/main" val="181568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A40770-3EE7-4668-B618-592F42D56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530225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Bahnschrift" panose="020B0502040204020203" pitchFamily="34" charset="0"/>
              </a:rPr>
              <a:t>Задача 3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40264F-BADC-46C4-8E60-49685C63057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037" r="3037"/>
          <a:stretch>
            <a:fillRect/>
          </a:stretch>
        </p:blipFill>
        <p:spPr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81C855E1-0A78-42C9-8A86-3D0EA68F8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155700"/>
            <a:ext cx="3932237" cy="4713288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Овощи и фрукты содержат витамины – биологически активные вещества. Необходимые организму.</a:t>
            </a:r>
          </a:p>
        </p:txBody>
      </p:sp>
    </p:spTree>
    <p:extLst>
      <p:ext uri="{BB962C8B-B14F-4D97-AF65-F5344CB8AC3E}">
        <p14:creationId xmlns:p14="http://schemas.microsoft.com/office/powerpoint/2010/main" val="48690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FC20D0-7BB2-465F-8B7F-3325A7D4B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22300"/>
          </a:xfrm>
        </p:spPr>
        <p:txBody>
          <a:bodyPr/>
          <a:lstStyle/>
          <a:p>
            <a:r>
              <a:rPr lang="ru-RU" dirty="0">
                <a:latin typeface="Bahnschrift" panose="020B0502040204020203" pitchFamily="34" charset="0"/>
              </a:rPr>
              <a:t>Задача 4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FB03A3-A155-4289-94C1-872D5BA1BD8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785" r="7785"/>
          <a:stretch>
            <a:fillRect/>
          </a:stretch>
        </p:blipFill>
        <p:spPr>
          <a:xfrm>
            <a:off x="5180012" y="995363"/>
            <a:ext cx="6172200" cy="4873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8D26E964-558C-4A32-9C6E-97E110F01C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46200"/>
            <a:ext cx="3932237" cy="4522788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В процессе обмена веществ  из белков могут  образовываться углеводы, что и бывает у людей, питающихся  в основном животной пищей, например у народов севера.</a:t>
            </a:r>
          </a:p>
        </p:txBody>
      </p:sp>
    </p:spTree>
    <p:extLst>
      <p:ext uri="{BB962C8B-B14F-4D97-AF65-F5344CB8AC3E}">
        <p14:creationId xmlns:p14="http://schemas.microsoft.com/office/powerpoint/2010/main" val="378023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4DA648-EBAE-4D3C-9E05-694B11045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73100"/>
          </a:xfrm>
        </p:spPr>
        <p:txBody>
          <a:bodyPr/>
          <a:lstStyle/>
          <a:p>
            <a:r>
              <a:rPr lang="ru-RU" dirty="0">
                <a:latin typeface="Bahnschrift" panose="020B0502040204020203" pitchFamily="34" charset="0"/>
              </a:rPr>
              <a:t>Задача 5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5DADA0-272E-458F-9DCA-FC9F575A53C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489" b="4489"/>
          <a:stretch>
            <a:fillRect/>
          </a:stretch>
        </p:blipFill>
        <p:spPr>
          <a:xfrm>
            <a:off x="5562600" y="749301"/>
            <a:ext cx="5792788" cy="5111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0A6DDF2F-5345-45B9-B01C-F36F33E0AA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231900"/>
            <a:ext cx="3932237" cy="4637088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Рефлекторное отделение  кишечного сока под влиянием раздражения вкусовых и обонятельных  рецепторов не имело бы биологического значения потому, что пищевая кашица попадает в  тонкие кишки через значительное время после приема пищи. Поэтому выделение кишечного сока  более целесообразно при механическом и химическом раздражении  стенки кишки пищевой кашицей.</a:t>
            </a:r>
          </a:p>
        </p:txBody>
      </p:sp>
    </p:spTree>
    <p:extLst>
      <p:ext uri="{BB962C8B-B14F-4D97-AF65-F5344CB8AC3E}">
        <p14:creationId xmlns:p14="http://schemas.microsoft.com/office/powerpoint/2010/main" val="316094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F6DD85-9F49-4AC5-B499-B5746D352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11200"/>
          </a:xfrm>
        </p:spPr>
        <p:txBody>
          <a:bodyPr/>
          <a:lstStyle/>
          <a:p>
            <a:r>
              <a:rPr lang="ru-RU" dirty="0"/>
              <a:t>Задача 6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686354-84BC-40A8-908B-92876A544B2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08" r="2508"/>
          <a:stretch>
            <a:fillRect/>
          </a:stretch>
        </p:blipFill>
        <p:spPr>
          <a:xfrm>
            <a:off x="5180012" y="812800"/>
            <a:ext cx="6172200" cy="4873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0"/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56F1FB86-1D40-40E4-B1F1-2BA11C0BD5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257300"/>
            <a:ext cx="3932237" cy="4611688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Испытание рисом основано на том. что при страхе прекращается слюноотделение, во рту пересыхает и сухой рис съесть невозможно. Безусловно, при этом мог пострадать и невиновный.</a:t>
            </a:r>
          </a:p>
        </p:txBody>
      </p:sp>
    </p:spTree>
    <p:extLst>
      <p:ext uri="{BB962C8B-B14F-4D97-AF65-F5344CB8AC3E}">
        <p14:creationId xmlns:p14="http://schemas.microsoft.com/office/powerpoint/2010/main" val="47620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D5718F-F210-463D-B1B9-E45E8DCB1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47700"/>
          </a:xfrm>
        </p:spPr>
        <p:txBody>
          <a:bodyPr/>
          <a:lstStyle/>
          <a:p>
            <a:r>
              <a:rPr lang="ru-RU" dirty="0"/>
              <a:t>Задача 7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758E8B1-19BA-46BC-B893-F1699F6BF2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006" y="992187"/>
            <a:ext cx="6172200" cy="4873625"/>
          </a:xfrm>
        </p:spPr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553B47-D3A3-4DE5-A30E-55B1ACEE70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193800"/>
            <a:ext cx="3932237" cy="4675188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Если человек без пищи сделает несколько </a:t>
            </a:r>
          </a:p>
          <a:p>
            <a:pPr algn="ctr"/>
            <a:r>
              <a:rPr lang="ru-RU" sz="2800" dirty="0"/>
              <a:t>глотательных движений, то он использует всю слюну, находящуюся в глотке, а без раздражителя глотание  невозможно. Глотание – рефлекс, пища или слюна – его раздражитель.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CED9C9-19A2-4351-B3A0-38FA56F41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809" y="457200"/>
            <a:ext cx="7036594" cy="594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28584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BE22999F-10B1-4B86-845F-562F7E62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531812"/>
          </a:xfrm>
        </p:spPr>
        <p:txBody>
          <a:bodyPr/>
          <a:lstStyle/>
          <a:p>
            <a:r>
              <a:rPr lang="ru-RU" dirty="0"/>
              <a:t>Задача 1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953A87F-A533-4FBB-8BDE-50490DE375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135380"/>
            <a:ext cx="6172200" cy="45777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</p:spPr>
      </p:pic>
      <p:sp>
        <p:nvSpPr>
          <p:cNvPr id="9" name="Текст 8">
            <a:extLst>
              <a:ext uri="{FF2B5EF4-FFF2-40B4-BE49-F238E27FC236}">
                <a16:creationId xmlns:a16="http://schemas.microsoft.com/office/drawing/2014/main" id="{62E20A95-7C71-4FCC-9F75-91E542A34EF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ru-RU" sz="3200" dirty="0">
                <a:latin typeface="+mj-lt"/>
              </a:rPr>
              <a:t>Часто при недостатке питания  говорят: «Белковый дефицит в рационе»,  а почему не говорят: об углеводном или жировом дефиците в рационе?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617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5E47F1-60CA-4AC7-ABB5-E457A9AD3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49300"/>
          </a:xfrm>
        </p:spPr>
        <p:txBody>
          <a:bodyPr/>
          <a:lstStyle/>
          <a:p>
            <a:r>
              <a:rPr lang="ru-RU" dirty="0"/>
              <a:t>Задача 8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42EE74-1615-41A8-9277-F58DC1CC02E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0423" r="10423"/>
          <a:stretch>
            <a:fillRect/>
          </a:stretch>
        </p:blipFill>
        <p:spPr>
          <a:xfrm>
            <a:off x="5640388" y="831850"/>
            <a:ext cx="6172200" cy="4873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5902CA62-6FB6-4C31-9AB2-15E11DFE4C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206500"/>
            <a:ext cx="3932237" cy="4662488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При питье сосуд с жидкостью соприкасается с  губам, человек выливает жидкость в ротовую полость и вдыхает воздух.  Вдох создает расширение  легких. Вследствие чего понижается давление в полости рта и жидкость в силу разности давления движется в глотку и дальше по пищеводу.</a:t>
            </a:r>
          </a:p>
        </p:txBody>
      </p:sp>
    </p:spTree>
    <p:extLst>
      <p:ext uri="{BB962C8B-B14F-4D97-AF65-F5344CB8AC3E}">
        <p14:creationId xmlns:p14="http://schemas.microsoft.com/office/powerpoint/2010/main" val="371348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3830FD-C94A-49F6-A56A-0FEAA7419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11200"/>
          </a:xfrm>
        </p:spPr>
        <p:txBody>
          <a:bodyPr/>
          <a:lstStyle/>
          <a:p>
            <a:r>
              <a:rPr lang="ru-RU" dirty="0"/>
              <a:t>Задача 9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38F281-5BFB-40ED-9A2B-FADC3C4344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168400"/>
            <a:ext cx="3932237" cy="4700588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Расщепляется крахмал. В ротовой полости слюна содержит ферменты, расщепляющие  сложные углеводы до более простых.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6CF8220-26EC-4990-B084-E005CE427AB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9506" b="9506"/>
          <a:stretch>
            <a:fillRect/>
          </a:stretch>
        </p:blipFill>
        <p:spPr>
          <a:xfrm>
            <a:off x="5297488" y="458789"/>
            <a:ext cx="6323012" cy="5410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84910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3E0710-0C9F-4356-A5AE-97BF5CE5E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98500"/>
          </a:xfrm>
        </p:spPr>
        <p:txBody>
          <a:bodyPr/>
          <a:lstStyle/>
          <a:p>
            <a:r>
              <a:rPr lang="ru-RU" b="1" dirty="0"/>
              <a:t>Задача 10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18B609-2AD4-4F4F-A2E4-713C3D0131A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724" r="4724"/>
          <a:stretch>
            <a:fillRect/>
          </a:stretch>
        </p:blipFill>
        <p:spPr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0"/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97E89039-3563-4DC4-92C1-61425215D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46200"/>
            <a:ext cx="3932237" cy="4522788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Рвота – защитный акт, с помощью которого из организма удаляются вредные для него  вещества. Боль предупреждает о расстройстве функции.</a:t>
            </a:r>
          </a:p>
        </p:txBody>
      </p:sp>
    </p:spTree>
    <p:extLst>
      <p:ext uri="{BB962C8B-B14F-4D97-AF65-F5344CB8AC3E}">
        <p14:creationId xmlns:p14="http://schemas.microsoft.com/office/powerpoint/2010/main" val="401950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5657DE-ADD1-489F-BFCD-650D1FFEF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530225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Задача 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188FC96-AB84-4AE2-A5CA-A2119BACAF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3400" y="1168400"/>
            <a:ext cx="5738812" cy="4700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CED991A4-0527-458A-B4BB-5B70A8A27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995363"/>
            <a:ext cx="3932237" cy="4873625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Если долго жевать корочку  черного хлеба, то его  кисловатый вкус сменяется сладким. Почему?</a:t>
            </a:r>
          </a:p>
        </p:txBody>
      </p:sp>
    </p:spTree>
    <p:extLst>
      <p:ext uri="{BB962C8B-B14F-4D97-AF65-F5344CB8AC3E}">
        <p14:creationId xmlns:p14="http://schemas.microsoft.com/office/powerpoint/2010/main" val="68760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0E258B-6A60-4E87-9C8B-93FD3CB09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530225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Bahnschrift" panose="020B0502040204020203" pitchFamily="34" charset="0"/>
              </a:rPr>
              <a:t>Задача 3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FD239031-54DF-4220-9E39-E738E1CB06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97524" y="987425"/>
            <a:ext cx="5754688" cy="4493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56AD95AD-5402-42CB-B180-05626E873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143000"/>
            <a:ext cx="3932237" cy="4725988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Ферменты слюны расщепляют только вареный крахмал, а сырой лишь частично. Однако в рацион должны входить в достаточном количестве сырые овощи, фрукты. Объясните, почему.</a:t>
            </a:r>
          </a:p>
        </p:txBody>
      </p:sp>
    </p:spTree>
    <p:extLst>
      <p:ext uri="{BB962C8B-B14F-4D97-AF65-F5344CB8AC3E}">
        <p14:creationId xmlns:p14="http://schemas.microsoft.com/office/powerpoint/2010/main" val="365802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6F098-7ADF-4D59-9875-B99A988AC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35000"/>
          </a:xfrm>
        </p:spPr>
        <p:txBody>
          <a:bodyPr/>
          <a:lstStyle/>
          <a:p>
            <a:r>
              <a:rPr lang="ru-RU" dirty="0">
                <a:latin typeface="Bahnschrift" panose="020B0502040204020203" pitchFamily="34" charset="0"/>
              </a:rPr>
              <a:t>Задача 4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2252777-2BDA-48A0-8973-8C20BB8DF7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5600" y="804441"/>
            <a:ext cx="5919788" cy="4675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A6C58546-B692-4221-BC87-B042E5B951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193800"/>
            <a:ext cx="3932237" cy="4675188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Экспериментаторы кормили подопытное животное  только белками и не давали ему углеводов. После смерти животного в его печени был обнаружен животный крахмал  - гликоген. Дайте объяснение этого явления.</a:t>
            </a:r>
          </a:p>
        </p:txBody>
      </p:sp>
    </p:spTree>
    <p:extLst>
      <p:ext uri="{BB962C8B-B14F-4D97-AF65-F5344CB8AC3E}">
        <p14:creationId xmlns:p14="http://schemas.microsoft.com/office/powerpoint/2010/main" val="3008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3305B-0337-4838-9FAE-9288BDF7F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530225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Bahnschrift" panose="020B0502040204020203" pitchFamily="34" charset="0"/>
              </a:rPr>
              <a:t>Задача 5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846FF90-FAB9-4071-BCB5-6C975E256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7401" y="1069181"/>
            <a:ext cx="5791200" cy="4873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BCEE8FFC-DD9F-44D4-91B6-165DC2D5F8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143000"/>
            <a:ext cx="3932237" cy="4725988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Кишечный сок выделяется  на каждом участке кишки под влиянием  местного раздражения рецепторов, а не под влиянием  рефлексов вкусовых и обонятельных рецепторов. Объясните, какое это имеет значение.</a:t>
            </a:r>
          </a:p>
        </p:txBody>
      </p:sp>
    </p:spTree>
    <p:extLst>
      <p:ext uri="{BB962C8B-B14F-4D97-AF65-F5344CB8AC3E}">
        <p14:creationId xmlns:p14="http://schemas.microsoft.com/office/powerpoint/2010/main" val="2733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801EA1-0EFF-4EA1-B004-EE05E3895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98500"/>
          </a:xfrm>
        </p:spPr>
        <p:txBody>
          <a:bodyPr/>
          <a:lstStyle/>
          <a:p>
            <a:r>
              <a:rPr lang="ru-RU" dirty="0"/>
              <a:t>Задача 6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11A9D82-78ED-4A03-AE77-6A2FDB0D07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155700"/>
            <a:ext cx="6172200" cy="4325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3CB94F24-FD7F-41B1-B9D4-68173D980D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282700"/>
            <a:ext cx="3932237" cy="5118100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В Древней Индии для решения вопроса о виновности или невиновности подсудимому предлагали съесть сухой рис. Если обвиняемый его съедал, считалось, что он не виновен, если нет, то виновен. На основании каких знаний применялось «испытание рисом»?</a:t>
            </a:r>
          </a:p>
        </p:txBody>
      </p:sp>
    </p:spTree>
    <p:extLst>
      <p:ext uri="{BB962C8B-B14F-4D97-AF65-F5344CB8AC3E}">
        <p14:creationId xmlns:p14="http://schemas.microsoft.com/office/powerpoint/2010/main" val="455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E0BA67-1EDA-4D93-9271-1D9DD1893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85800"/>
          </a:xfrm>
        </p:spPr>
        <p:txBody>
          <a:bodyPr/>
          <a:lstStyle/>
          <a:p>
            <a:r>
              <a:rPr lang="ru-RU" dirty="0"/>
              <a:t>Задача 7.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D613889-E75E-4998-A46C-CF02E6A2E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0012" y="578879"/>
            <a:ext cx="6172200" cy="4725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0"/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BA2431B6-FB1A-4137-94B0-6FBF09E7E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143000"/>
            <a:ext cx="3932237" cy="4725988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Когда мы едим, то спокойно проглатываем пищу, но без пищи, сделав три-четыре глотательных движения, чувствуем затруднение в глотании. Почему?</a:t>
            </a:r>
          </a:p>
        </p:txBody>
      </p:sp>
    </p:spTree>
    <p:extLst>
      <p:ext uri="{BB962C8B-B14F-4D97-AF65-F5344CB8AC3E}">
        <p14:creationId xmlns:p14="http://schemas.microsoft.com/office/powerpoint/2010/main" val="276918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8E4568-318F-475B-BC2B-C2B41150A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41616"/>
          </a:xfrm>
        </p:spPr>
        <p:txBody>
          <a:bodyPr/>
          <a:lstStyle/>
          <a:p>
            <a:r>
              <a:rPr lang="ru-RU" dirty="0">
                <a:latin typeface="Bahnschrift" panose="020B0502040204020203" pitchFamily="34" charset="0"/>
              </a:rPr>
              <a:t>Задача 8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BE727E1-F115-4382-888D-7AF62B76F9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0012" y="571500"/>
            <a:ext cx="6172200" cy="5040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0"/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A25DE45-B4E7-4758-84A6-961E1E12F3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198816"/>
            <a:ext cx="3932237" cy="4670172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Пищу человек захватывает зубами, замыкая ротовую  щель,  измельчает, пережевывает, смачивает слюной, формирует пищевой комок и проглатывает. Так ест человек. А как он пьет?</a:t>
            </a:r>
          </a:p>
        </p:txBody>
      </p:sp>
    </p:spTree>
    <p:extLst>
      <p:ext uri="{BB962C8B-B14F-4D97-AF65-F5344CB8AC3E}">
        <p14:creationId xmlns:p14="http://schemas.microsoft.com/office/powerpoint/2010/main" val="107315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154</TotalTime>
  <Words>664</Words>
  <Application>Microsoft Office PowerPoint</Application>
  <PresentationFormat>Широкоэкранный</PresentationFormat>
  <Paragraphs>45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Arial Black</vt:lpstr>
      <vt:lpstr>Arial Narrow</vt:lpstr>
      <vt:lpstr>Bahnschrift</vt:lpstr>
      <vt:lpstr>Calibri</vt:lpstr>
      <vt:lpstr>Calibri Light</vt:lpstr>
      <vt:lpstr>Office Theme</vt:lpstr>
      <vt:lpstr>Человек и его здоровье. Пищеварительная  система. Деркач С.О.  МОУ СОШ №1 г. Тверь</vt:lpstr>
      <vt:lpstr>Задача 1</vt:lpstr>
      <vt:lpstr>Задача 2</vt:lpstr>
      <vt:lpstr>Задача 3</vt:lpstr>
      <vt:lpstr>Задача 4</vt:lpstr>
      <vt:lpstr>Задача 5</vt:lpstr>
      <vt:lpstr>Задача 6</vt:lpstr>
      <vt:lpstr>Задача 7.</vt:lpstr>
      <vt:lpstr>Задача 8</vt:lpstr>
      <vt:lpstr>Задача 9</vt:lpstr>
      <vt:lpstr>Задача 10</vt:lpstr>
      <vt:lpstr>ОТВЕТЫ</vt:lpstr>
      <vt:lpstr>Задача 1</vt:lpstr>
      <vt:lpstr>Задача 2</vt:lpstr>
      <vt:lpstr>Задача 3</vt:lpstr>
      <vt:lpstr>Задача 4</vt:lpstr>
      <vt:lpstr>Задача 5</vt:lpstr>
      <vt:lpstr>Задача 6</vt:lpstr>
      <vt:lpstr>Задача 7</vt:lpstr>
      <vt:lpstr>Задача 8</vt:lpstr>
      <vt:lpstr>Задача 9</vt:lpstr>
      <vt:lpstr>Задача 10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Человек и его здоровье. Пищеварительная  система.</dc:title>
  <dc:creator>Админ</dc:creator>
  <cp:lastModifiedBy>Админ</cp:lastModifiedBy>
  <cp:revision>22</cp:revision>
  <dcterms:created xsi:type="dcterms:W3CDTF">2021-02-06T12:31:10Z</dcterms:created>
  <dcterms:modified xsi:type="dcterms:W3CDTF">2021-03-02T15:29:25Z</dcterms:modified>
</cp:coreProperties>
</file>