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3" r:id="rId2"/>
    <p:sldId id="256" r:id="rId3"/>
    <p:sldId id="257" r:id="rId4"/>
    <p:sldId id="258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66FF33"/>
    <a:srgbClr val="FFFF99"/>
    <a:srgbClr val="CCFF33"/>
    <a:srgbClr val="FF99FF"/>
    <a:srgbClr val="66FFCC"/>
    <a:srgbClr val="99FF66"/>
    <a:srgbClr val="FF0066"/>
    <a:srgbClr val="FF00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96" autoAdjust="0"/>
  </p:normalViewPr>
  <p:slideViewPr>
    <p:cSldViewPr>
      <p:cViewPr>
        <p:scale>
          <a:sx n="100" d="100"/>
          <a:sy n="100" d="100"/>
        </p:scale>
        <p:origin x="-11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54112-9A66-4213-B491-41B38F3A2288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553B-2AFF-45BB-8402-E97F1E83D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9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4354EE3-74C2-4F87-A843-D649216BACC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0A3D2B5-C86F-41AF-BDE6-ABBFED7A5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4EE3-74C2-4F87-A843-D649216BACC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2B5-C86F-41AF-BDE6-ABBFED7A5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4EE3-74C2-4F87-A843-D649216BACC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2B5-C86F-41AF-BDE6-ABBFED7A5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4EE3-74C2-4F87-A843-D649216BACC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2B5-C86F-41AF-BDE6-ABBFED7A5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4EE3-74C2-4F87-A843-D649216BACC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2B5-C86F-41AF-BDE6-ABBFED7A5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4EE3-74C2-4F87-A843-D649216BACC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2B5-C86F-41AF-BDE6-ABBFED7A5F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4EE3-74C2-4F87-A843-D649216BACC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2B5-C86F-41AF-BDE6-ABBFED7A5F1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4EE3-74C2-4F87-A843-D649216BACC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2B5-C86F-41AF-BDE6-ABBFED7A5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4EE3-74C2-4F87-A843-D649216BACC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D2B5-C86F-41AF-BDE6-ABBFED7A5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4354EE3-74C2-4F87-A843-D649216BACC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0A3D2B5-C86F-41AF-BDE6-ABBFED7A5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4354EE3-74C2-4F87-A843-D649216BACC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0A3D2B5-C86F-41AF-BDE6-ABBFED7A5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4354EE3-74C2-4F87-A843-D649216BACC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A3D2B5-C86F-41AF-BDE6-ABBFED7A5F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ir24.tv/articles/16405170/malyshi-ne-tak-bystro-umirali-kak-hoteli-nacisty-vospominaniya-o-malenkih-uznikah" TargetMode="External"/><Relationship Id="rId2" Type="http://schemas.openxmlformats.org/officeDocument/2006/relationships/hyperlink" Target="https://ru.wikipedia.org/wiki/%D0%9C%D0%B5%D0%BD%D0%B3%D0%B5%D0%BB%D0%B5,_%D0%99%D0%BE%D0%B7%D0%B5%D1%8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cyclopedia.ushmm.org/content/ru/article/children-during-the-holocaus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1%86%D0%BB%D0%B0%D0%B3%D0%B5%D1%80%D1%8F_%D0%A2%D1%80%D0%B5%D1%82%D1%8C%D0%B5%D0%B3%D0%BE_%D1%80%D0%B5%D0%B9%D1%85%D0%B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ru.wikipedia.org/wiki/%D0%93%D0%B5%D0%BD%D0%B5%D1%80%D0%B0%D0%BB-%D0%B3%D1%83%D0%B1%D0%B5%D1%80%D0%BD%D0%B0%D1%82%D0%BE%D1%80%D1%81%D1%82%D0%B2%D0%BE_(%D0%A2%D1%80%D0%B5%D1%82%D0%B8%D0%B9_%D1%80%D0%B5%D0%B9%D1%85)" TargetMode="External"/><Relationship Id="rId4" Type="http://schemas.openxmlformats.org/officeDocument/2006/relationships/hyperlink" Target="https://ru.wikipedia.org/wiki/%D0%9B%D0%B0%D0%B3%D0%B5%D1%80%D1%8F_%D1%81%D0%BC%D0%B5%D1%80%D1%82%D0%B8_%D0%BD%D0%B0%D1%86%D0%B8%D1%81%D1%82%D1%81%D0%BA%D0%BE%D0%B9_%D0%93%D0%B5%D1%80%D0%BC%D0%B0%D0%BD%D0%B8%D0%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clopedia.ushmm.org/narrative/11535/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370" y="5301208"/>
            <a:ext cx="6965245" cy="72008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Выполнила: преподаватель истории и обществознания-</a:t>
            </a:r>
            <a:br>
              <a:rPr lang="ru-RU" sz="1400" dirty="0" smtClean="0"/>
            </a:br>
            <a:r>
              <a:rPr lang="ru-RU" sz="1400" dirty="0" smtClean="0"/>
              <a:t> Левинская Ю.В.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776"/>
            <a:ext cx="6277312" cy="1381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к классному часу: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ЛАГЕРЬ СМЕРТИ .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97" y="2708920"/>
            <a:ext cx="4499992" cy="215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80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ОСВЕНЦИМ </a:t>
            </a:r>
            <a:r>
              <a:rPr lang="en-US" b="1" dirty="0">
                <a:solidFill>
                  <a:srgbClr val="FF0000"/>
                </a:solidFill>
              </a:rPr>
              <a:t>III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493336" cy="4046047"/>
          </a:xfrm>
        </p:spPr>
        <p:txBody>
          <a:bodyPr>
            <a:norm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760640" cy="357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98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Лагерь Освенцим III, также называвшийся Буна или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Моновиц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был создан в октябре 1942 года для размещения заключенных, отправленных на принудительные работы на комбинат по выпуску синтетической резины «Буна», находившийся на окраине польского города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Моновиц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Весной 1941 года германский концерн «ИГ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Фарбен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 открыл завод, на котором по планам руководства предприятия предполагалось использовать принудительный труд заключенных концлагеря для производства синтетической резины и топлива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06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Дети-Освенцима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21053"/>
            <a:ext cx="6826222" cy="383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25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052736"/>
            <a:ext cx="6840760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ыло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убито 1.5 миллиона детей, включая более миллиона евреев и десятки тысяч цыган, немецких детей с физическими и умственными недостатками, находившихся в лечебницах, польских детей и детей, проживавших на оккупированной территории Советского Союза.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Еврейские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некоторые нееврейские подростки (13-18 лет) имели шанс выжить в том случае, если они могли быть использованы как рабочая сила в принудительно-трудовых лагерях.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судьба может быть разделена на следующие категории: 1) дети, убитые по прибытии в лагеря смерти, 2) дети, уничтоженные непосредственно после рождения или в лечебницах, 3) дети, рожденные в гетто или лагерях и выжившие, благодаря заключенным, прятавшим их, 4) дети, как правило, старше 12 лет, которых использовали как рабочую силу и как объекты для медицинских экспериментов и 5) дети, убитые во время карательных или, как их называли,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антипартизанских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операций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9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56084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После прибытия в Освенцим или другой лагерь уничтожения большую часть детей сразу посылали на смерть в газовые камеры. На оккупированной Германией территории Польши и Советского Союза тысячи детей были расстреляны и брошены в общие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могилы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Нацисты не щадили детей и других национальностей. Примерами могут служить расправы над цыганскими детьми в концлагере Освенцим; от 5 000 до 7 000 детей – жертв программы “эвтаназии”; дети, погибшие в результате актов возмездия, включая большинство детей в Лидице; расстрелянные вместе с родителями дети, жившие в сельских районах на оккупированной территории Советского Союза.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исключались случаи и заключения детей в концентрационные и транзитные лагеря. Некоторые из них,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особенно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близнецы,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использовались нацистами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медицинских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экспериментов,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результате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которых дети умирали.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96952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20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8367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ОСВОБОЖДЕНИЕ ОСВЕНЦИМА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5"/>
            <a:ext cx="7560840" cy="4320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середине января 1945 года при приближении советских войск к комплексу концентрационных лагерей Освенцим эсэсовцы приступили к эвакуации Освенцима и вспомогательных лагерей. Эсэсовцы заставили почти 60 000 заключенных из комплекса лагерей Освенцим идти пешком на запад. Тысячи людей были убиты в лагерях незадолго до начала этих маршей смерти. Десятки тысяч людей, в основном евреев, были вынуждены пройти 55 км на северо-запад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Гливице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(нем. название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Гляйвиц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где к ним присоединились заключенные из вспомогательных лагерей восточной части Верхней Силезии, таких как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Бисмаркхютте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Альтхаммер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Гинденбург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41" y="0"/>
            <a:ext cx="3438259" cy="193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55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7"/>
            <a:ext cx="7632848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27 января 1945 года Советская армия вошла в Освенцим, </a:t>
            </a:r>
            <a:r>
              <a:rPr lang="ru-RU" dirty="0" err="1"/>
              <a:t>Биркенау</a:t>
            </a:r>
            <a:r>
              <a:rPr lang="ru-RU" dirty="0"/>
              <a:t> и </a:t>
            </a:r>
            <a:r>
              <a:rPr lang="ru-RU" dirty="0" err="1"/>
              <a:t>Моновиц</a:t>
            </a:r>
            <a:r>
              <a:rPr lang="ru-RU" dirty="0"/>
              <a:t> и освободила около 7 тысяч заключенных, большинство из которых были больны и умирали. По имеющимся данным, германские эсэсовцы и полицейские в период с 1940 по 1945 год депортировали в комплекс Освенцим не менее 1,3 миллиона человек. Из этого числа лагерные власти уничтожили 1,1 миллиона человек.  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53650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627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используемых источников: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https://ru.wikipedia.org/wiki/%D0%9C%D0%B5%D0%BD%D0%B3%D0%B5%D0%BB%D0%B5,_%D0%99%D0%BE%D0%B7%D0%B5%D1%84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https://mir24.tv/articles/16405170/malyshi-ne-tak-bystro-umirali-kak-hoteli-nacisty-vospominaniya-o-malenkih-uznikah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https://www.dw.com/ru/%D1%80%D0%B0%D1%81%D1%81%D0%BA%D0%B0%D0%B7-%D0%B1%D1%8B%D0%B2%D1%88%D0%B5%D0%B9-%D1%83%D0%B7%D0%BD%D0%B8%D1%86%D1%8B-%D0%BE-%D0%BC%D0%B5%D0%B4%D0%B8%D1%86%D0%B8%D0%BD%D1%81%D0%BA%D0%B8%D1%85-%D0%BE%D0%BF%D1%8B%D1%82%D0%B0%D1%85-%D0%BD%D0%B0%D0%B4-%D0%B4%D0%B5%D1%82%D1%8C%D0%BC%D0%B8-%D0%B2-%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D0%BE%D1%81%D0%B2%D0%B5%D0%BD%D1%86%D0%B8%D0%BC%D0%B5/a-52140092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encyclopedia.ushmm.org/content/ru/article/children-during-the-holocaust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https://encyclopedia.ushmm.org/content/ru/article/auschwitz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4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0265" y="0"/>
            <a:ext cx="5723468" cy="182809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Освенцим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61602"/>
            <a:ext cx="7200799" cy="36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61725"/>
              </p:ext>
            </p:extLst>
          </p:nvPr>
        </p:nvGraphicFramePr>
        <p:xfrm>
          <a:off x="1463675" y="1124744"/>
          <a:ext cx="6204669" cy="432048"/>
        </p:xfrm>
        <a:graphic>
          <a:graphicData uri="http://schemas.openxmlformats.org/drawingml/2006/table">
            <a:tbl>
              <a:tblPr/>
              <a:tblGrid>
                <a:gridCol w="564427"/>
                <a:gridCol w="5640242"/>
              </a:tblGrid>
              <a:tr h="432048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 smtClean="0">
                          <a:effectLst/>
                        </a:rPr>
                        <a:t>Тип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effectLst/>
                          <a:hlinkClick r:id="rId3" tooltip="Концлагеря Третьего рейха"/>
                        </a:rPr>
                        <a:t>Трудовой лагерь</a:t>
                      </a:r>
                      <a:r>
                        <a:rPr lang="ru-RU" sz="1800" dirty="0">
                          <a:effectLst/>
                        </a:rPr>
                        <a:t> и 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effectLst/>
                          <a:hlinkClick r:id="rId4" tooltip="Лагеря смерти нацистской Германии"/>
                        </a:rPr>
                        <a:t>лагерь смерти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1940–1945</a:t>
                      </a:r>
                      <a:r>
                        <a:rPr lang="ru-RU" sz="1800" baseline="0" dirty="0" smtClean="0">
                          <a:effectLst/>
                        </a:rPr>
                        <a:t> гг.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99688"/>
              </p:ext>
            </p:extLst>
          </p:nvPr>
        </p:nvGraphicFramePr>
        <p:xfrm>
          <a:off x="1463675" y="1535264"/>
          <a:ext cx="6196012" cy="640080"/>
        </p:xfrm>
        <a:graphic>
          <a:graphicData uri="http://schemas.openxmlformats.org/drawingml/2006/table">
            <a:tbl>
              <a:tblPr/>
              <a:tblGrid>
                <a:gridCol w="3098006"/>
                <a:gridCol w="3098006"/>
              </a:tblGrid>
              <a:tr h="614335"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</a:rPr>
                        <a:t>Местонахождение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u="none" strike="noStrike" dirty="0">
                          <a:solidFill>
                            <a:srgbClr val="0B0080"/>
                          </a:solidFill>
                          <a:effectLst/>
                          <a:hlinkClick r:id="rId5" tooltip="Генерал-губернаторство (Третий рейх)"/>
                        </a:rPr>
                        <a:t>Оккупированная территория Польши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Гитлеровская Герма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60045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9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д рукотворный. Что увидели красноармейцы, освободив лагерь Освенцим - РИА  Новости, 03.03.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16" y="1"/>
            <a:ext cx="353048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48680"/>
            <a:ext cx="6965245" cy="1628799"/>
          </a:xfrm>
        </p:spPr>
        <p:txBody>
          <a:bodyPr>
            <a:normAutofit/>
          </a:bodyPr>
          <a:lstStyle/>
          <a:p>
            <a:r>
              <a:rPr lang="ru-RU" sz="1600" dirty="0"/>
              <a:t>Комплекс концентрационных </a:t>
            </a:r>
            <a:r>
              <a:rPr lang="ru-RU" sz="1600" dirty="0" smtClean="0"/>
              <a:t>лагерей</a:t>
            </a:r>
            <a:br>
              <a:rPr lang="ru-RU" sz="1600" dirty="0" smtClean="0"/>
            </a:br>
            <a:r>
              <a:rPr lang="ru-RU" sz="1600" dirty="0"/>
              <a:t> </a:t>
            </a:r>
            <a:r>
              <a:rPr lang="ru-RU" sz="1600" dirty="0">
                <a:hlinkClick r:id="rId3"/>
              </a:rPr>
              <a:t>Освенцим</a:t>
            </a:r>
            <a:r>
              <a:rPr lang="ru-RU" sz="1600" dirty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был </a:t>
            </a:r>
            <a:r>
              <a:rPr lang="ru-RU" sz="1600" dirty="0"/>
              <a:t>крупнейшим из всех лагерей, созданных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нацистским </a:t>
            </a:r>
            <a:r>
              <a:rPr lang="ru-RU" sz="1600" dirty="0"/>
              <a:t>режимом.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76872"/>
            <a:ext cx="7632848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комплекс входили три основных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лагеря,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которых содержались заключенные, выполнявшие принудительные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501008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b="1" dirty="0" smtClean="0">
                <a:solidFill>
                  <a:srgbClr val="FF0000"/>
                </a:solidFill>
              </a:rPr>
              <a:t>Освенцим </a:t>
            </a:r>
            <a:r>
              <a:rPr lang="ru-RU" b="1" dirty="0">
                <a:solidFill>
                  <a:srgbClr val="FF0000"/>
                </a:solidFill>
              </a:rPr>
              <a:t>I</a:t>
            </a:r>
            <a:r>
              <a:rPr lang="ru-RU" dirty="0"/>
              <a:t> в мае 1940 года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2. </a:t>
            </a:r>
            <a:r>
              <a:rPr lang="ru-RU" b="1" dirty="0" smtClean="0">
                <a:solidFill>
                  <a:srgbClr val="FF0000"/>
                </a:solidFill>
              </a:rPr>
              <a:t>Освенцим </a:t>
            </a:r>
            <a:r>
              <a:rPr lang="ru-RU" b="1" dirty="0">
                <a:solidFill>
                  <a:srgbClr val="FF0000"/>
                </a:solidFill>
              </a:rPr>
              <a:t>II </a:t>
            </a:r>
            <a:r>
              <a:rPr lang="ru-RU" dirty="0"/>
              <a:t>(альтернативное название Освенцим-</a:t>
            </a:r>
            <a:r>
              <a:rPr lang="ru-RU" dirty="0" err="1"/>
              <a:t>Биркенау</a:t>
            </a:r>
            <a:r>
              <a:rPr lang="ru-RU" dirty="0"/>
              <a:t>) в начале 1942 года; и 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b="1" dirty="0" smtClean="0">
                <a:solidFill>
                  <a:srgbClr val="FF0000"/>
                </a:solidFill>
              </a:rPr>
              <a:t>Освенцим </a:t>
            </a:r>
            <a:r>
              <a:rPr lang="ru-RU" b="1" dirty="0">
                <a:solidFill>
                  <a:srgbClr val="FF0000"/>
                </a:solidFill>
              </a:rPr>
              <a:t>III </a:t>
            </a:r>
            <a:r>
              <a:rPr lang="ru-RU" dirty="0"/>
              <a:t>(альтернативное название Освенцим-</a:t>
            </a:r>
            <a:r>
              <a:rPr lang="ru-RU" dirty="0" err="1"/>
              <a:t>Моновиц</a:t>
            </a:r>
            <a:r>
              <a:rPr lang="ru-RU" dirty="0"/>
              <a:t>) в октябре 1942 </a:t>
            </a:r>
            <a:r>
              <a:rPr lang="ru-RU" dirty="0" smtClean="0"/>
              <a:t>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90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ОСВЕНЦИМ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Освенцим I выполнял три основные цели:</a:t>
            </a:r>
          </a:p>
          <a:p>
            <a:endParaRPr lang="ru-RU" dirty="0"/>
          </a:p>
          <a:p>
            <a:r>
              <a:rPr lang="ru-RU" dirty="0"/>
              <a:t>1) содержать в заключении реальных и подозреваемых врагов нацистского режима и германских оккупационных властей Польши в течение неограниченного времени </a:t>
            </a:r>
          </a:p>
          <a:p>
            <a:r>
              <a:rPr lang="ru-RU" dirty="0"/>
              <a:t>2) поставлять рабочую силу для принудительного труда на принадлежащих СС предприятиях строительной индустрии </a:t>
            </a:r>
          </a:p>
          <a:p>
            <a:r>
              <a:rPr lang="ru-RU" dirty="0"/>
              <a:t>3) осуществлять физическое истребление небольших целевых групп населения, уничтожение которых, по мнению эсэсовских и полицейских властей,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03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Освенцим I был оснащен газовой камерой и крематорием. Сначала эсэсовские инженеры соорудили импровизированную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газовую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камеру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подвале тюремного барака (блок 11). Позднее более крупная постоянная газовая камера была построена в первом крематории, размещенном в отдельном здании за пределами зоны бараков для заключенных.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5164218" cy="356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16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6196405" cy="360381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333333"/>
                </a:solidFill>
              </a:rPr>
              <a:t>В лагере Освенцим I эсэсовские врачи проводили медицинские эксперименты в госпитале, находившемся в бараке (блоке) 10. </a:t>
            </a:r>
            <a:r>
              <a:rPr lang="ru-RU" sz="1600" dirty="0" smtClean="0">
                <a:solidFill>
                  <a:srgbClr val="333333"/>
                </a:solidFill>
              </a:rPr>
              <a:t>Он</a:t>
            </a:r>
            <a:r>
              <a:rPr lang="en-US" sz="1600" dirty="0" smtClean="0">
                <a:solidFill>
                  <a:srgbClr val="333333"/>
                </a:solidFill>
              </a:rPr>
              <a:t>b</a:t>
            </a:r>
            <a:r>
              <a:rPr lang="ru-RU" sz="1600" dirty="0" smtClean="0">
                <a:solidFill>
                  <a:srgbClr val="333333"/>
                </a:solidFill>
              </a:rPr>
              <a:t> </a:t>
            </a:r>
            <a:r>
              <a:rPr lang="ru-RU" sz="1600" dirty="0">
                <a:solidFill>
                  <a:srgbClr val="333333"/>
                </a:solidFill>
              </a:rPr>
              <a:t>проводили псевдонаучные эксперименты на новорожденных, близнецах и карликах, выполняли принудительную стерилизацию, кастрацию и эксперименты по Сильному охлаждению взрослых людей. Самым известным из этих врачей был штурмбанфюрер СС д р Йозеф </a:t>
            </a:r>
            <a:r>
              <a:rPr lang="ru-RU" sz="1600" dirty="0" err="1">
                <a:solidFill>
                  <a:srgbClr val="333333"/>
                </a:solidFill>
              </a:rPr>
              <a:t>Менгеле</a:t>
            </a:r>
            <a:r>
              <a:rPr lang="ru-RU" sz="1600" dirty="0">
                <a:solidFill>
                  <a:srgbClr val="333333"/>
                </a:solidFill>
              </a:rPr>
              <a:t>.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32" y="0"/>
            <a:ext cx="23812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80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ОСВЕНЦИМ </a:t>
            </a:r>
            <a:r>
              <a:rPr lang="en-US" b="1" dirty="0">
                <a:solidFill>
                  <a:srgbClr val="FF0000"/>
                </a:solidFill>
              </a:rPr>
              <a:t>II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6" y="2204864"/>
            <a:ext cx="8916306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65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196013" cy="359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40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58514"/>
            <a:ext cx="6196405" cy="3603812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Освенциме было уничтожено не менее 960 000 евреев. Кроме того, здесь были убиты примерно 74 тысячи поляков, 21 тысяча цыган, 15 тысяч советских военнопленных и 10–15 тысяч людей других национальностей (советские гражданские лица, чехи, югославы, французы, немцы и австрийцы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1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Операции по умерщвлению людей газом продолжались до ноября 1944 года, когда эсэсовцы по приказу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Гиммлера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вывели из строя все еще работавшие газовые камеры. В январе 1945 года при приближении советских войск эсэсовцы ликвидировали оставшиеся газовые камеры.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3356992"/>
            <a:ext cx="4352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029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905</TotalTime>
  <Words>811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Выполнила: преподаватель истории и обществознания-  Левинская Ю.В.</vt:lpstr>
      <vt:lpstr>Освенцим </vt:lpstr>
      <vt:lpstr>Комплекс концентрационных лагерей  Освенцим  был крупнейшим из всех лагерей, созданных  нацистским режимом.</vt:lpstr>
      <vt:lpstr>ОСВЕНЦИМ I</vt:lpstr>
      <vt:lpstr>Презентация PowerPoint</vt:lpstr>
      <vt:lpstr>Презентация PowerPoint</vt:lpstr>
      <vt:lpstr>ОСВЕНЦИМ II</vt:lpstr>
      <vt:lpstr>Презентация PowerPoint</vt:lpstr>
      <vt:lpstr>Презентация PowerPoint</vt:lpstr>
      <vt:lpstr>ОСВЕНЦИМ III</vt:lpstr>
      <vt:lpstr>Презентация PowerPoint</vt:lpstr>
      <vt:lpstr>Дети-Освенцима</vt:lpstr>
      <vt:lpstr>Презентация PowerPoint</vt:lpstr>
      <vt:lpstr>Презентация PowerPoint</vt:lpstr>
      <vt:lpstr>ОСВОБОЖДЕНИЕ ОСВЕНЦИМА</vt:lpstr>
      <vt:lpstr>Презентация PowerPoint</vt:lpstr>
      <vt:lpstr>Список используемых источников: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 I. Россия на рубеже веков</dc:title>
  <dc:creator>Алена</dc:creator>
  <cp:lastModifiedBy>Пользователь</cp:lastModifiedBy>
  <cp:revision>58</cp:revision>
  <cp:lastPrinted>2019-08-29T07:41:18Z</cp:lastPrinted>
  <dcterms:created xsi:type="dcterms:W3CDTF">2016-11-24T12:40:25Z</dcterms:created>
  <dcterms:modified xsi:type="dcterms:W3CDTF">2021-03-18T09:06:07Z</dcterms:modified>
</cp:coreProperties>
</file>