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71" r:id="rId2"/>
    <p:sldId id="267" r:id="rId3"/>
    <p:sldId id="256" r:id="rId4"/>
    <p:sldId id="264" r:id="rId5"/>
    <p:sldId id="257" r:id="rId6"/>
    <p:sldId id="266" r:id="rId7"/>
    <p:sldId id="268" r:id="rId8"/>
    <p:sldId id="265" r:id="rId9"/>
    <p:sldId id="260" r:id="rId10"/>
    <p:sldId id="261" r:id="rId11"/>
    <p:sldId id="262" r:id="rId12"/>
    <p:sldId id="269" r:id="rId13"/>
    <p:sldId id="272" r:id="rId14"/>
    <p:sldId id="273" r:id="rId15"/>
    <p:sldId id="27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9978-7A58-477D-BA33-D8062FAFF90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F58EE-8D9C-4624-B6EC-91028A674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4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58EE-8D9C-4624-B6EC-91028A67443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7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985E0CD-2730-4908-8014-E2387C51BB8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6704C2-304C-4885-90AE-A64770F3557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"/>
            <a:ext cx="7128792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Краевое государственное бюджетное</a:t>
            </a:r>
            <a:br>
              <a:rPr lang="ru-RU" sz="2000" dirty="0"/>
            </a:br>
            <a:r>
              <a:rPr lang="ru-RU" sz="2000" dirty="0"/>
              <a:t>профессиональное образовательное</a:t>
            </a:r>
            <a:br>
              <a:rPr lang="ru-RU" sz="2000" dirty="0"/>
            </a:br>
            <a:r>
              <a:rPr lang="ru-RU" sz="2000" dirty="0"/>
              <a:t>учреждение» Чугуевский колледж сельского</a:t>
            </a:r>
            <a:br>
              <a:rPr lang="ru-RU" sz="2000" dirty="0"/>
            </a:br>
            <a:r>
              <a:rPr lang="ru-RU" sz="2000" dirty="0"/>
              <a:t>хозяйства и сервиса»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315200" cy="11446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ПРЕЗЕНТАЦИЯ ПО ТЕМЕ: ФОРМЫ ПРАВЛЕНИЯ.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Автор</a:t>
            </a:r>
            <a:r>
              <a:rPr lang="ru-RU" b="1" dirty="0" smtClean="0"/>
              <a:t>: </a:t>
            </a:r>
            <a:r>
              <a:rPr lang="ru-RU" b="1" dirty="0"/>
              <a:t>преподаватель истории и </a:t>
            </a:r>
            <a:r>
              <a:rPr lang="ru-RU" b="1" dirty="0" smtClean="0"/>
              <a:t>обществознания- </a:t>
            </a:r>
            <a:r>
              <a:rPr lang="ru-RU" b="1" dirty="0"/>
              <a:t>Левинская Ю.В.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40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69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4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правления в узком смысле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это организация высших органов государственной власти (способ организации верховной власти в государстве).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4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правления в широком смысле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это способ организации и взаимодействия всех органов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0828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900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ВИДЫ ФОРМ ПРАВЛЕНИЯ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691680" y="1256566"/>
            <a:ext cx="648072" cy="834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00" y="1229494"/>
            <a:ext cx="7016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6" y="2098260"/>
            <a:ext cx="1783080" cy="1645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761067"/>
            <a:ext cx="3262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МОНАРХИЯ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90" y="2166887"/>
            <a:ext cx="2664296" cy="1584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0072" y="3791844"/>
            <a:ext cx="3470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24493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872" y="7713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Карточка для 1 группы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Прочитать учебный материал «Формы государства». Стр.283-285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отдельном листе составьте схему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правления: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«Монархия».</a:t>
            </a:r>
          </a:p>
          <a:p>
            <a:pPr marL="342900" indent="-342900">
              <a:buAutoNum type="arabicPeriod" startAt="2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определение понятия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«Монархия»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Объяснить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чем абсолютная монархия отличается от конституционной.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Привести примеры стран на каждый вид.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1962" y="13971"/>
            <a:ext cx="4572000" cy="5693866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Карточка для 2 </a:t>
            </a: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учебный материал «Формы государства», стр. 285-289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отдельном листе составить  схему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правления: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Республика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определение понятия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«Республика»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Объяснить, чем парламентская республика отличается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президентской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смешанной.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5)Привести примеры стран на каждый вид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24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580112" y="1340768"/>
            <a:ext cx="2724150" cy="15049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effectLst/>
                <a:latin typeface="Calibri"/>
                <a:ea typeface="Calibri"/>
                <a:cs typeface="Times New Roman"/>
              </a:rPr>
              <a:t>РЕСПУБЛИКА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6218" y="1340768"/>
            <a:ext cx="272415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solidFill>
                  <a:srgbClr val="000000"/>
                </a:solidFill>
                <a:effectLst/>
                <a:ea typeface="Calibri"/>
                <a:cs typeface="Times New Roman"/>
              </a:rPr>
              <a:t>МОНАРХИЯ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7425" y="404664"/>
            <a:ext cx="4629150" cy="476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Формы правления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0" y="3395464"/>
            <a:ext cx="1790700" cy="160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Calibri"/>
                <a:cs typeface="Times New Roman"/>
              </a:rPr>
              <a:t>АБСОЛЮТНАЯ</a:t>
            </a:r>
          </a:p>
        </p:txBody>
      </p:sp>
      <p:sp>
        <p:nvSpPr>
          <p:cNvPr id="6" name="Овал 5"/>
          <p:cNvSpPr/>
          <p:nvPr/>
        </p:nvSpPr>
        <p:spPr>
          <a:xfrm>
            <a:off x="2051720" y="3455665"/>
            <a:ext cx="1790700" cy="1609725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ОГРАНИЧЕННАЯ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11960" y="2743200"/>
            <a:ext cx="1514475" cy="13716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b="1" dirty="0">
                <a:effectLst/>
                <a:latin typeface="Calibri"/>
                <a:ea typeface="Calibri"/>
                <a:cs typeface="Times New Roman"/>
              </a:rPr>
              <a:t>ПАРЛАМЕНТСКАЯ</a:t>
            </a:r>
          </a:p>
        </p:txBody>
      </p:sp>
      <p:sp>
        <p:nvSpPr>
          <p:cNvPr id="8" name="Овал 7"/>
          <p:cNvSpPr/>
          <p:nvPr/>
        </p:nvSpPr>
        <p:spPr>
          <a:xfrm>
            <a:off x="6012160" y="3789040"/>
            <a:ext cx="1447800" cy="12763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b="1" dirty="0">
                <a:effectLst/>
                <a:latin typeface="Calibri"/>
                <a:ea typeface="Calibri"/>
                <a:cs typeface="Times New Roman"/>
              </a:rPr>
              <a:t>ПРЕЗИДЕНТСКАЯ</a:t>
            </a:r>
          </a:p>
        </p:txBody>
      </p:sp>
      <p:sp>
        <p:nvSpPr>
          <p:cNvPr id="9" name="Овал 8"/>
          <p:cNvSpPr/>
          <p:nvPr/>
        </p:nvSpPr>
        <p:spPr>
          <a:xfrm>
            <a:off x="7459960" y="3060424"/>
            <a:ext cx="1447800" cy="12763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Calibri"/>
                <a:ea typeface="Calibri"/>
                <a:cs typeface="Times New Roman"/>
              </a:rPr>
              <a:t>Смешанная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27584" y="2845718"/>
            <a:ext cx="504056" cy="439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39752" y="2845718"/>
            <a:ext cx="360040" cy="439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059832" y="980728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99992" y="980728"/>
            <a:ext cx="1226443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508104" y="2636912"/>
            <a:ext cx="288032" cy="208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36060" y="2845718"/>
            <a:ext cx="0" cy="727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740352" y="2845718"/>
            <a:ext cx="216024" cy="151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1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rot="2583355">
            <a:off x="465655" y="2631645"/>
            <a:ext cx="1486150" cy="1617263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5"/>
          </p:cNvCxnSpPr>
          <p:nvPr/>
        </p:nvCxnSpPr>
        <p:spPr>
          <a:xfrm flipV="1">
            <a:off x="1208730" y="3387937"/>
            <a:ext cx="4023341" cy="5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 rot="5400000">
            <a:off x="5205164" y="2363788"/>
            <a:ext cx="1944216" cy="205841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80858" y="30909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Формы</a:t>
            </a:r>
          </a:p>
          <a:p>
            <a:r>
              <a:rPr lang="ru-RU" dirty="0"/>
              <a:t>правления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835696" y="1700808"/>
            <a:ext cx="720080" cy="1692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5696" y="3392996"/>
            <a:ext cx="936104" cy="147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 rot="17543787">
            <a:off x="391570" y="9500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МОНАРХИЯ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167844" y="1730153"/>
            <a:ext cx="720080" cy="1692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7497393">
            <a:off x="1628616" y="9897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РЕСПУБЛИКА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167844" y="3422340"/>
            <a:ext cx="936104" cy="147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9512" y="3255611"/>
            <a:ext cx="107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ГОС-ВО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4582" y="489850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Гос. власть осуществляется единолично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87924" y="48507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Верх.  гос. власть принадлежит выборным органам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0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012" y="404664"/>
            <a:ext cx="7330008" cy="12362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МОНАРХИЯ      РЕСПУБЛИКА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3566160" cy="3593592"/>
          </a:xfrm>
        </p:spPr>
        <p:txBody>
          <a:bodyPr/>
          <a:lstStyle/>
          <a:p>
            <a:pPr algn="ctr"/>
            <a:r>
              <a:rPr lang="ru-RU" sz="2400" dirty="0" smtClean="0"/>
              <a:t>ЕДИНОВЛАСТНАЯ, ОДИНОЧНАЯ</a:t>
            </a:r>
          </a:p>
          <a:p>
            <a:pPr algn="ctr"/>
            <a:r>
              <a:rPr lang="ru-RU" sz="2400" dirty="0" smtClean="0"/>
              <a:t>ПЕРЕДАЕТСЯ,НАСЛЕДУЕТ,ВСТУПАЕТ</a:t>
            </a:r>
          </a:p>
          <a:p>
            <a:pPr algn="ctr"/>
            <a:r>
              <a:rPr lang="ru-RU" sz="2400" dirty="0" smtClean="0"/>
              <a:t>ФОРМА ПРАВЛЕНИЯ</a:t>
            </a:r>
          </a:p>
          <a:p>
            <a:pPr algn="ctr"/>
            <a:r>
              <a:rPr lang="ru-RU" sz="2400" dirty="0" smtClean="0"/>
              <a:t>ВЛАСТЬ МОНАРХА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1700808"/>
            <a:ext cx="4536504" cy="3888432"/>
          </a:xfrm>
        </p:spPr>
        <p:txBody>
          <a:bodyPr/>
          <a:lstStyle/>
          <a:p>
            <a:r>
              <a:rPr lang="ru-RU" dirty="0" smtClean="0"/>
              <a:t>СОЗДПННАЯ,ОГРОМНАЯ</a:t>
            </a:r>
          </a:p>
          <a:p>
            <a:r>
              <a:rPr lang="ru-RU" dirty="0" smtClean="0"/>
              <a:t>ОБЬЕДИНЯЕТ,СИМВОЛИЗИРУЕТ, УСИЛИВАЕТ</a:t>
            </a:r>
          </a:p>
          <a:p>
            <a:r>
              <a:rPr lang="ru-RU" dirty="0" smtClean="0"/>
              <a:t>ХАРАКТЕРИЗУЕТСЯ СМЕНОЙ ЛИДЕРОВ</a:t>
            </a:r>
          </a:p>
          <a:p>
            <a:r>
              <a:rPr lang="ru-RU" dirty="0" smtClean="0"/>
              <a:t>ФОРМА ПРАВЛЕНИЯ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50365"/>
            <a:ext cx="32689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58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0035"/>
              </p:ext>
            </p:extLst>
          </p:nvPr>
        </p:nvGraphicFramePr>
        <p:xfrm>
          <a:off x="30378" y="1484784"/>
          <a:ext cx="9132060" cy="490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702"/>
                <a:gridCol w="3043702"/>
                <a:gridCol w="3044656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ЗНАЕМ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ХОТИМ УЗНАТЬ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УЗНАЛИ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ГОСУДАРСТВО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ФОРМА ГОС-ВА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ПРИЗНАКИ ГОСУДАРСТВА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ФОРМЫ ПРАВЛЕНИЯ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ФУНКЦИИ</a:t>
                      </a:r>
                      <a:r>
                        <a:rPr lang="ru-RU" sz="1800" baseline="0" dirty="0" smtClean="0">
                          <a:effectLst/>
                        </a:rPr>
                        <a:t> ГОСУДАРСТВА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МОНАРХИЯ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МЕХАНИЗМ ГОСУДАРСТВА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РЕСПУБЛКА 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В ЧЕМ ОТЛИЧИЯ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3848" y="40466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 З.Х.У.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44" y="0"/>
            <a:ext cx="1080120" cy="12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Тест по теме: Государство и его механизм:</a:t>
            </a:r>
            <a:endParaRPr lang="ru-RU" dirty="0"/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Что характеризует любое государство как основной элемент политической системы? 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суверенитет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господство принципа разделения властей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верховенство закона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соблюдение прав человека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К внешней функции государства относится функция 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культурная       2)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правоохранительная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политическая        4) экономическая </a:t>
            </a:r>
          </a:p>
          <a:p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 Способность и возможность одних оказывать воздействие на поведение и деятельность других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это: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1) политика  2) власть  3) подражание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 Легитимная власть обычно характеризуется как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демократическая 2) правомерная и справедливая 3) долговременная.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Законодательную власть в РФ осуществляет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парламент    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Президент     3) правоохранительные органы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Что из перечисленного характеризует государство как особый институт политической системы?  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наличие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политических традиций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определенные властные полномочия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право на законотворческую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возможность влиять на идеологию граждан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Тот, на кого направлено властное воздействие - это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субъект власти  2) объект власти  3) ресурс власти.</a:t>
            </a:r>
          </a:p>
          <a:p>
            <a:r>
              <a:rPr lang="ru-RU" sz="2000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748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5406752" cy="62646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1-1</a:t>
            </a:r>
            <a:br>
              <a:rPr lang="ru-RU" sz="5400" b="1" dirty="0" smtClean="0"/>
            </a:br>
            <a:r>
              <a:rPr lang="ru-RU" sz="5400" b="1" dirty="0" smtClean="0"/>
              <a:t>2-1</a:t>
            </a:r>
            <a:br>
              <a:rPr lang="ru-RU" sz="5400" b="1" dirty="0" smtClean="0"/>
            </a:br>
            <a:r>
              <a:rPr lang="ru-RU" sz="5400" b="1" dirty="0" smtClean="0"/>
              <a:t>3-2</a:t>
            </a:r>
            <a:br>
              <a:rPr lang="ru-RU" sz="5400" b="1" dirty="0" smtClean="0"/>
            </a:br>
            <a:r>
              <a:rPr lang="ru-RU" sz="5400" b="1" dirty="0" smtClean="0"/>
              <a:t>4-2</a:t>
            </a:r>
            <a:br>
              <a:rPr lang="ru-RU" sz="5400" b="1" dirty="0" smtClean="0"/>
            </a:br>
            <a:r>
              <a:rPr lang="ru-RU" sz="5400" b="1" dirty="0" smtClean="0"/>
              <a:t>5-1</a:t>
            </a:r>
            <a:br>
              <a:rPr lang="ru-RU" sz="5400" b="1" dirty="0" smtClean="0"/>
            </a:br>
            <a:r>
              <a:rPr lang="ru-RU" sz="5400" b="1" dirty="0" smtClean="0"/>
              <a:t>6-3</a:t>
            </a:r>
            <a:br>
              <a:rPr lang="ru-RU" sz="5400" b="1" dirty="0" smtClean="0"/>
            </a:br>
            <a:r>
              <a:rPr lang="ru-RU" sz="5400" b="1" dirty="0" smtClean="0"/>
              <a:t>7-2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1628800"/>
            <a:ext cx="4572000" cy="4596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7,6-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5-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latin typeface="Times New Roman" pitchFamily="18" charset="0"/>
                <a:ea typeface="Calibri"/>
                <a:cs typeface="Times New Roman" pitchFamily="18" charset="0"/>
              </a:rPr>
              <a:t>4-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endParaRPr lang="ru-RU" sz="8000" dirty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224" y="1340768"/>
            <a:ext cx="7315200" cy="129359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/>
              <a:t>ФОРМЫ ПРАВЛЕНИЯ.</a:t>
            </a:r>
            <a:endParaRPr lang="ru-RU" sz="6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476672"/>
            <a:ext cx="7315200" cy="1098439"/>
          </a:xfrm>
        </p:spPr>
        <p:txBody>
          <a:bodyPr>
            <a:noAutofit/>
          </a:bodyPr>
          <a:lstStyle/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2855972" cy="227990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5104"/>
            <a:ext cx="295232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40466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 З.Х.У.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44" y="0"/>
            <a:ext cx="1080120" cy="123442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94120"/>
              </p:ext>
            </p:extLst>
          </p:nvPr>
        </p:nvGraphicFramePr>
        <p:xfrm>
          <a:off x="179512" y="1016385"/>
          <a:ext cx="7855731" cy="565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577"/>
                <a:gridCol w="2618577"/>
                <a:gridCol w="2618577"/>
              </a:tblGrid>
              <a:tr h="9419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ХОТИМ 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УЗНАЛИ</a:t>
                      </a:r>
                      <a:endParaRPr lang="ru-RU" dirty="0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4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69093"/>
              </p:ext>
            </p:extLst>
          </p:nvPr>
        </p:nvGraphicFramePr>
        <p:xfrm>
          <a:off x="179512" y="1016385"/>
          <a:ext cx="7855731" cy="565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577"/>
                <a:gridCol w="2618577"/>
                <a:gridCol w="2618577"/>
              </a:tblGrid>
              <a:tr h="9419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ХОТИМ 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УЗНАЛИ</a:t>
                      </a:r>
                      <a:endParaRPr lang="ru-RU" dirty="0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Государство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Механизм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94220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96435"/>
              </p:ext>
            </p:extLst>
          </p:nvPr>
        </p:nvGraphicFramePr>
        <p:xfrm>
          <a:off x="30378" y="1484784"/>
          <a:ext cx="9132060" cy="490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702"/>
                <a:gridCol w="3043702"/>
                <a:gridCol w="3044656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ЗНАЕМ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ХОТИМ УЗНАТЬ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УЗНАЛИ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ГОСУДАРСТВО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ФОРМА ГОС-ВА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ПРИЗНАКИ ГОСУДАРСТВА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ФОРМЫ ПРАВЛЕНИЯ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ФУНКЦИИ</a:t>
                      </a:r>
                      <a:r>
                        <a:rPr lang="ru-RU" sz="1800" baseline="0" dirty="0" smtClean="0">
                          <a:effectLst/>
                        </a:rPr>
                        <a:t> ГОСУДАРСТВА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МОНАРХИЯ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МЕХАНИЗМ ГОСУДАРСТВА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РЕСПУБЛКА 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В ЧЕМ ОТЛИЧИЯ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3848" y="40466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 З.Х.У.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44" y="0"/>
            <a:ext cx="1080120" cy="12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8337"/>
            <a:ext cx="8892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ФОРМА ГОСУДАРСТВА -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837" y="2204864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это система организации государственной власти и ее устройство.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881</TotalTime>
  <Words>294</Words>
  <Application>Microsoft Office PowerPoint</Application>
  <PresentationFormat>Экран (4:3)</PresentationFormat>
  <Paragraphs>137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Перспектива</vt:lpstr>
      <vt:lpstr>Краевое государственное бюджетное профессиональное образовательное учреждение» Чугуевский колледж сельского хозяйства и сервиса» </vt:lpstr>
      <vt:lpstr>Презентация PowerPoint</vt:lpstr>
      <vt:lpstr>1-1 2-1 3-2 4-2 5-1 6-3 7-2</vt:lpstr>
      <vt:lpstr>Презентация PowerPoint</vt:lpstr>
      <vt:lpstr>ФОРМЫ ПРАВЛЕНИЯ.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МОНАРХИЯ      РЕСПУБЛИКА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1-1 2-1 3-2 4-2 5-3 6-3 7-2</dc:title>
  <dc:creator>Admin</dc:creator>
  <cp:lastModifiedBy>Пользователь</cp:lastModifiedBy>
  <cp:revision>31</cp:revision>
  <dcterms:created xsi:type="dcterms:W3CDTF">2020-03-08T23:20:47Z</dcterms:created>
  <dcterms:modified xsi:type="dcterms:W3CDTF">2021-03-15T07:44:05Z</dcterms:modified>
</cp:coreProperties>
</file>