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61" r:id="rId3"/>
    <p:sldId id="271" r:id="rId4"/>
    <p:sldId id="262" r:id="rId5"/>
    <p:sldId id="267" r:id="rId6"/>
    <p:sldId id="258" r:id="rId7"/>
    <p:sldId id="259" r:id="rId8"/>
    <p:sldId id="269" r:id="rId9"/>
    <p:sldId id="272" r:id="rId10"/>
    <p:sldId id="270" r:id="rId11"/>
    <p:sldId id="264" r:id="rId12"/>
    <p:sldId id="273" r:id="rId13"/>
    <p:sldId id="274" r:id="rId14"/>
    <p:sldId id="275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7" r:id="rId23"/>
    <p:sldId id="28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Понимание английских идиом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Понимание английских идиом</c:v>
                </c:pt>
              </c:strCache>
            </c:strRef>
          </c:tx>
          <c:explosion val="5"/>
          <c:dPt>
            <c:idx val="0"/>
            <c:bubble3D val="0"/>
            <c:explosion val="6"/>
            <c:spPr>
              <a:solidFill>
                <a:srgbClr val="FF0066"/>
              </a:solidFill>
              <a:ln>
                <a:noFill/>
              </a:ln>
              <a:effectLst>
                <a:outerShdw blurRad="57150" dist="254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E46-4B36-8A36-6CFAF536739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254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E46-4B36-8A36-6CFAF5367390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254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E46-4B36-8A36-6CFAF5367390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Дословный перевод</c:v>
                </c:pt>
                <c:pt idx="1">
                  <c:v>Знают значение</c:v>
                </c:pt>
                <c:pt idx="2">
                  <c:v>Не ответили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80</c:v>
                </c:pt>
                <c:pt idx="1">
                  <c:v>15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6-4B36-8A36-6CFAF536739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/>
              <a:t>Частота использования идиом</a:t>
            </a:r>
            <a:endParaRPr lang="ru-RU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Понимание английских идиом</c:v>
                </c:pt>
              </c:strCache>
            </c:strRef>
          </c:tx>
          <c:explosion val="5"/>
          <c:dPt>
            <c:idx val="0"/>
            <c:bubble3D val="0"/>
            <c:explosion val="6"/>
            <c:spPr>
              <a:solidFill>
                <a:srgbClr val="FF0066"/>
              </a:solidFill>
              <a:ln>
                <a:noFill/>
              </a:ln>
              <a:effectLst>
                <a:outerShdw blurRad="57150" dist="254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E46-4B36-8A36-6CFAF5367390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254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FE46-4B36-8A36-6CFAF5367390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57150" dist="25400" dir="5400000" algn="ctr" rotWithShape="0">
                  <a:srgbClr val="000000">
                    <a:alpha val="20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FE46-4B36-8A36-6CFAF5367390}"/>
              </c:ext>
            </c:extLst>
          </c:dPt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Совсем не используют</c:v>
                </c:pt>
                <c:pt idx="1">
                  <c:v>Редко используют</c:v>
                </c:pt>
                <c:pt idx="2">
                  <c:v>Часто используют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46-4B36-8A36-6CFAF5367390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2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6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6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3/12/2021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14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1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22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9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8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4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3/12/2021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50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Рисунок 5" descr="Изображение выглядит как текст, здание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738C4DBA-A8E5-4EA5-9BA5-5A768810F7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"/>
          <a:stretch/>
        </p:blipFill>
        <p:spPr>
          <a:xfrm>
            <a:off x="1523" y="-3"/>
            <a:ext cx="7512782" cy="6858000"/>
          </a:xfrm>
          <a:prstGeom prst="rect">
            <a:avLst/>
          </a:prstGeom>
        </p:spPr>
      </p:pic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518" y="1089094"/>
            <a:ext cx="5015744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2094" y="1272209"/>
            <a:ext cx="4703482" cy="431358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C4BD6-9531-4E34-89E2-4791D214E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5677"/>
            <a:ext cx="3822870" cy="2362673"/>
          </a:xfrm>
        </p:spPr>
        <p:txBody>
          <a:bodyPr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ru-RU" sz="4100">
                <a:solidFill>
                  <a:schemeClr val="tx1">
                    <a:lumMod val="75000"/>
                    <a:lumOff val="25000"/>
                  </a:schemeClr>
                </a:solidFill>
              </a:rPr>
              <a:t>Тайны английских идиом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37BB403-2D6F-4DAB-AAD1-591DFAAB2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6755" y="3870382"/>
            <a:ext cx="5309671" cy="1095374"/>
          </a:xfrm>
        </p:spPr>
        <p:txBody>
          <a:bodyPr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Выполнила: Москвина Елизавета, Кивилева Лилия</a:t>
            </a:r>
          </a:p>
          <a:p>
            <a:pPr>
              <a:lnSpc>
                <a:spcPct val="120000"/>
              </a:lnSpc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Руководитель проекта: Полковникова Н.А.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Шейкина И.А.</a:t>
            </a:r>
          </a:p>
        </p:txBody>
      </p:sp>
      <p:pic>
        <p:nvPicPr>
          <p:cNvPr id="23" name="Рисунок 22" descr="14340_original.png">
            <a:extLst>
              <a:ext uri="{FF2B5EF4-FFF2-40B4-BE49-F238E27FC236}">
                <a16:creationId xmlns:a16="http://schemas.microsoft.com/office/drawing/2014/main" id="{0365F7DF-769F-4BBE-B821-16FC84CAE7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6" r="4" b="7110"/>
          <a:stretch/>
        </p:blipFill>
        <p:spPr>
          <a:xfrm>
            <a:off x="7561455" y="-4825"/>
            <a:ext cx="4629021" cy="34109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83C5BC-2B1E-4452-8BA0-F4101078AF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 r="17108" b="-2"/>
          <a:stretch/>
        </p:blipFill>
        <p:spPr>
          <a:xfrm>
            <a:off x="7562980" y="3451860"/>
            <a:ext cx="4629021" cy="33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9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DDBD22-90F1-464C-8DE6-B047BFAB8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A62607-808F-4381-B0D2-3D6139C19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" y="0"/>
            <a:ext cx="1213612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к, шляпа&#10;&#10;Автоматически созданное описание">
            <a:extLst>
              <a:ext uri="{FF2B5EF4-FFF2-40B4-BE49-F238E27FC236}">
                <a16:creationId xmlns:a16="http://schemas.microsoft.com/office/drawing/2014/main" id="{05A16073-CA8B-4816-9A30-631F591090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7" b="21986"/>
          <a:stretch/>
        </p:blipFill>
        <p:spPr>
          <a:xfrm>
            <a:off x="-27940" y="-50176"/>
            <a:ext cx="12192000" cy="695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6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3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Freeform: Shape 3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3" name="Freeform: Shape 4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4" name="Freeform: Shape 4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5" name="Freeform: Shape 4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Freeform: Shape 4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Freeform: Shape 4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8" name="Freeform: Shape 5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69" name="Rectangle 52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5CA10536-F811-4AD9-B87E-056C44B1F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0" r="-1" b="1249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70" name="Freeform: Shape 54">
            <a:extLst>
              <a:ext uri="{FF2B5EF4-FFF2-40B4-BE49-F238E27FC236}">
                <a16:creationId xmlns:a16="http://schemas.microsoft.com/office/drawing/2014/main" id="{14543B09-440D-4F57-BCB0-A4FCC922D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1" name="Freeform: Shape 56">
            <a:extLst>
              <a:ext uri="{FF2B5EF4-FFF2-40B4-BE49-F238E27FC236}">
                <a16:creationId xmlns:a16="http://schemas.microsoft.com/office/drawing/2014/main" id="{0EE80047-1219-42E8-86D3-94F5120503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709530"/>
            <a:ext cx="5448246" cy="5148470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58">
            <a:extLst>
              <a:ext uri="{FF2B5EF4-FFF2-40B4-BE49-F238E27FC236}">
                <a16:creationId xmlns:a16="http://schemas.microsoft.com/office/drawing/2014/main" id="{E83B29B1-18A6-4A7A-A498-90E5216679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B329E-028B-43CD-B61A-9691F65DC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989" y="3309838"/>
            <a:ext cx="4128587" cy="2186393"/>
          </a:xfrm>
        </p:spPr>
        <p:txBody>
          <a:bodyPr vert="horz" lIns="109728" tIns="109728" rIns="109728" bIns="91440" rtlCol="0" anchor="b"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История происхождения некоторых идиом</a:t>
            </a:r>
          </a:p>
        </p:txBody>
      </p:sp>
    </p:spTree>
    <p:extLst>
      <p:ext uri="{BB962C8B-B14F-4D97-AF65-F5344CB8AC3E}">
        <p14:creationId xmlns:p14="http://schemas.microsoft.com/office/powerpoint/2010/main" val="23723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29BA1798-17F7-4F80-A991-C449074B18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AA4342DD-7680-4127-930E-CCB5085E3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F1FF0434-7F50-41AF-93EE-7466DED915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217ADE80-AC1E-4A7D-916F-75AF3D3F3F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7D8DC9C7-2C47-4A29-8D99-5A642EC4A2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67" name="Rectangle 166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64A584-127C-40A4-B5EA-3FFF2EC3F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1" r="8622" b="-1"/>
          <a:stretch/>
        </p:blipFill>
        <p:spPr bwMode="auto">
          <a:xfrm>
            <a:off x="1524" y="-1"/>
            <a:ext cx="749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3530" y="1025718"/>
            <a:ext cx="4906732" cy="474318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0889" y="1272209"/>
            <a:ext cx="4564049" cy="4203824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02AD4-7E1E-4CA8-90B1-FFD88743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319" y="1381967"/>
            <a:ext cx="4017117" cy="236267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+mn-lt"/>
              </a:rPr>
              <a:t>Full of beans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FBAAF18-0E3C-43E0-89B5-41AF054DC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r="12972"/>
          <a:stretch/>
        </p:blipFill>
        <p:spPr>
          <a:xfrm>
            <a:off x="7495841" y="9"/>
            <a:ext cx="4696159" cy="69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53" name="Freeform: Shape 7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54" name="Freeform: Shape 7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55" name="Freeform: Shape 7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56" name="Freeform: Shape 7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57" name="Freeform: Shape 8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58" name="Freeform: Shape 8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59" name="Freeform: Shape 8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060" name="Rectangle 86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61" name="Freeform: Shape 88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02296" y="1287887"/>
            <a:ext cx="4523890" cy="418719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2" name="Freeform: Shape 90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51182" y="1382922"/>
            <a:ext cx="4174735" cy="394195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63" name="Freeform: Shape 92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733248" y="1097468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2B15F1-8D18-4764-80E6-3FF561991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369" y="1681590"/>
            <a:ext cx="452389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latin typeface="+mn-lt"/>
              </a:rPr>
              <a:t>Mad as a hatter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D973264-56E8-4396-99B5-4AEF5AABB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42" y="942482"/>
            <a:ext cx="4799917" cy="497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Содержимое 3" descr="6MMC_Raining_cats.jpg">
            <a:extLst>
              <a:ext uri="{FF2B5EF4-FFF2-40B4-BE49-F238E27FC236}">
                <a16:creationId xmlns:a16="http://schemas.microsoft.com/office/drawing/2014/main" id="{38554A23-103B-4D49-AF97-794127A8BD4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/>
          <a:srcRect t="10881" r="-1" b="7576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14543B09-440D-4F57-BCB0-A4FCC922D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EE80047-1219-42E8-86D3-94F5120503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709530"/>
            <a:ext cx="5448246" cy="5148470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E83B29B1-18A6-4A7A-A498-90E5216679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998FE-35DD-40B5-A003-28241C75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64" y="3075154"/>
            <a:ext cx="384843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+mn-lt"/>
              </a:rPr>
              <a:t>It’s raining cats and dogs</a:t>
            </a:r>
          </a:p>
        </p:txBody>
      </p:sp>
    </p:spTree>
    <p:extLst>
      <p:ext uri="{BB962C8B-B14F-4D97-AF65-F5344CB8AC3E}">
        <p14:creationId xmlns:p14="http://schemas.microsoft.com/office/powerpoint/2010/main" val="7109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99A2C4-38A0-4990-BB15-5396B8E8F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 r="-1" b="7979"/>
          <a:stretch/>
        </p:blipFill>
        <p:spPr>
          <a:xfrm>
            <a:off x="-305" y="-1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4543B09-440D-4F57-BCB0-A4FCC922D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EE80047-1219-42E8-86D3-94F5120503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709530"/>
            <a:ext cx="5448246" cy="5148470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83B29B1-18A6-4A7A-A498-90E5216679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6A480-462E-48DD-8152-4499BCED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8514" y="3190568"/>
            <a:ext cx="4353486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Классификация идиом </a:t>
            </a:r>
            <a:br>
              <a:rPr lang="en-US" sz="2800" dirty="0"/>
            </a:br>
            <a:r>
              <a:rPr lang="en-US" sz="2800" dirty="0"/>
              <a:t>по группам </a:t>
            </a:r>
          </a:p>
        </p:txBody>
      </p:sp>
    </p:spTree>
    <p:extLst>
      <p:ext uri="{BB962C8B-B14F-4D97-AF65-F5344CB8AC3E}">
        <p14:creationId xmlns:p14="http://schemas.microsoft.com/office/powerpoint/2010/main" val="158212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23605-A4DC-454D-BE21-1F3615326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805267"/>
            <a:ext cx="8394306" cy="150282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Идиомы о животных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7FF7E87-F755-449D-9CC8-4B6C6618F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26064" r="25625" b="15556"/>
          <a:stretch/>
        </p:blipFill>
        <p:spPr bwMode="auto">
          <a:xfrm>
            <a:off x="2773255" y="882448"/>
            <a:ext cx="2952649" cy="274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9FF4832-DCEB-4EB8-A22E-F6A225EB5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7636" y="799489"/>
            <a:ext cx="2911745" cy="291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64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184DF1-2F47-4A03-AF4C-E87DCC0E2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805267"/>
            <a:ext cx="8394306" cy="150282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Идиомы о частях тела</a:t>
            </a:r>
          </a:p>
        </p:txBody>
      </p:sp>
      <p:pic>
        <p:nvPicPr>
          <p:cNvPr id="4" name="Picture 4" descr="C:\Users\ПК\Desktop\i (5).jpg">
            <a:extLst>
              <a:ext uri="{FF2B5EF4-FFF2-40B4-BE49-F238E27FC236}">
                <a16:creationId xmlns:a16="http://schemas.microsoft.com/office/drawing/2014/main" id="{F3F6AA8A-A6F3-4045-9969-ED45853F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3255" y="1113873"/>
            <a:ext cx="2952649" cy="228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Изображение выглядит как текст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67ACD6AB-F0D6-4C06-B736-7F04F96C0F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799489"/>
            <a:ext cx="2911745" cy="2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7684A-9BA1-47C4-B1E8-FB4BD659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912041"/>
            <a:ext cx="8394306" cy="139605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Идиом</a:t>
            </a:r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ы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 школе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AEC3542-0D3D-431B-A7A7-6567C011A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t="9444" b="6450"/>
          <a:stretch/>
        </p:blipFill>
        <p:spPr bwMode="auto">
          <a:xfrm>
            <a:off x="3545091" y="821665"/>
            <a:ext cx="4683359" cy="29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96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223F4-A5B5-414C-8B1B-49988DB90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805267"/>
            <a:ext cx="8394306" cy="150282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Идиомы о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работе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E42D13F-21D6-4AE4-8EF3-F617EF5A5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2500" r="10833" b="4167"/>
          <a:stretch/>
        </p:blipFill>
        <p:spPr bwMode="auto">
          <a:xfrm>
            <a:off x="3100631" y="781910"/>
            <a:ext cx="2297897" cy="29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40B3EC83-79F2-4216-8DED-17A4B45465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r="15833" b="3611"/>
          <a:stretch/>
        </p:blipFill>
        <p:spPr bwMode="auto">
          <a:xfrm>
            <a:off x="6424953" y="781910"/>
            <a:ext cx="2157110" cy="29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03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63">
            <a:extLst>
              <a:ext uri="{FF2B5EF4-FFF2-40B4-BE49-F238E27FC236}">
                <a16:creationId xmlns:a16="http://schemas.microsoft.com/office/drawing/2014/main" id="{49BB7E9A-6937-4BF0-9F51-A20F197B5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65">
            <a:extLst>
              <a:ext uri="{FF2B5EF4-FFF2-40B4-BE49-F238E27FC236}">
                <a16:creationId xmlns:a16="http://schemas.microsoft.com/office/drawing/2014/main" id="{E0939753-89D7-48A8-8441-B9FF25CE8A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4167" y="0"/>
            <a:ext cx="5687681" cy="5708856"/>
          </a:xfrm>
          <a:custGeom>
            <a:avLst/>
            <a:gdLst>
              <a:gd name="connsiteX0" fmla="*/ 2787282 w 5687681"/>
              <a:gd name="connsiteY0" fmla="*/ 0 h 5708856"/>
              <a:gd name="connsiteX1" fmla="*/ 3988996 w 5687681"/>
              <a:gd name="connsiteY1" fmla="*/ 0 h 5708856"/>
              <a:gd name="connsiteX2" fmla="*/ 4236253 w 5687681"/>
              <a:gd name="connsiteY2" fmla="*/ 68070 h 5708856"/>
              <a:gd name="connsiteX3" fmla="*/ 4483543 w 5687681"/>
              <a:gd name="connsiteY3" fmla="*/ 168573 h 5708856"/>
              <a:gd name="connsiteX4" fmla="*/ 5265611 w 5687681"/>
              <a:gd name="connsiteY4" fmla="*/ 790441 h 5708856"/>
              <a:gd name="connsiteX5" fmla="*/ 5682608 w 5687681"/>
              <a:gd name="connsiteY5" fmla="*/ 1499885 h 5708856"/>
              <a:gd name="connsiteX6" fmla="*/ 5687681 w 5687681"/>
              <a:gd name="connsiteY6" fmla="*/ 1513862 h 5708856"/>
              <a:gd name="connsiteX7" fmla="*/ 5687681 w 5687681"/>
              <a:gd name="connsiteY7" fmla="*/ 3841322 h 5708856"/>
              <a:gd name="connsiteX8" fmla="*/ 5651147 w 5687681"/>
              <a:gd name="connsiteY8" fmla="*/ 3896489 h 5708856"/>
              <a:gd name="connsiteX9" fmla="*/ 4734255 w 5687681"/>
              <a:gd name="connsiteY9" fmla="*/ 4737639 h 5708856"/>
              <a:gd name="connsiteX10" fmla="*/ 4532663 w 5687681"/>
              <a:gd name="connsiteY10" fmla="*/ 4898543 h 5708856"/>
              <a:gd name="connsiteX11" fmla="*/ 2876165 w 5687681"/>
              <a:gd name="connsiteY11" fmla="*/ 5708856 h 5708856"/>
              <a:gd name="connsiteX12" fmla="*/ 694066 w 5687681"/>
              <a:gd name="connsiteY12" fmla="*/ 4391717 h 5708856"/>
              <a:gd name="connsiteX13" fmla="*/ 461517 w 5687681"/>
              <a:gd name="connsiteY13" fmla="*/ 4054756 h 5708856"/>
              <a:gd name="connsiteX14" fmla="*/ 0 w 5687681"/>
              <a:gd name="connsiteY14" fmla="*/ 2993139 h 5708856"/>
              <a:gd name="connsiteX15" fmla="*/ 278855 w 5687681"/>
              <a:gd name="connsiteY15" fmla="*/ 1849819 h 5708856"/>
              <a:gd name="connsiteX16" fmla="*/ 1047879 w 5687681"/>
              <a:gd name="connsiteY16" fmla="*/ 867400 h 5708856"/>
              <a:gd name="connsiteX17" fmla="*/ 2159714 w 5687681"/>
              <a:gd name="connsiteY17" fmla="*/ 186098 h 5708856"/>
              <a:gd name="connsiteX18" fmla="*/ 2785137 w 5687681"/>
              <a:gd name="connsiteY18" fmla="*/ 372 h 570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687681" h="5708856">
                <a:moveTo>
                  <a:pt x="2787282" y="0"/>
                </a:moveTo>
                <a:lnTo>
                  <a:pt x="3988996" y="0"/>
                </a:lnTo>
                <a:lnTo>
                  <a:pt x="4236253" y="68070"/>
                </a:lnTo>
                <a:cubicBezTo>
                  <a:pt x="4321147" y="96843"/>
                  <a:pt x="4403628" y="130356"/>
                  <a:pt x="4483543" y="168573"/>
                </a:cubicBezTo>
                <a:cubicBezTo>
                  <a:pt x="4783119" y="311949"/>
                  <a:pt x="5046239" y="521215"/>
                  <a:pt x="5265611" y="790441"/>
                </a:cubicBezTo>
                <a:cubicBezTo>
                  <a:pt x="5433740" y="996857"/>
                  <a:pt x="5573537" y="1235870"/>
                  <a:pt x="5682608" y="1499885"/>
                </a:cubicBezTo>
                <a:lnTo>
                  <a:pt x="5687681" y="1513862"/>
                </a:lnTo>
                <a:lnTo>
                  <a:pt x="5687681" y="3841322"/>
                </a:lnTo>
                <a:lnTo>
                  <a:pt x="5651147" y="3896489"/>
                </a:lnTo>
                <a:cubicBezTo>
                  <a:pt x="5427171" y="4186934"/>
                  <a:pt x="5090625" y="4454446"/>
                  <a:pt x="4734255" y="4737639"/>
                </a:cubicBezTo>
                <a:cubicBezTo>
                  <a:pt x="4668506" y="4789825"/>
                  <a:pt x="4600584" y="4843856"/>
                  <a:pt x="4532663" y="4898543"/>
                </a:cubicBezTo>
                <a:cubicBezTo>
                  <a:pt x="3924681" y="5387974"/>
                  <a:pt x="3480945" y="5708856"/>
                  <a:pt x="2876165" y="5708856"/>
                </a:cubicBezTo>
                <a:cubicBezTo>
                  <a:pt x="1954665" y="5708856"/>
                  <a:pt x="1302047" y="5314966"/>
                  <a:pt x="694066" y="4391717"/>
                </a:cubicBezTo>
                <a:cubicBezTo>
                  <a:pt x="614503" y="4270875"/>
                  <a:pt x="536731" y="4160972"/>
                  <a:pt x="461517" y="4054756"/>
                </a:cubicBezTo>
                <a:cubicBezTo>
                  <a:pt x="149788" y="3614348"/>
                  <a:pt x="0" y="3385316"/>
                  <a:pt x="0" y="2993139"/>
                </a:cubicBezTo>
                <a:cubicBezTo>
                  <a:pt x="0" y="2603731"/>
                  <a:pt x="93889" y="2219065"/>
                  <a:pt x="278855" y="1849819"/>
                </a:cubicBezTo>
                <a:cubicBezTo>
                  <a:pt x="459854" y="1488610"/>
                  <a:pt x="718625" y="1157977"/>
                  <a:pt x="1047879" y="867400"/>
                </a:cubicBezTo>
                <a:cubicBezTo>
                  <a:pt x="1371504" y="581701"/>
                  <a:pt x="1755887" y="346080"/>
                  <a:pt x="2159714" y="186098"/>
                </a:cubicBezTo>
                <a:cubicBezTo>
                  <a:pt x="2367064" y="103803"/>
                  <a:pt x="2576044" y="41801"/>
                  <a:pt x="2785137" y="37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67">
            <a:extLst>
              <a:ext uri="{FF2B5EF4-FFF2-40B4-BE49-F238E27FC236}">
                <a16:creationId xmlns:a16="http://schemas.microsoft.com/office/drawing/2014/main" id="{9F5CCFC5-858F-4B45-9B10-D49DD0280D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5450" y="0"/>
            <a:ext cx="5866550" cy="5788550"/>
          </a:xfrm>
          <a:custGeom>
            <a:avLst/>
            <a:gdLst>
              <a:gd name="connsiteX0" fmla="*/ 2331396 w 5798121"/>
              <a:gd name="connsiteY0" fmla="*/ 0 h 5788550"/>
              <a:gd name="connsiteX1" fmla="*/ 4658651 w 5798121"/>
              <a:gd name="connsiteY1" fmla="*/ 0 h 5788550"/>
              <a:gd name="connsiteX2" fmla="*/ 4682835 w 5798121"/>
              <a:gd name="connsiteY2" fmla="*/ 9816 h 5788550"/>
              <a:gd name="connsiteX3" fmla="*/ 5499667 w 5798121"/>
              <a:gd name="connsiteY3" fmla="*/ 658449 h 5788550"/>
              <a:gd name="connsiteX4" fmla="*/ 5665313 w 5798121"/>
              <a:gd name="connsiteY4" fmla="*/ 884789 h 5788550"/>
              <a:gd name="connsiteX5" fmla="*/ 5798121 w 5798121"/>
              <a:gd name="connsiteY5" fmla="*/ 1110681 h 5788550"/>
              <a:gd name="connsiteX6" fmla="*/ 5798121 w 5798121"/>
              <a:gd name="connsiteY6" fmla="*/ 4016954 h 5788550"/>
              <a:gd name="connsiteX7" fmla="*/ 5706359 w 5798121"/>
              <a:gd name="connsiteY7" fmla="*/ 4121532 h 5788550"/>
              <a:gd name="connsiteX8" fmla="*/ 4944692 w 5798121"/>
              <a:gd name="connsiteY8" fmla="*/ 4775532 h 5788550"/>
              <a:gd name="connsiteX9" fmla="*/ 4734137 w 5798121"/>
              <a:gd name="connsiteY9" fmla="*/ 4943362 h 5788550"/>
              <a:gd name="connsiteX10" fmla="*/ 3004009 w 5798121"/>
              <a:gd name="connsiteY10" fmla="*/ 5788550 h 5788550"/>
              <a:gd name="connsiteX11" fmla="*/ 724917 w 5798121"/>
              <a:gd name="connsiteY11" fmla="*/ 4414722 h 5788550"/>
              <a:gd name="connsiteX12" fmla="*/ 482031 w 5798121"/>
              <a:gd name="connsiteY12" fmla="*/ 4063258 h 5788550"/>
              <a:gd name="connsiteX13" fmla="*/ 0 w 5798121"/>
              <a:gd name="connsiteY13" fmla="*/ 2955950 h 5788550"/>
              <a:gd name="connsiteX14" fmla="*/ 291250 w 5798121"/>
              <a:gd name="connsiteY14" fmla="*/ 1763422 h 5788550"/>
              <a:gd name="connsiteX15" fmla="*/ 1094457 w 5798121"/>
              <a:gd name="connsiteY15" fmla="*/ 738720 h 5788550"/>
              <a:gd name="connsiteX16" fmla="*/ 2255713 w 5798121"/>
              <a:gd name="connsiteY16" fmla="*/ 28095 h 5788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98121" h="5788550">
                <a:moveTo>
                  <a:pt x="2331396" y="0"/>
                </a:moveTo>
                <a:lnTo>
                  <a:pt x="4658651" y="0"/>
                </a:lnTo>
                <a:lnTo>
                  <a:pt x="4682835" y="9816"/>
                </a:lnTo>
                <a:cubicBezTo>
                  <a:pt x="4995727" y="159362"/>
                  <a:pt x="5270543" y="377635"/>
                  <a:pt x="5499667" y="658449"/>
                </a:cubicBezTo>
                <a:cubicBezTo>
                  <a:pt x="5558201" y="730215"/>
                  <a:pt x="5613447" y="805760"/>
                  <a:pt x="5665313" y="884789"/>
                </a:cubicBezTo>
                <a:lnTo>
                  <a:pt x="5798121" y="1110681"/>
                </a:lnTo>
                <a:lnTo>
                  <a:pt x="5798121" y="4016954"/>
                </a:lnTo>
                <a:lnTo>
                  <a:pt x="5706359" y="4121532"/>
                </a:lnTo>
                <a:cubicBezTo>
                  <a:pt x="5491360" y="4341659"/>
                  <a:pt x="5223849" y="4553996"/>
                  <a:pt x="4944692" y="4775532"/>
                </a:cubicBezTo>
                <a:cubicBezTo>
                  <a:pt x="4876021" y="4829964"/>
                  <a:pt x="4805079" y="4886320"/>
                  <a:pt x="4734137" y="4943362"/>
                </a:cubicBezTo>
                <a:cubicBezTo>
                  <a:pt x="4099133" y="5453857"/>
                  <a:pt x="3635672" y="5788550"/>
                  <a:pt x="3004009" y="5788550"/>
                </a:cubicBezTo>
                <a:cubicBezTo>
                  <a:pt x="2041550" y="5788550"/>
                  <a:pt x="1359922" y="5377707"/>
                  <a:pt x="724917" y="4414722"/>
                </a:cubicBezTo>
                <a:cubicBezTo>
                  <a:pt x="641818" y="4288679"/>
                  <a:pt x="560588" y="4174046"/>
                  <a:pt x="482031" y="4063258"/>
                </a:cubicBezTo>
                <a:cubicBezTo>
                  <a:pt x="156446" y="3603895"/>
                  <a:pt x="0" y="3365006"/>
                  <a:pt x="0" y="2955950"/>
                </a:cubicBezTo>
                <a:cubicBezTo>
                  <a:pt x="0" y="2549782"/>
                  <a:pt x="98062" y="2148559"/>
                  <a:pt x="291250" y="1763422"/>
                </a:cubicBezTo>
                <a:cubicBezTo>
                  <a:pt x="480295" y="1386666"/>
                  <a:pt x="750568" y="1041802"/>
                  <a:pt x="1094457" y="738720"/>
                </a:cubicBezTo>
                <a:cubicBezTo>
                  <a:pt x="1432467" y="440725"/>
                  <a:pt x="1833935" y="194963"/>
                  <a:pt x="2255713" y="280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B998E7-4CFA-4605-A995-9351BFF61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42912"/>
            <a:ext cx="5411050" cy="1822123"/>
          </a:xfrm>
        </p:spPr>
        <p:txBody>
          <a:bodyPr anchor="b">
            <a:normAutofit/>
          </a:bodyPr>
          <a:lstStyle/>
          <a:p>
            <a:r>
              <a:rPr lang="ru-RU" dirty="0"/>
              <a:t>Актуальность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E6E77-0EDA-4FCF-A347-6BDA406647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496720"/>
            <a:ext cx="5181599" cy="3467518"/>
          </a:xfrm>
        </p:spPr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Идиомы являются неотъемлемой частью любого языка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них отражена история страны, история развития языка, особенности национальной культуры, юмора, традиции и быта.</a:t>
            </a:r>
          </a:p>
        </p:txBody>
      </p:sp>
      <p:sp>
        <p:nvSpPr>
          <p:cNvPr id="75" name="Freeform: Shape 69">
            <a:extLst>
              <a:ext uri="{FF2B5EF4-FFF2-40B4-BE49-F238E27FC236}">
                <a16:creationId xmlns:a16="http://schemas.microsoft.com/office/drawing/2014/main" id="{2348ECDC-D455-4B71-90F6-2ECC12B798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3734" y="0"/>
            <a:ext cx="5568114" cy="5577748"/>
          </a:xfrm>
          <a:custGeom>
            <a:avLst/>
            <a:gdLst>
              <a:gd name="connsiteX0" fmla="*/ 2959946 w 5568114"/>
              <a:gd name="connsiteY0" fmla="*/ 0 h 5577748"/>
              <a:gd name="connsiteX1" fmla="*/ 3614224 w 5568114"/>
              <a:gd name="connsiteY1" fmla="*/ 0 h 5577748"/>
              <a:gd name="connsiteX2" fmla="*/ 3844432 w 5568114"/>
              <a:gd name="connsiteY2" fmla="*/ 36392 h 5577748"/>
              <a:gd name="connsiteX3" fmla="*/ 4336826 w 5568114"/>
              <a:gd name="connsiteY3" fmla="*/ 203778 h 5577748"/>
              <a:gd name="connsiteX4" fmla="*/ 5093304 w 5568114"/>
              <a:gd name="connsiteY4" fmla="*/ 806978 h 5577748"/>
              <a:gd name="connsiteX5" fmla="*/ 5496656 w 5568114"/>
              <a:gd name="connsiteY5" fmla="*/ 1495125 h 5577748"/>
              <a:gd name="connsiteX6" fmla="*/ 5568114 w 5568114"/>
              <a:gd name="connsiteY6" fmla="*/ 1692569 h 5577748"/>
              <a:gd name="connsiteX7" fmla="*/ 5568114 w 5568114"/>
              <a:gd name="connsiteY7" fmla="*/ 3665503 h 5577748"/>
              <a:gd name="connsiteX8" fmla="*/ 5466225 w 5568114"/>
              <a:gd name="connsiteY8" fmla="*/ 3819786 h 5577748"/>
              <a:gd name="connsiteX9" fmla="*/ 4579336 w 5568114"/>
              <a:gd name="connsiteY9" fmla="*/ 4635686 h 5577748"/>
              <a:gd name="connsiteX10" fmla="*/ 4384340 w 5568114"/>
              <a:gd name="connsiteY10" fmla="*/ 4791760 h 5577748"/>
              <a:gd name="connsiteX11" fmla="*/ 2782048 w 5568114"/>
              <a:gd name="connsiteY11" fmla="*/ 5577748 h 5577748"/>
              <a:gd name="connsiteX12" fmla="*/ 671354 w 5568114"/>
              <a:gd name="connsiteY12" fmla="*/ 4300148 h 5577748"/>
              <a:gd name="connsiteX13" fmla="*/ 446415 w 5568114"/>
              <a:gd name="connsiteY13" fmla="*/ 3973302 h 5577748"/>
              <a:gd name="connsiteX14" fmla="*/ 0 w 5568114"/>
              <a:gd name="connsiteY14" fmla="*/ 2943554 h 5577748"/>
              <a:gd name="connsiteX15" fmla="*/ 269730 w 5568114"/>
              <a:gd name="connsiteY15" fmla="*/ 1834555 h 5577748"/>
              <a:gd name="connsiteX16" fmla="*/ 1013589 w 5568114"/>
              <a:gd name="connsiteY16" fmla="*/ 881627 h 5577748"/>
              <a:gd name="connsiteX17" fmla="*/ 2089042 w 5568114"/>
              <a:gd name="connsiteY17" fmla="*/ 220777 h 5577748"/>
              <a:gd name="connsiteX18" fmla="*/ 2845684 w 5568114"/>
              <a:gd name="connsiteY18" fmla="*/ 14234 h 5577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68114" h="5577748">
                <a:moveTo>
                  <a:pt x="2959946" y="0"/>
                </a:moveTo>
                <a:lnTo>
                  <a:pt x="3614224" y="0"/>
                </a:lnTo>
                <a:lnTo>
                  <a:pt x="3844432" y="36392"/>
                </a:lnTo>
                <a:cubicBezTo>
                  <a:pt x="4017699" y="73748"/>
                  <a:pt x="4182227" y="129639"/>
                  <a:pt x="4336826" y="203778"/>
                </a:cubicBezTo>
                <a:cubicBezTo>
                  <a:pt x="4626600" y="342850"/>
                  <a:pt x="4881111" y="545834"/>
                  <a:pt x="5093304" y="806978"/>
                </a:cubicBezTo>
                <a:cubicBezTo>
                  <a:pt x="5255931" y="1007198"/>
                  <a:pt x="5391154" y="1239036"/>
                  <a:pt x="5496656" y="1495125"/>
                </a:cubicBezTo>
                <a:lnTo>
                  <a:pt x="5568114" y="1692569"/>
                </a:lnTo>
                <a:lnTo>
                  <a:pt x="5568114" y="3665503"/>
                </a:lnTo>
                <a:lnTo>
                  <a:pt x="5466225" y="3819786"/>
                </a:lnTo>
                <a:cubicBezTo>
                  <a:pt x="5249576" y="4101511"/>
                  <a:pt x="4924044" y="4360994"/>
                  <a:pt x="4579336" y="4635686"/>
                </a:cubicBezTo>
                <a:cubicBezTo>
                  <a:pt x="4515738" y="4686305"/>
                  <a:pt x="4450038" y="4738713"/>
                  <a:pt x="4384340" y="4791760"/>
                </a:cubicBezTo>
                <a:cubicBezTo>
                  <a:pt x="3796254" y="5266498"/>
                  <a:pt x="3367038" y="5577748"/>
                  <a:pt x="2782048" y="5577748"/>
                </a:cubicBezTo>
                <a:cubicBezTo>
                  <a:pt x="1890703" y="5577748"/>
                  <a:pt x="1259439" y="5195682"/>
                  <a:pt x="671354" y="4300148"/>
                </a:cubicBezTo>
                <a:cubicBezTo>
                  <a:pt x="594395" y="4182934"/>
                  <a:pt x="519167" y="4076330"/>
                  <a:pt x="446415" y="3973302"/>
                </a:cubicBezTo>
                <a:cubicBezTo>
                  <a:pt x="144886" y="3546115"/>
                  <a:pt x="0" y="3323958"/>
                  <a:pt x="0" y="2943554"/>
                </a:cubicBezTo>
                <a:cubicBezTo>
                  <a:pt x="0" y="2565835"/>
                  <a:pt x="90816" y="2192716"/>
                  <a:pt x="269730" y="1834555"/>
                </a:cubicBezTo>
                <a:cubicBezTo>
                  <a:pt x="444806" y="1484188"/>
                  <a:pt x="695109" y="1163480"/>
                  <a:pt x="1013589" y="881627"/>
                </a:cubicBezTo>
                <a:cubicBezTo>
                  <a:pt x="1326624" y="604505"/>
                  <a:pt x="1698428" y="375956"/>
                  <a:pt x="2089042" y="220777"/>
                </a:cubicBezTo>
                <a:cubicBezTo>
                  <a:pt x="2339747" y="120996"/>
                  <a:pt x="2592918" y="51971"/>
                  <a:pt x="2845684" y="1423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C21265-EF35-48C6-B026-B0BF00CABB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"/>
          <a:stretch/>
        </p:blipFill>
        <p:spPr>
          <a:xfrm>
            <a:off x="6877878" y="294199"/>
            <a:ext cx="5150794" cy="5001370"/>
          </a:xfrm>
          <a:custGeom>
            <a:avLst/>
            <a:gdLst/>
            <a:ahLst/>
            <a:cxnLst/>
            <a:rect l="l" t="t" r="r" b="b"/>
            <a:pathLst>
              <a:path w="5044104" h="4896924">
                <a:moveTo>
                  <a:pt x="2886613" y="0"/>
                </a:moveTo>
                <a:cubicBezTo>
                  <a:pt x="3218269" y="0"/>
                  <a:pt x="3523512" y="65865"/>
                  <a:pt x="3794011" y="195584"/>
                </a:cubicBezTo>
                <a:cubicBezTo>
                  <a:pt x="4047516" y="317247"/>
                  <a:pt x="4270172" y="494825"/>
                  <a:pt x="4455804" y="723284"/>
                </a:cubicBezTo>
                <a:cubicBezTo>
                  <a:pt x="4835198" y="1190375"/>
                  <a:pt x="5044104" y="1854168"/>
                  <a:pt x="5044104" y="2592438"/>
                </a:cubicBezTo>
                <a:cubicBezTo>
                  <a:pt x="5044104" y="2886985"/>
                  <a:pt x="4963247" y="3123382"/>
                  <a:pt x="4782050" y="3358996"/>
                </a:cubicBezTo>
                <a:cubicBezTo>
                  <a:pt x="4592516" y="3605460"/>
                  <a:pt x="4307730" y="3832465"/>
                  <a:pt x="4006167" y="4072775"/>
                </a:cubicBezTo>
                <a:cubicBezTo>
                  <a:pt x="3950530" y="4117058"/>
                  <a:pt x="3893052" y="4162907"/>
                  <a:pt x="3835576" y="4209314"/>
                </a:cubicBezTo>
                <a:cubicBezTo>
                  <a:pt x="3321099" y="4624632"/>
                  <a:pt x="2945605" y="4896924"/>
                  <a:pt x="2433835" y="4896924"/>
                </a:cubicBezTo>
                <a:cubicBezTo>
                  <a:pt x="1654054" y="4896924"/>
                  <a:pt x="1101803" y="4562680"/>
                  <a:pt x="587325" y="3779234"/>
                </a:cubicBezTo>
                <a:cubicBezTo>
                  <a:pt x="519999" y="3676690"/>
                  <a:pt x="454187" y="3583430"/>
                  <a:pt x="390540" y="3493298"/>
                </a:cubicBezTo>
                <a:cubicBezTo>
                  <a:pt x="126752" y="3119579"/>
                  <a:pt x="0" y="2925228"/>
                  <a:pt x="0" y="2592438"/>
                </a:cubicBezTo>
                <a:cubicBezTo>
                  <a:pt x="0" y="2261996"/>
                  <a:pt x="79450" y="1935577"/>
                  <a:pt x="235969" y="1622244"/>
                </a:cubicBezTo>
                <a:cubicBezTo>
                  <a:pt x="389133" y="1315731"/>
                  <a:pt x="608107" y="1035165"/>
                  <a:pt x="886724" y="788590"/>
                </a:cubicBezTo>
                <a:cubicBezTo>
                  <a:pt x="1160578" y="546153"/>
                  <a:pt x="1485846" y="346211"/>
                  <a:pt x="1827568" y="210454"/>
                </a:cubicBezTo>
                <a:cubicBezTo>
                  <a:pt x="2178491" y="70787"/>
                  <a:pt x="2534934" y="0"/>
                  <a:pt x="28866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3848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2D2EA-65BE-456E-B2E8-51D27EF6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805267"/>
            <a:ext cx="8394306" cy="150282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Цветные идиомы</a:t>
            </a:r>
          </a:p>
        </p:txBody>
      </p:sp>
      <p:pic>
        <p:nvPicPr>
          <p:cNvPr id="8" name="Рисунок 7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0E307919-9924-4C98-892C-AF911310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55" y="1244079"/>
            <a:ext cx="2952649" cy="20225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B30EFD-791D-45CB-BD9E-D95337D8B7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36" y="1090664"/>
            <a:ext cx="2911745" cy="23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89" name="Rectangle 8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69BA2-FBFE-40E6-B320-B9C2A72D3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07" y="3805267"/>
            <a:ext cx="8394306" cy="150282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Идиомы о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еде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2E2DD4DB-4E2C-474D-96D1-899E2DE6A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89" b="1338"/>
          <a:stretch/>
        </p:blipFill>
        <p:spPr bwMode="auto">
          <a:xfrm>
            <a:off x="2939021" y="781910"/>
            <a:ext cx="2621117" cy="294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E6550863-3612-4C47-B4CF-8A03155E5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47636" y="894121"/>
            <a:ext cx="2911745" cy="272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C00950-B1FD-45E5-B18A-1A822BA428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14019B4-A719-4905-92E2-23AF270A86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A2639E9-6665-4719-8E6D-9446AB36F5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3332DF-87F3-43E6-B1C4-121CE7676C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r="-1" b="19321"/>
          <a:stretch/>
        </p:blipFill>
        <p:spPr>
          <a:xfrm rot="16200000">
            <a:off x="328914" y="-327394"/>
            <a:ext cx="6858000" cy="7512782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518" y="1089094"/>
            <a:ext cx="5015744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2094" y="1272209"/>
            <a:ext cx="4703482" cy="431358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7C2213-6B3B-466D-907D-90AD1AB8C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685677"/>
            <a:ext cx="3822870" cy="236267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4100"/>
              <a:t>The secret of English idioms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A84B9-52F0-4F71-9835-36A7DAA697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986"/>
          <a:stretch/>
        </p:blipFill>
        <p:spPr>
          <a:xfrm rot="16200000">
            <a:off x="8170483" y="-613853"/>
            <a:ext cx="3410965" cy="46290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7A4CB-7535-4E1E-A35D-E3ED054DC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r="4" b="4"/>
          <a:stretch/>
        </p:blipFill>
        <p:spPr>
          <a:xfrm rot="16200000">
            <a:off x="8184900" y="2829939"/>
            <a:ext cx="3385180" cy="46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8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02296" y="1287887"/>
            <a:ext cx="4523890" cy="418719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051182" y="1382922"/>
            <a:ext cx="4174735" cy="394195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6733248" y="1097468"/>
            <a:ext cx="4908132" cy="461391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8D2777-EEFB-435A-BF31-760EA807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501" y="1847596"/>
            <a:ext cx="345976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dirty="0"/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EFEA29-F68D-4D5C-BBA7-ED4E1DCF1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695" y="942482"/>
            <a:ext cx="4265211" cy="497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BDD74D-A60D-422E-9E51-7F7F0B7EF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3013" y="0"/>
            <a:ext cx="4527965" cy="1587444"/>
          </a:xfrm>
        </p:spPr>
        <p:txBody>
          <a:bodyPr anchor="b">
            <a:normAutofit/>
          </a:bodyPr>
          <a:lstStyle/>
          <a:p>
            <a:r>
              <a:rPr lang="ru-RU" dirty="0"/>
              <a:t>Анкетирование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9F87E4D0-D347-4DA8-81D7-104733308B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293" y="1074738"/>
            <a:ext cx="4906732" cy="46798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DC9CEF6-58E1-4D78-BBBE-76F779AD9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7555" y="898498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7AF1248-67F7-4FEF-8D1D-FE33661A9C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266" y="993913"/>
            <a:ext cx="5101442" cy="48519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Рисунок 5" descr="Изображение выглядит как текст, внутренний, пол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8704C175-405B-4D5C-9054-8BB61775D6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1" r="14623" b="-1"/>
          <a:stretch/>
        </p:blipFill>
        <p:spPr>
          <a:xfrm>
            <a:off x="1033670" y="1288109"/>
            <a:ext cx="4349282" cy="4221274"/>
          </a:xfrm>
          <a:custGeom>
            <a:avLst/>
            <a:gdLst/>
            <a:ahLst/>
            <a:cxnLst/>
            <a:rect l="l" t="t" r="r" b="b"/>
            <a:pathLst>
              <a:path w="4292584" h="4094066">
                <a:moveTo>
                  <a:pt x="2456537" y="0"/>
                </a:moveTo>
                <a:cubicBezTo>
                  <a:pt x="2738780" y="0"/>
                  <a:pt x="2998545" y="55066"/>
                  <a:pt x="3228742" y="163517"/>
                </a:cubicBezTo>
                <a:cubicBezTo>
                  <a:pt x="3444477" y="265234"/>
                  <a:pt x="3633959" y="413698"/>
                  <a:pt x="3791935" y="604700"/>
                </a:cubicBezTo>
                <a:cubicBezTo>
                  <a:pt x="4114802" y="995211"/>
                  <a:pt x="4292584" y="1550174"/>
                  <a:pt x="4292584" y="2167403"/>
                </a:cubicBezTo>
                <a:cubicBezTo>
                  <a:pt x="4292584" y="2413659"/>
                  <a:pt x="4223774" y="2611299"/>
                  <a:pt x="4069573" y="2808283"/>
                </a:cubicBezTo>
                <a:cubicBezTo>
                  <a:pt x="3908278" y="3014339"/>
                  <a:pt x="3665922" y="3204126"/>
                  <a:pt x="3409289" y="3405037"/>
                </a:cubicBezTo>
                <a:cubicBezTo>
                  <a:pt x="3361941" y="3442060"/>
                  <a:pt x="3313027" y="3480392"/>
                  <a:pt x="3264115" y="3519190"/>
                </a:cubicBezTo>
                <a:cubicBezTo>
                  <a:pt x="2826289" y="3866416"/>
                  <a:pt x="2506740" y="4094066"/>
                  <a:pt x="2071218" y="4094066"/>
                </a:cubicBezTo>
                <a:cubicBezTo>
                  <a:pt x="1407617" y="4094066"/>
                  <a:pt x="937645" y="3814621"/>
                  <a:pt x="499819" y="3159623"/>
                </a:cubicBezTo>
                <a:cubicBezTo>
                  <a:pt x="442524" y="3073891"/>
                  <a:pt x="386517" y="2995921"/>
                  <a:pt x="332353" y="2920566"/>
                </a:cubicBezTo>
                <a:cubicBezTo>
                  <a:pt x="107867" y="2608119"/>
                  <a:pt x="0" y="2445632"/>
                  <a:pt x="0" y="2167403"/>
                </a:cubicBezTo>
                <a:cubicBezTo>
                  <a:pt x="0" y="1891138"/>
                  <a:pt x="67612" y="1618236"/>
                  <a:pt x="200812" y="1356275"/>
                </a:cubicBezTo>
                <a:cubicBezTo>
                  <a:pt x="331156" y="1100015"/>
                  <a:pt x="517505" y="865448"/>
                  <a:pt x="754611" y="659299"/>
                </a:cubicBezTo>
                <a:cubicBezTo>
                  <a:pt x="987664" y="456610"/>
                  <a:pt x="1264470" y="289449"/>
                  <a:pt x="1555279" y="175950"/>
                </a:cubicBezTo>
                <a:cubicBezTo>
                  <a:pt x="1853918" y="59181"/>
                  <a:pt x="2157254" y="0"/>
                  <a:pt x="2456537" y="0"/>
                </a:cubicBez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4DC8BF8-60EC-46C4-8457-30679DD4F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259" y="2257425"/>
            <a:ext cx="5442185" cy="4286249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Знаете ли вы, что такое идиомы?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Используете ли вы идиомы в своей речи?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Переведите идиомы:</a:t>
            </a:r>
          </a:p>
          <a:p>
            <a:pPr lvl="1" fontAlgn="base">
              <a:lnSpc>
                <a:spcPct val="130000"/>
              </a:lnSpc>
              <a:spcAft>
                <a:spcPts val="450"/>
              </a:spcAft>
            </a:pPr>
            <a:r>
              <a:rPr lang="ru-RU" sz="1800" dirty="0"/>
              <a:t>	</a:t>
            </a:r>
            <a:r>
              <a:rPr lang="en-US" sz="1800" dirty="0"/>
              <a:t>It`s raining cats and dogs</a:t>
            </a:r>
            <a:endParaRPr lang="ru-RU" sz="1800" dirty="0"/>
          </a:p>
          <a:p>
            <a:pPr lvl="1" fontAlgn="base">
              <a:lnSpc>
                <a:spcPct val="130000"/>
              </a:lnSpc>
              <a:spcAft>
                <a:spcPts val="450"/>
              </a:spcAft>
            </a:pPr>
            <a:r>
              <a:rPr lang="en-US" sz="1800" dirty="0"/>
              <a:t> </a:t>
            </a:r>
            <a:r>
              <a:rPr lang="ru-RU" sz="1800" dirty="0"/>
              <a:t>	</a:t>
            </a:r>
            <a:r>
              <a:rPr lang="en-US" sz="1800" dirty="0"/>
              <a:t>To count noses</a:t>
            </a:r>
            <a:endParaRPr lang="ru-RU" sz="1800" dirty="0"/>
          </a:p>
          <a:p>
            <a:pPr lvl="1" fontAlgn="base">
              <a:lnSpc>
                <a:spcPct val="130000"/>
              </a:lnSpc>
              <a:spcAft>
                <a:spcPts val="450"/>
              </a:spcAft>
            </a:pPr>
            <a:r>
              <a:rPr lang="ru-RU" sz="1800" dirty="0"/>
              <a:t>	</a:t>
            </a:r>
            <a:r>
              <a:rPr lang="en-US" sz="1800" dirty="0"/>
              <a:t> To cross your fingers</a:t>
            </a:r>
            <a:endParaRPr lang="ru-RU" sz="1800" dirty="0"/>
          </a:p>
          <a:p>
            <a:pPr lvl="1" fontAlgn="base">
              <a:lnSpc>
                <a:spcPct val="130000"/>
              </a:lnSpc>
              <a:spcAft>
                <a:spcPts val="450"/>
              </a:spcAft>
            </a:pPr>
            <a:r>
              <a:rPr lang="en-US" sz="1800" dirty="0"/>
              <a:t> </a:t>
            </a:r>
            <a:r>
              <a:rPr lang="ru-RU" sz="1800" dirty="0"/>
              <a:t>	</a:t>
            </a:r>
            <a:r>
              <a:rPr lang="en-US" sz="1800" dirty="0"/>
              <a:t>As busy as a bee</a:t>
            </a:r>
            <a:endParaRPr lang="ru-RU" sz="1800" dirty="0"/>
          </a:p>
          <a:p>
            <a:pPr lvl="1" fontAlgn="base">
              <a:lnSpc>
                <a:spcPct val="130000"/>
              </a:lnSpc>
              <a:spcAft>
                <a:spcPts val="450"/>
              </a:spcAft>
            </a:pPr>
            <a:r>
              <a:rPr lang="en-US" sz="1800" dirty="0"/>
              <a:t> </a:t>
            </a:r>
            <a:r>
              <a:rPr lang="ru-RU" sz="1800" dirty="0"/>
              <a:t>	</a:t>
            </a:r>
            <a:r>
              <a:rPr lang="en-US" sz="1800" dirty="0"/>
              <a:t>Count sheep</a:t>
            </a:r>
            <a:endParaRPr lang="ru-RU" sz="1800" dirty="0"/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100" b="0" kern="1200" spc="150" baseline="0" dirty="0"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100" b="0" kern="1200" spc="150" baseline="0" dirty="0"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1643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7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93EEB6D-4A0C-412B-980C-800568627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2380106"/>
              </p:ext>
            </p:extLst>
          </p:nvPr>
        </p:nvGraphicFramePr>
        <p:xfrm>
          <a:off x="643467" y="643467"/>
          <a:ext cx="10918464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35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7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93EEB6D-4A0C-412B-980C-800568627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1260152"/>
              </p:ext>
            </p:extLst>
          </p:nvPr>
        </p:nvGraphicFramePr>
        <p:xfrm>
          <a:off x="643467" y="643467"/>
          <a:ext cx="10918464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73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1">
            <a:extLst>
              <a:ext uri="{FF2B5EF4-FFF2-40B4-BE49-F238E27FC236}">
                <a16:creationId xmlns:a16="http://schemas.microsoft.com/office/drawing/2014/main" id="{AC14302F-E955-47D0-A56B-D1D1A6953B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0" name="Freeform: Shape 63">
            <a:extLst>
              <a:ext uri="{FF2B5EF4-FFF2-40B4-BE49-F238E27FC236}">
                <a16:creationId xmlns:a16="http://schemas.microsoft.com/office/drawing/2014/main" id="{0A36CE68-CB3C-4699-9422-3073853CB6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6391" y="822971"/>
            <a:ext cx="5372376" cy="509056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Freeform: Shape 65">
            <a:extLst>
              <a:ext uri="{FF2B5EF4-FFF2-40B4-BE49-F238E27FC236}">
                <a16:creationId xmlns:a16="http://schemas.microsoft.com/office/drawing/2014/main" id="{F356DA69-4637-40FE-A14B-5213BBB585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35541" y="584218"/>
            <a:ext cx="5693134" cy="548019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364D709A-6610-48B7-9F98-AFA02ECBA1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7313" y="895082"/>
            <a:ext cx="5029020" cy="487679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97CFF0-4FCA-439F-A6BE-DFAA73E0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651" y="1174170"/>
            <a:ext cx="4269851" cy="1132217"/>
          </a:xfrm>
        </p:spPr>
        <p:txBody>
          <a:bodyPr anchor="b">
            <a:normAutofit/>
          </a:bodyPr>
          <a:lstStyle/>
          <a:p>
            <a:pPr algn="ctr"/>
            <a:r>
              <a:rPr lang="ru-RU" dirty="0"/>
              <a:t>Цель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2FAAE3-F109-4021-8662-9D56DEEB4A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0446" y="1978367"/>
            <a:ext cx="4343400" cy="2779774"/>
          </a:xfrm>
          <a:prstGeom prst="rect">
            <a:avLst/>
          </a:prstGeom>
          <a:noFill/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86CD873-FF22-454D-805F-9654DB61C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9561" y="2545140"/>
            <a:ext cx="4614029" cy="3185317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dirty="0"/>
              <a:t>Познакомится с историей происхождения английских идиом;</a:t>
            </a:r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ru-RU" dirty="0"/>
              <a:t>Составить собственный словарь и напечатать его.</a:t>
            </a:r>
            <a:endParaRPr lang="en-US" dirty="0"/>
          </a:p>
          <a:p>
            <a:pPr marL="28575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 algn="ctr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500" dirty="0"/>
          </a:p>
          <a:p>
            <a:pPr algn="ctr">
              <a:lnSpc>
                <a:spcPct val="130000"/>
              </a:lnSpc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5560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5C23CF2-FF0C-4005-8537-8487213C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17" y="10"/>
            <a:ext cx="9947062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DC33F6-F733-4188-9783-0D181C32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778" y="942975"/>
            <a:ext cx="3689406" cy="646817"/>
          </a:xfrm>
        </p:spPr>
        <p:txBody>
          <a:bodyPr anchor="b">
            <a:normAutofit fontScale="90000"/>
          </a:bodyPr>
          <a:lstStyle/>
          <a:p>
            <a:r>
              <a:rPr lang="ru-RU" dirty="0"/>
              <a:t>Задачи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E11D3B-341E-4407-9A51-74EB5CCC2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0868" y="1607959"/>
            <a:ext cx="4980168" cy="4622661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Развивать интерес к истории английского языка;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Расширить словарный запас;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Узнать, в чем сложность и значимость использования идиом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dirty="0"/>
              <a:t>Классифицировать идиомы по группам.</a:t>
            </a:r>
          </a:p>
        </p:txBody>
      </p:sp>
    </p:spTree>
    <p:extLst>
      <p:ext uri="{BB962C8B-B14F-4D97-AF65-F5344CB8AC3E}">
        <p14:creationId xmlns:p14="http://schemas.microsoft.com/office/powerpoint/2010/main" val="20601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Рисунок 3" descr="ea331d25c4ebf7848936d6887fad60d4.jpg">
            <a:extLst>
              <a:ext uri="{FF2B5EF4-FFF2-40B4-BE49-F238E27FC236}">
                <a16:creationId xmlns:a16="http://schemas.microsoft.com/office/drawing/2014/main" id="{08D03A5D-1B38-4F05-B29C-5AD4286077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991" r="11993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4" name="Freeform: Shape 5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96A49-E3A5-4B65-BB04-701044827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ru-RU" dirty="0"/>
              <a:t>Идиома</a:t>
            </a:r>
          </a:p>
        </p:txBody>
      </p:sp>
      <p:sp>
        <p:nvSpPr>
          <p:cNvPr id="45" name="Объект 2">
            <a:extLst>
              <a:ext uri="{FF2B5EF4-FFF2-40B4-BE49-F238E27FC236}">
                <a16:creationId xmlns:a16="http://schemas.microsoft.com/office/drawing/2014/main" id="{8290EAEA-3348-4859-ABA7-CE4D3DA10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Идиома – несвободное устойчивое словосочетание, значение которого не     выводится из значений слов в него входящих</a:t>
            </a:r>
          </a:p>
          <a:p>
            <a:r>
              <a:rPr lang="ru-RU" dirty="0"/>
              <a:t>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67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505A585-D869-4D82-A256-CF41971EE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B904B31-4F64-46F5-A6B5-D1C0451D9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0" t="3750" r="15979" b="18750"/>
          <a:stretch/>
        </p:blipFill>
        <p:spPr>
          <a:xfrm>
            <a:off x="0" y="2"/>
            <a:ext cx="12191997" cy="68579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91942D-EC16-4FE0-8CDC-9656EBDBB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8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178</Words>
  <Application>Microsoft Office PowerPoint</Application>
  <PresentationFormat>Широкоэкранный</PresentationFormat>
  <Paragraphs>44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Corbel</vt:lpstr>
      <vt:lpstr>Meiryo</vt:lpstr>
      <vt:lpstr>SketchLinesVTI</vt:lpstr>
      <vt:lpstr>Тайны английских идиом</vt:lpstr>
      <vt:lpstr>Актуальность</vt:lpstr>
      <vt:lpstr>Анкетирование</vt:lpstr>
      <vt:lpstr>Презентация PowerPoint</vt:lpstr>
      <vt:lpstr>Презентация PowerPoint</vt:lpstr>
      <vt:lpstr>Цель проекта</vt:lpstr>
      <vt:lpstr>Задачи</vt:lpstr>
      <vt:lpstr>Идиома</vt:lpstr>
      <vt:lpstr>Презентация PowerPoint</vt:lpstr>
      <vt:lpstr>Презентация PowerPoint</vt:lpstr>
      <vt:lpstr>История происхождения некоторых идиом</vt:lpstr>
      <vt:lpstr>Full of beans</vt:lpstr>
      <vt:lpstr>Mad as a hatter</vt:lpstr>
      <vt:lpstr>It’s raining cats and dogs</vt:lpstr>
      <vt:lpstr>Классификация идиом  по группам </vt:lpstr>
      <vt:lpstr>Идиомы о животных</vt:lpstr>
      <vt:lpstr>Идиомы о частях тела</vt:lpstr>
      <vt:lpstr>Идиомы о школе</vt:lpstr>
      <vt:lpstr>Идиомы о работе</vt:lpstr>
      <vt:lpstr>Цветные идиомы</vt:lpstr>
      <vt:lpstr>Идиомы о еде</vt:lpstr>
      <vt:lpstr>The secret of English idioms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Тайны английских идиом</dc:title>
  <dc:creator>Ирина Шейкина</dc:creator>
  <cp:lastModifiedBy>Надежда А. Полковникова</cp:lastModifiedBy>
  <cp:revision>59</cp:revision>
  <dcterms:created xsi:type="dcterms:W3CDTF">2021-02-25T10:05:06Z</dcterms:created>
  <dcterms:modified xsi:type="dcterms:W3CDTF">2021-03-12T11:29:47Z</dcterms:modified>
</cp:coreProperties>
</file>