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4"/>
  </p:handoutMasterIdLst>
  <p:sldIdLst>
    <p:sldId id="257" r:id="rId2"/>
    <p:sldId id="258" r:id="rId3"/>
    <p:sldId id="265" r:id="rId4"/>
    <p:sldId id="256" r:id="rId5"/>
    <p:sldId id="259" r:id="rId6"/>
    <p:sldId id="261" r:id="rId7"/>
    <p:sldId id="262" r:id="rId8"/>
    <p:sldId id="263" r:id="rId9"/>
    <p:sldId id="291" r:id="rId10"/>
    <p:sldId id="296" r:id="rId11"/>
    <p:sldId id="267" r:id="rId12"/>
    <p:sldId id="270" r:id="rId13"/>
    <p:sldId id="269" r:id="rId14"/>
    <p:sldId id="264" r:id="rId15"/>
    <p:sldId id="266" r:id="rId16"/>
    <p:sldId id="292" r:id="rId17"/>
    <p:sldId id="278" r:id="rId18"/>
    <p:sldId id="279" r:id="rId19"/>
    <p:sldId id="282" r:id="rId20"/>
    <p:sldId id="293" r:id="rId21"/>
    <p:sldId id="288" r:id="rId22"/>
    <p:sldId id="285" r:id="rId23"/>
    <p:sldId id="283" r:id="rId24"/>
    <p:sldId id="273" r:id="rId25"/>
    <p:sldId id="284" r:id="rId26"/>
    <p:sldId id="286" r:id="rId27"/>
    <p:sldId id="271" r:id="rId28"/>
    <p:sldId id="281" r:id="rId29"/>
    <p:sldId id="289" r:id="rId30"/>
    <p:sldId id="287" r:id="rId31"/>
    <p:sldId id="290" r:id="rId32"/>
    <p:sldId id="295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48"/>
    <p:restoredTop sz="95934"/>
  </p:normalViewPr>
  <p:slideViewPr>
    <p:cSldViewPr snapToGrid="0" snapToObjects="1">
      <p:cViewPr varScale="1">
        <p:scale>
          <a:sx n="105" d="100"/>
          <a:sy n="105" d="100"/>
        </p:scale>
        <p:origin x="20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95DDCE8-3628-2C47-A9C4-B8A48CB61C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1F8673-834F-AE41-BFFD-9A33BCEF4A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C4CFA-611E-744C-9061-1C3FCFF122D1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F26027-5A5C-C940-B134-3C0D1E0AB3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2287FE-B246-3142-A713-1C8E13E150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3B27A-3867-A545-A64A-473F95209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219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87591-DF7A-A64D-BDB6-99ACDF5ED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2C3D96-B274-FA43-BE7D-3A666C884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AACFDB-4099-3947-AC77-C98860EAC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1A78-0AE8-4C48-8246-56175DF5D7DE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A6530F-464F-8442-892F-C40F73788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CF3A16-0AC2-B342-93E6-F0BF6BF09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D95A-EEDE-4C47-99B7-DBFC5F8D3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9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42234D-3995-EE4B-A48D-7122E747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CF01BA-E3B1-0B4D-8026-CDB504E15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E87A35-9444-0F40-B0A0-175C3AE21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1A78-0AE8-4C48-8246-56175DF5D7DE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CE9159-1913-F446-9489-00DF60579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923FF8-1C40-C144-B947-FD689D3F5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D95A-EEDE-4C47-99B7-DBFC5F8D3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9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0B17D9-8A5D-EB4B-ABCB-39DC787598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05726D-9623-5848-BE27-17323B0EFF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872CBF-617E-B34B-A08F-7502D4DC5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1A78-0AE8-4C48-8246-56175DF5D7DE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DEB610-9AC3-3244-9352-21E27207F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18D6C-EF2F-B24E-997B-FCDA56DCF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D95A-EEDE-4C47-99B7-DBFC5F8D3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34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69A427-7F25-1B46-B784-4FEB2387D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36EFB8-5089-6C4F-9D2F-202248D53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ADF3A2-CF8A-B34F-9F90-4F980AAAB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1A78-0AE8-4C48-8246-56175DF5D7DE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5B7A1-BF79-AF48-A271-68A786532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67C35-D2CB-6644-AC83-37D1E0B55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D95A-EEDE-4C47-99B7-DBFC5F8D3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11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2B73F-6065-9F41-AEA0-7E8C72953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B3533E-9A21-F741-87C7-358798871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6A20F7-C9ED-614D-B1C0-1526A4621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1A78-0AE8-4C48-8246-56175DF5D7DE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B1DADA-7899-6B40-B3CE-AB1401DCA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36FC7-1037-484B-BC6E-D9809AD00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D95A-EEDE-4C47-99B7-DBFC5F8D3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53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3686B-0954-094E-8187-9F04A6CD7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B5CACF-26C2-6740-823E-C7F4D0BD0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6DCF17-EDCF-8846-B762-BACE3CC9A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53882B-BB7D-7246-9F1F-482D9C3FA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1A78-0AE8-4C48-8246-56175DF5D7DE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79AD50-6C6E-1F42-B1A7-18CFB5303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DCE9E3-F9F9-7049-B46B-02BB68493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D95A-EEDE-4C47-99B7-DBFC5F8D3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584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3C93E-FE45-224C-AFA9-D20ED6C7C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57D8E1-4164-604C-A7FF-2E2A7B5EA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FA2EED-F120-7F44-B097-7DFA3AD82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35CF60A-93FE-E847-9BF7-AC89CBC58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949030A-80D3-5A42-A161-9E3D4257E2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F77576-51A3-6C43-84D4-44784B57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1A78-0AE8-4C48-8246-56175DF5D7DE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9A7952A-381E-1D47-98E3-BCC4375B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E27CEE-8250-E841-90EF-4E3CD6A6B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D95A-EEDE-4C47-99B7-DBFC5F8D3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38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1A91F-E4EC-894F-A5AA-F8A1BB4EF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7C12A32-8336-B74C-BF1A-C66E3D40B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1A78-0AE8-4C48-8246-56175DF5D7DE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DF6C939-B936-8241-A5A0-C358A540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23DFB4-F1CB-D54D-A6E6-A24CC130D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D95A-EEDE-4C47-99B7-DBFC5F8D3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40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AD391EA-7FD8-6C40-BF9F-8535B6AB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1A78-0AE8-4C48-8246-56175DF5D7DE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B71EE7A-6586-3A42-BFBD-3A189970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67FF70-5958-4D4A-A623-55D7A5AE2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D95A-EEDE-4C47-99B7-DBFC5F8D3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22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698072-6DF6-E84C-9FF6-EDAE5516E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D12258-44F5-C341-B60F-BDD77985E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23E0CE-F285-BE41-8FD1-86A74EF20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00835D-99FD-FB4B-AA42-200961D5B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1A78-0AE8-4C48-8246-56175DF5D7DE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DA63F8-15FD-7548-93C0-B1B4FFFBC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3E9F41-CE69-D54C-832E-0E835ABDF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D95A-EEDE-4C47-99B7-DBFC5F8D3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82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C45D4-1DB9-A142-ACCE-53AFC474E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D5CAC02-8263-BF44-AE75-04372559DF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ACA356-35FA-674D-A1C1-3B2270773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0EF2AA-7012-884E-898C-6A3698D23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91A78-0AE8-4C48-8246-56175DF5D7DE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CF08D2-8BE5-B74E-80B2-95FFC6AD5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92D83A-28C4-884E-8D45-121B7086A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D95A-EEDE-4C47-99B7-DBFC5F8D3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385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AA110-5356-F147-9B5F-BB2B86EF0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1BEC2D-B55D-A14E-8174-24BD56644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1A4AD5-0156-7047-9317-603EEF394D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91A78-0AE8-4C48-8246-56175DF5D7DE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776489-ECF2-434B-8646-ED139CA1A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92E1F8-F0B5-174C-A477-471149DFE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7D95A-EEDE-4C47-99B7-DBFC5F8D3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66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Логопед на дому. Как проводить занятия с детьми во время самоизоляции? |  Здоровье ребенка | Здоровье | Аргументы и Факты">
            <a:extLst>
              <a:ext uri="{FF2B5EF4-FFF2-40B4-BE49-F238E27FC236}">
                <a16:creationId xmlns:a16="http://schemas.microsoft.com/office/drawing/2014/main" id="{41B6A576-8B90-2745-996B-D44BC351DB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" t="6484" r="19945" b="2"/>
          <a:stretch/>
        </p:blipFill>
        <p:spPr bwMode="auto">
          <a:xfrm>
            <a:off x="3523488" y="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33E66-8E64-8D4C-8078-56D5766EE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94" y="1122362"/>
            <a:ext cx="4676172" cy="30213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БИОЭНЕРГОПЛАСТИКА 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A59E90-11FB-1540-9ECA-1453B769829A}"/>
              </a:ext>
            </a:extLst>
          </p:cNvPr>
          <p:cNvSpPr txBox="1"/>
          <p:nvPr/>
        </p:nvSpPr>
        <p:spPr>
          <a:xfrm flipH="1">
            <a:off x="7048500" y="60325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Гришко Марина Викторовна</a:t>
            </a:r>
          </a:p>
        </p:txBody>
      </p:sp>
    </p:spTree>
    <p:extLst>
      <p:ext uri="{BB962C8B-B14F-4D97-AF65-F5344CB8AC3E}">
        <p14:creationId xmlns:p14="http://schemas.microsoft.com/office/powerpoint/2010/main" val="4011741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казка о весёлом язычке">
            <a:extLst>
              <a:ext uri="{FF2B5EF4-FFF2-40B4-BE49-F238E27FC236}">
                <a16:creationId xmlns:a16="http://schemas.microsoft.com/office/drawing/2014/main" id="{FF5B53FF-3441-BC4B-907B-57510615C0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r="878" b="-1"/>
          <a:stretch/>
        </p:blipFill>
        <p:spPr bwMode="auto">
          <a:xfrm>
            <a:off x="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B3377-ACAF-F945-B767-9367551E3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2229" y="4499429"/>
            <a:ext cx="6560457" cy="2235200"/>
          </a:xfrm>
          <a:solidFill>
            <a:srgbClr val="FFFFFF">
              <a:alpha val="91000"/>
            </a:srgbClr>
          </a:solidFill>
          <a:ln w="279400" cap="sq" cmpd="thinThick" algn="ctr">
            <a:solidFill>
              <a:srgbClr val="FFFFFF">
                <a:alpha val="91000"/>
              </a:srgbClr>
            </a:solidFill>
            <a:prstDash val="solid"/>
            <a:miter lim="800000"/>
          </a:ln>
        </p:spPr>
        <p:txBody>
          <a:bodyPr vert="horz" wrap="square" lIns="91440" tIns="45720" rIns="91440" bIns="45720" rtlCol="0" anchor="ctr">
            <a:normAutofit fontScale="90000"/>
          </a:bodyPr>
          <a:lstStyle/>
          <a:p>
            <a:pPr algn="l"/>
            <a:r>
              <a:rPr lang="en-US" sz="27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Знакомим</a:t>
            </a:r>
            <a:r>
              <a:rPr lang="en-US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</a:t>
            </a:r>
            <a:r>
              <a:rPr lang="en-US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артикуляции</a:t>
            </a:r>
            <a:r>
              <a:rPr lang="en-US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выполняем</a:t>
            </a:r>
            <a:r>
              <a:rPr lang="en-US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артикуляционную</a:t>
            </a:r>
            <a:r>
              <a:rPr lang="en-US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гимнастику</a:t>
            </a:r>
            <a:r>
              <a:rPr lang="en-US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</a:t>
            </a:r>
            <a:r>
              <a:rPr lang="en-US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зеркалом</a:t>
            </a:r>
            <a:r>
              <a:rPr lang="en-US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</a:t>
            </a:r>
            <a:r>
              <a:rPr lang="en-US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сказок</a:t>
            </a:r>
            <a:r>
              <a:rPr lang="en-US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Язычке</a:t>
            </a:r>
            <a:r>
              <a:rPr lang="ru-RU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r>
              <a:rPr lang="en-US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выполняются</a:t>
            </a:r>
            <a:r>
              <a:rPr lang="en-US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сидя</a:t>
            </a:r>
            <a:r>
              <a:rPr lang="en-US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</a:t>
            </a:r>
            <a:r>
              <a:rPr lang="en-US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зеркалом</a:t>
            </a:r>
            <a:r>
              <a:rPr lang="ru-RU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руки в процесс не вовлекаются</a:t>
            </a:r>
            <a:r>
              <a:rPr lang="en-US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500" dirty="0">
                <a:solidFill>
                  <a:srgbClr val="262626"/>
                </a:solidFill>
              </a:rPr>
            </a:br>
            <a:endParaRPr lang="en-US" sz="1500" dirty="0">
              <a:solidFill>
                <a:srgbClr val="26262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C55E0-183E-F848-93E3-D746C265B298}"/>
              </a:ext>
            </a:extLst>
          </p:cNvPr>
          <p:cNvSpPr txBox="1"/>
          <p:nvPr/>
        </p:nvSpPr>
        <p:spPr>
          <a:xfrm>
            <a:off x="2859314" y="101600"/>
            <a:ext cx="6850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 (подготовительный).  </a:t>
            </a:r>
          </a:p>
        </p:txBody>
      </p:sp>
    </p:spTree>
    <p:extLst>
      <p:ext uri="{BB962C8B-B14F-4D97-AF65-F5344CB8AC3E}">
        <p14:creationId xmlns:p14="http://schemas.microsoft.com/office/powerpoint/2010/main" val="415047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B3377-ACAF-F945-B767-9367551E3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631" y="873940"/>
            <a:ext cx="5052369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br>
              <a:rPr lang="en-US" sz="2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4CB4175-C8BE-F446-83FE-151E8436CBCE}"/>
              </a:ext>
            </a:extLst>
          </p:cNvPr>
          <p:cNvSpPr/>
          <p:nvPr/>
        </p:nvSpPr>
        <p:spPr>
          <a:xfrm>
            <a:off x="497711" y="2524722"/>
            <a:ext cx="5538947" cy="3285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сопровождает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ведущей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привыкает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запоминает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Рука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вовлекается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3C9BD85-FEFA-0B44-9573-B25191E02198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C55E0-183E-F848-93E3-D746C265B298}"/>
              </a:ext>
            </a:extLst>
          </p:cNvPr>
          <p:cNvSpPr txBox="1"/>
          <p:nvPr/>
        </p:nvSpPr>
        <p:spPr>
          <a:xfrm>
            <a:off x="-159657" y="1219200"/>
            <a:ext cx="6850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9CF08E-24A8-4444-BB55-539A3EAB62F3}"/>
              </a:ext>
            </a:extLst>
          </p:cNvPr>
          <p:cNvSpPr txBox="1"/>
          <p:nvPr/>
        </p:nvSpPr>
        <p:spPr>
          <a:xfrm>
            <a:off x="15171654" y="30072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4" descr="Картинка - логопед занимается с ребенком. Простая срисовка.">
            <a:extLst>
              <a:ext uri="{FF2B5EF4-FFF2-40B4-BE49-F238E27FC236}">
                <a16:creationId xmlns:a16="http://schemas.microsoft.com/office/drawing/2014/main" id="{ED4A6D80-51CD-3242-8685-B8D04649D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505" y="1082067"/>
            <a:ext cx="4584667" cy="454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32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B3377-ACAF-F945-B767-9367551E3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997" y="2558006"/>
            <a:ext cx="4676172" cy="261587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ru-RU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 выполняется с подключением ведущей руки ребенка. </a:t>
            </a:r>
            <a:br>
              <a:rPr lang="ru-RU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подключается и вторая рука</a:t>
            </a:r>
            <a:b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Картинка - логопед занимается с ребенком. Простая срисовка.">
            <a:extLst>
              <a:ext uri="{FF2B5EF4-FFF2-40B4-BE49-F238E27FC236}">
                <a16:creationId xmlns:a16="http://schemas.microsoft.com/office/drawing/2014/main" id="{97EF608F-E509-0F4C-8E88-B40DA4FC2D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" r="2" b="6722"/>
          <a:stretch/>
        </p:blipFill>
        <p:spPr bwMode="auto">
          <a:xfrm>
            <a:off x="5922492" y="666728"/>
            <a:ext cx="5536001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9C55E0-183E-F848-93E3-D746C265B298}"/>
              </a:ext>
            </a:extLst>
          </p:cNvPr>
          <p:cNvSpPr txBox="1"/>
          <p:nvPr/>
        </p:nvSpPr>
        <p:spPr>
          <a:xfrm>
            <a:off x="464458" y="101599"/>
            <a:ext cx="6981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 этап   </a:t>
            </a:r>
          </a:p>
        </p:txBody>
      </p:sp>
    </p:spTree>
    <p:extLst>
      <p:ext uri="{BB962C8B-B14F-4D97-AF65-F5344CB8AC3E}">
        <p14:creationId xmlns:p14="http://schemas.microsoft.com/office/powerpoint/2010/main" val="283047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B3377-ACAF-F945-B767-9367551E3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0" y="1030147"/>
            <a:ext cx="2870522" cy="46993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заключительном этапе, когда ребенок полностью освоил упражнения, педагог  рассказывает сказку, а ребенок самостоятельно выполняет артикуляционные упражнения с движением рук. </a:t>
            </a:r>
            <a:br>
              <a:rPr lang="en-US" sz="15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5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Пальчикові ігри для дітей">
            <a:extLst>
              <a:ext uri="{FF2B5EF4-FFF2-40B4-BE49-F238E27FC236}">
                <a16:creationId xmlns:a16="http://schemas.microsoft.com/office/drawing/2014/main" id="{7A963398-99C9-C040-B652-43F17C9B6C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0" r="1" b="1"/>
          <a:stretch/>
        </p:blipFill>
        <p:spPr bwMode="auto">
          <a:xfrm>
            <a:off x="545238" y="858525"/>
            <a:ext cx="7608304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C55E0-183E-F848-93E3-D746C265B298}"/>
              </a:ext>
            </a:extLst>
          </p:cNvPr>
          <p:cNvSpPr txBox="1"/>
          <p:nvPr/>
        </p:nvSpPr>
        <p:spPr>
          <a:xfrm>
            <a:off x="464458" y="101599"/>
            <a:ext cx="6981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 этап (заключительный) </a:t>
            </a:r>
          </a:p>
        </p:txBody>
      </p:sp>
    </p:spTree>
    <p:extLst>
      <p:ext uri="{BB962C8B-B14F-4D97-AF65-F5344CB8AC3E}">
        <p14:creationId xmlns:p14="http://schemas.microsoft.com/office/powerpoint/2010/main" val="245725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B3377-ACAF-F945-B767-9367551E3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127000"/>
            <a:ext cx="5181510" cy="86360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br>
              <a:rPr lang="en-US" sz="4000" dirty="0"/>
            </a:br>
            <a:endParaRPr lang="en-US" sz="40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A01A477-5B15-1145-B964-91365867A6BC}"/>
              </a:ext>
            </a:extLst>
          </p:cNvPr>
          <p:cNvSpPr/>
          <p:nvPr/>
        </p:nvSpPr>
        <p:spPr>
          <a:xfrm>
            <a:off x="203200" y="838200"/>
            <a:ext cx="6578600" cy="5724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endParaRPr lang="en-US" sz="20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8" name="Picture 8" descr="ЗДО &quot;Шпачок&quot; - Сторінка вчителя-логопеда">
            <a:extLst>
              <a:ext uri="{FF2B5EF4-FFF2-40B4-BE49-F238E27FC236}">
                <a16:creationId xmlns:a16="http://schemas.microsoft.com/office/drawing/2014/main" id="{4A6A8627-05D8-A547-AA1A-B50798538E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" r="3115"/>
          <a:stretch/>
        </p:blipFill>
        <p:spPr bwMode="auto">
          <a:xfrm>
            <a:off x="6779172" y="1158450"/>
            <a:ext cx="4429967" cy="506104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295001C-3108-D34C-9EF6-23EDB99B2597}"/>
              </a:ext>
            </a:extLst>
          </p:cNvPr>
          <p:cNvSpPr/>
          <p:nvPr/>
        </p:nvSpPr>
        <p:spPr>
          <a:xfrm>
            <a:off x="804997" y="2272143"/>
            <a:ext cx="4706803" cy="3788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3CCE36-D915-2E46-B81C-F346F16E4737}"/>
              </a:ext>
            </a:extLst>
          </p:cNvPr>
          <p:cNvSpPr txBox="1"/>
          <p:nvPr/>
        </p:nvSpPr>
        <p:spPr>
          <a:xfrm>
            <a:off x="428263" y="0"/>
            <a:ext cx="10268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Рекомендации по проведению гимнастики с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биоэнергопластикой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672C37-7B61-0342-85F6-79AF2C81FAC1}"/>
              </a:ext>
            </a:extLst>
          </p:cNvPr>
          <p:cNvSpPr/>
          <p:nvPr/>
        </p:nvSpPr>
        <p:spPr>
          <a:xfrm>
            <a:off x="497711" y="1040524"/>
            <a:ext cx="59819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индивидуальные особенности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Подключать руки ребенка только при полном освоении артикуляционного упражнения и выполнении его без ошибок.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Следить за тем, чтобы кисти ребенка не напрягались, движения были плавными и раскрепощенными.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синхронность и точность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действии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речевых органов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кистеи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рук.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Соблюдать последовательность выполнения упражнений с усложнением и ускорением темпа. </a:t>
            </a:r>
          </a:p>
        </p:txBody>
      </p:sp>
    </p:spTree>
    <p:extLst>
      <p:ext uri="{BB962C8B-B14F-4D97-AF65-F5344CB8AC3E}">
        <p14:creationId xmlns:p14="http://schemas.microsoft.com/office/powerpoint/2010/main" val="407210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B3377-ACAF-F945-B767-9367551E3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/>
            </a:br>
            <a:endParaRPr lang="en-US" sz="2400" dirty="0"/>
          </a:p>
        </p:txBody>
      </p:sp>
      <p:pic>
        <p:nvPicPr>
          <p:cNvPr id="7" name="Рисунок 6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188EE9B9-CE33-3E4E-B301-BA27776A1A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740"/>
          <a:stretch/>
        </p:blipFill>
        <p:spPr>
          <a:xfrm>
            <a:off x="6386870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816C80-2800-1C40-9DDD-29532E1DE62E}"/>
              </a:ext>
            </a:extLst>
          </p:cNvPr>
          <p:cNvSpPr txBox="1"/>
          <p:nvPr/>
        </p:nvSpPr>
        <p:spPr>
          <a:xfrm>
            <a:off x="687696" y="2024969"/>
            <a:ext cx="52874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повышения заинтересованности ребенка в таких       упражнениях применяются: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«Волшебные перчатки»</a:t>
            </a:r>
          </a:p>
        </p:txBody>
      </p:sp>
    </p:spTree>
    <p:extLst>
      <p:ext uri="{BB962C8B-B14F-4D97-AF65-F5344CB8AC3E}">
        <p14:creationId xmlns:p14="http://schemas.microsoft.com/office/powerpoint/2010/main" val="2332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630" y="274638"/>
            <a:ext cx="4351346" cy="62818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Бегемотик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29206" y="1423687"/>
            <a:ext cx="4887824" cy="4411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 пошире открываем,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бегемотиков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играем: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раскроем ротик,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голодный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бегемотик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Закрывать его нельзя,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пяти считаю я.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закроем рот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Отдыхает бегемот.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3911" y="653143"/>
            <a:ext cx="2771860" cy="287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apa\Pictures\2012-08-31 1\1 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3544" y="3516773"/>
            <a:ext cx="6359508" cy="27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3492270"/>
      </p:ext>
    </p:extLst>
  </p:cSld>
  <p:clrMapOvr>
    <a:masterClrMapping/>
  </p:clrMapOvr>
  <p:transition spd="slow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9513" y="986970"/>
            <a:ext cx="2974695" cy="841829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«Лягушки»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25714" y="2365828"/>
            <a:ext cx="4876800" cy="3004457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Подражаем мы лягушкам: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Тянем губы прямо к ушкам.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Дотянулись, улыбнулись,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домой вернулись.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9418" y="664304"/>
            <a:ext cx="1872205" cy="223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apa\Pictures\2012-08-31 2\2 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5087" y="3275635"/>
            <a:ext cx="5610230" cy="266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6753825"/>
      </p:ext>
    </p:extLst>
  </p:cSld>
  <p:clrMapOvr>
    <a:masterClrMapping/>
  </p:clrMapOvr>
  <p:transition spd="slow"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3051629" cy="11153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«Слон»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4140200" cy="4351338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водичку набираю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ребяток поливаю!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 подражать слону!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Губы «хоботом» тяну.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их отпускаю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место возвращаю.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3886" y="642257"/>
            <a:ext cx="2253615" cy="28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apa\Pictures\2012-08-31 3\3 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1090" y="3929743"/>
            <a:ext cx="6168652" cy="243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4044696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4125686" cy="1318531"/>
          </a:xfrm>
        </p:spPr>
        <p:txBody>
          <a:bodyPr>
            <a:normAutofit/>
          </a:bodyPr>
          <a:lstStyle/>
          <a:p>
            <a:pPr algn="ctr"/>
            <a:r>
              <a:rPr lang="ru-RU" b="1"/>
              <a:t>   </a:t>
            </a:r>
            <a:r>
              <a:rPr 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«Месим тесто»</a:t>
            </a:r>
            <a:br>
              <a:rPr 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4474029" cy="21512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Мы испечь блины решили,</a:t>
            </a:r>
          </a:p>
          <a:p>
            <a:pPr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Много теста замесили.</a:t>
            </a:r>
          </a:p>
          <a:p>
            <a:pPr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было веселей,</a:t>
            </a:r>
          </a:p>
          <a:p>
            <a:pPr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Пригласили всех друзей.</a:t>
            </a:r>
          </a:p>
          <a:p>
            <a:endParaRPr lang="ru-RU" dirty="0"/>
          </a:p>
        </p:txBody>
      </p:sp>
      <p:pic>
        <p:nvPicPr>
          <p:cNvPr id="4" name="Рисунок 3" descr="C:\Users\Lapa\Pictures\2012-09-09 13\13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3462" y="3884697"/>
            <a:ext cx="5595257" cy="275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Разработка &quot;Артикуляционная гимнастика &quot;Масленица&quot;">
            <a:extLst>
              <a:ext uri="{FF2B5EF4-FFF2-40B4-BE49-F238E27FC236}">
                <a16:creationId xmlns:a16="http://schemas.microsoft.com/office/drawing/2014/main" id="{424BE966-D21C-0843-9C79-42D80117F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281" y="0"/>
            <a:ext cx="30353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622962"/>
      </p:ext>
    </p:extLst>
  </p:cSld>
  <p:clrMapOvr>
    <a:masterClrMapping/>
  </p:clrMapOvr>
  <p:transition spd="slow">
    <p:pull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B1DA0-E0DB-774C-B5F2-F1D3053B2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00" y="101600"/>
            <a:ext cx="10363199" cy="188924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Красивая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четкая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речь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важнейшее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всестороннего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полноценного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645863A0-0EBC-4C9B-958B-06AD3E75B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81807" y="2056720"/>
            <a:ext cx="9473046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Занятия с логопедом для детей, логопед-дефектолог для ребенка 2-3 лет">
            <a:extLst>
              <a:ext uri="{FF2B5EF4-FFF2-40B4-BE49-F238E27FC236}">
                <a16:creationId xmlns:a16="http://schemas.microsoft.com/office/drawing/2014/main" id="{909A924F-946B-A343-B305-56F3EE831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578" y="3289124"/>
            <a:ext cx="9603274" cy="222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89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4125686" cy="1318531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  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«Лопатка»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4474029" cy="21512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Широкий, как лопатка,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Лежит наш язычок.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дремлет сладко-сладко,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Улегся – и молчок.</a:t>
            </a:r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A3B5DED-BC6B-E447-BB95-EFF451EF8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574" y="4083269"/>
            <a:ext cx="5739538" cy="236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4C437241-A2F5-E041-BAD8-59101FF6E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290" y="585075"/>
            <a:ext cx="3421117" cy="342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161021"/>
      </p:ext>
    </p:extLst>
  </p:cSld>
  <p:clrMapOvr>
    <a:masterClrMapping/>
  </p:clrMapOvr>
  <p:transition spd="slow">
    <p:pull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943" y="290286"/>
            <a:ext cx="7289800" cy="107405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        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«Расческа»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91771" y="1132114"/>
            <a:ext cx="5007429" cy="2220686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зубки — гребешок, 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Причесали язычок. 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причешем много раз, 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он гладким был у нас.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1601" y="1357085"/>
            <a:ext cx="2801530" cy="285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apa\Pictures\2012-09-09 13\13 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541486"/>
            <a:ext cx="5939973" cy="293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5261557"/>
      </p:ext>
    </p:extLst>
  </p:cSld>
  <p:clrMapOvr>
    <a:masterClrMapping/>
  </p:clrMapOvr>
  <p:transition spd="slow">
    <p:spli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630" y="365125"/>
            <a:ext cx="3701142" cy="1129846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«Часики»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8000" y="1524000"/>
            <a:ext cx="3889829" cy="3628571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Тик-так, тик-так.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Язычок качался так,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маятник часов.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в часы играть готов?</a:t>
            </a:r>
          </a:p>
          <a:p>
            <a:endParaRPr lang="ru-RU" dirty="0"/>
          </a:p>
        </p:txBody>
      </p:sp>
      <p:pic>
        <p:nvPicPr>
          <p:cNvPr id="4" name="Рисунок 3" descr="C:\Users\Lapa\Pictures\2012-09-09 12\12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6857" y="2594430"/>
            <a:ext cx="4847772" cy="360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30230" y="573314"/>
            <a:ext cx="164401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1587054"/>
      </p:ext>
    </p:extLst>
  </p:cSld>
  <p:clrMapOvr>
    <a:masterClrMapping/>
  </p:clrMapOvr>
  <p:transition spd="slow">
    <p:zoom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343" y="274638"/>
            <a:ext cx="4151087" cy="82844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«Качели»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1886" y="990600"/>
            <a:ext cx="4586514" cy="234768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Сели дети на качели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взлетели выше ели.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солнышка коснулись,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назад вернулись.</a:t>
            </a:r>
            <a:r>
              <a:rPr lang="ru-RU" dirty="0"/>
              <a:t>	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4886" y="729344"/>
            <a:ext cx="2438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apa\Pictures\2012-09-09 11\11 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0457" y="2986659"/>
            <a:ext cx="4470400" cy="345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6630511"/>
      </p:ext>
    </p:extLst>
  </p:cSld>
  <p:clrMapOvr>
    <a:masterClrMapping/>
  </p:clrMapOvr>
  <p:transition spd="slow">
    <p:pull dir="l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038600" cy="82504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«Лошадка»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93487" y="928915"/>
            <a:ext cx="5181599" cy="2496456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- весёлая лошадка,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Тёмная, как шоколадка.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Язычком пощёлкай громко –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Стук копыт услышишь звонкий.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8571" y="489856"/>
            <a:ext cx="2848429" cy="347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План руку с пальцами волшебного жеста щелкая Трогательно выражению средств  пальцев для того, чтобы сделать что-то быстро и легко Иллюстрация штока -  иллюстрации насчитывающей легко, что: 168618859">
            <a:extLst>
              <a:ext uri="{FF2B5EF4-FFF2-40B4-BE49-F238E27FC236}">
                <a16:creationId xmlns:a16="http://schemas.microsoft.com/office/drawing/2014/main" id="{710455A4-DE1C-FF4D-8287-26F93BB15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8" y="3223080"/>
            <a:ext cx="3047999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Users\Lapa\Pictures\2012-09-09 15\15 001.jpg">
            <a:extLst>
              <a:ext uri="{FF2B5EF4-FFF2-40B4-BE49-F238E27FC236}">
                <a16:creationId xmlns:a16="http://schemas.microsoft.com/office/drawing/2014/main" id="{8AD9CBAB-261E-1F4C-B04A-06C43E8A34F1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9143" y="3860799"/>
            <a:ext cx="3788228" cy="235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3097486"/>
      </p:ext>
    </p:extLst>
  </p:cSld>
  <p:clrMapOvr>
    <a:masterClrMapping/>
  </p:clrMapOvr>
  <p:transition spd="slow">
    <p:wheel spokes="3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58" y="362857"/>
            <a:ext cx="4455886" cy="1088573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«Чистим зубки»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88686" y="1378858"/>
            <a:ext cx="5021943" cy="1103086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Зубки нужно чистить дважды: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утро и вечер каждый.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C:\Users\Lapa\Pictures\2012-09-09 8\8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7201" y="972457"/>
            <a:ext cx="4839608" cy="438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8027" y="2975246"/>
            <a:ext cx="2209800" cy="363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5431312"/>
      </p:ext>
    </p:extLst>
  </p:cSld>
  <p:clrMapOvr>
    <a:masterClrMapping/>
  </p:clrMapOvr>
  <p:transition spd="slow">
    <p:pull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240314" cy="99921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«Чашечка»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93486" y="1364344"/>
            <a:ext cx="4934857" cy="2452914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Эту чашечку, дружок, 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Сделал ловкий язычок. 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нам как можно дольше 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Подержать вот этот ковшик.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9914" y="1092200"/>
            <a:ext cx="2438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apa\Pictures\2012-09-09 5\5 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6914" y="3425371"/>
            <a:ext cx="5268686" cy="280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8342438"/>
      </p:ext>
    </p:extLst>
  </p:cSld>
  <p:clrMapOvr>
    <a:masterClrMapping/>
  </p:clrMapOvr>
  <p:transition spd="slow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169229" cy="10863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«Индюк»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95086" y="1219200"/>
            <a:ext cx="5210628" cy="1349829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- индюк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балды-балда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Разбегайтесь кто куда.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4514" y="1375228"/>
            <a:ext cx="3396343" cy="331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Lapa\Pictures\2012-09-09 16\16 001.jpg">
            <a:extLst>
              <a:ext uri="{FF2B5EF4-FFF2-40B4-BE49-F238E27FC236}">
                <a16:creationId xmlns:a16="http://schemas.microsoft.com/office/drawing/2014/main" id="{EAE374D3-E8CC-2B4E-9DAA-CDB7900F5D60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8228" y="3294744"/>
            <a:ext cx="4056743" cy="246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5329134"/>
      </p:ext>
    </p:extLst>
  </p:cSld>
  <p:clrMapOvr>
    <a:masterClrMapping/>
  </p:clrMapOvr>
  <p:transition spd="slow">
    <p:wheel spokes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211286" cy="110081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«Змея»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51544" y="1770743"/>
            <a:ext cx="4383313" cy="2670628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Подражаем мы змее,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ней мы будем наравне: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Высунем язык и спрячем,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так, а не иначе.</a:t>
            </a:r>
          </a:p>
          <a:p>
            <a:endParaRPr lang="ru-RU" dirty="0"/>
          </a:p>
        </p:txBody>
      </p:sp>
      <p:pic>
        <p:nvPicPr>
          <p:cNvPr id="4" name="Рисунок 3" descr="C:\Users\Lapa\Pictures\2012-09-09 6\6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2228" y="3439886"/>
            <a:ext cx="5413829" cy="285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6972" y="674915"/>
            <a:ext cx="2035810" cy="267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2560987"/>
      </p:ext>
    </p:extLst>
  </p:cSld>
  <p:clrMapOvr>
    <a:masterClrMapping/>
  </p:clrMapOvr>
  <p:transition spd="slow">
    <p:pull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6486" y="466726"/>
            <a:ext cx="5591628" cy="94116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«Парус»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95086" y="1117601"/>
            <a:ext cx="6778171" cy="1320799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Лодочка под парусом по реке плывёт,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прогулку лодочка малышей везёт.</a:t>
            </a:r>
          </a:p>
          <a:p>
            <a:endParaRPr lang="ru-RU" dirty="0"/>
          </a:p>
        </p:txBody>
      </p:sp>
      <p:pic>
        <p:nvPicPr>
          <p:cNvPr id="4" name="Рисунок 3" descr="C:\Users\Lapa\Pictures\2012-09-09 3\3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3029" y="2627087"/>
            <a:ext cx="5714547" cy="346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9257" y="1226457"/>
            <a:ext cx="2641600" cy="378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4538417"/>
      </p:ext>
    </p:extLst>
  </p:cSld>
  <p:clrMapOvr>
    <a:masterClrMapping/>
  </p:clrMapOvr>
  <p:transition spd="slow"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8" name="Freeform: Shape 87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0" name="Freeform: Shape 89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B9B8FAD-5093-9041-AA35-8FB641150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965" y="972273"/>
            <a:ext cx="5409235" cy="3634451"/>
          </a:xfrm>
        </p:spPr>
        <p:txBody>
          <a:bodyPr anchor="b"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отечественных физиологов подтверждают связь развития рук с развитием мозга.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Центры, отвечающие за речь и движения пальцев рук, в головном мозге человека расположены очень близко. Стимулируя мелкую моторику и активизируя тем самым соответствующие отделы мозга, мы активизируем и соседние зоны, отвечающие за речь. 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0757F-FA6A-9F47-B3DE-AD359C424C31}"/>
              </a:ext>
            </a:extLst>
          </p:cNvPr>
          <p:cNvSpPr txBox="1"/>
          <p:nvPr/>
        </p:nvSpPr>
        <p:spPr>
          <a:xfrm>
            <a:off x="1625600" y="0"/>
            <a:ext cx="917127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«Ум ребенка находится на кончиках его пальцев»</a:t>
            </a:r>
          </a:p>
          <a:p>
            <a:pPr algn="ctr">
              <a:spcAft>
                <a:spcPts val="600"/>
              </a:spcAft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В. А. Сухомлинский</a:t>
            </a:r>
          </a:p>
        </p:txBody>
      </p:sp>
      <p:pic>
        <p:nvPicPr>
          <p:cNvPr id="1038" name="Picture 14" descr="Пальчиковая гимнастика, как средство, развития мелкой моторики пальцев рук,  детей младшего дошкольного возраста |">
            <a:extLst>
              <a:ext uri="{FF2B5EF4-FFF2-40B4-BE49-F238E27FC236}">
                <a16:creationId xmlns:a16="http://schemas.microsoft.com/office/drawing/2014/main" id="{C73770BB-981D-A141-AD4E-AF9CD7FA3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72" y="4572000"/>
            <a:ext cx="3530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1DE879E-0BF0-414C-8552-E99994FEB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403" y="1539433"/>
            <a:ext cx="5188256" cy="417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50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009571" cy="10137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«Маляр»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49944" y="1393370"/>
            <a:ext cx="5109028" cy="3236687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сегодня утром встал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посёлок не узнал: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столб и каждый дом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покрашен маляром.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хочешь жить, как в сказке,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Позови на помощь краски!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2686" y="395515"/>
            <a:ext cx="1850753" cy="342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Lapa\Pictures\2012-09-09 17\17 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9573" y="3926113"/>
            <a:ext cx="5301341" cy="254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6747559"/>
      </p:ext>
    </p:extLst>
  </p:cSld>
  <p:clrMapOvr>
    <a:masterClrMapping/>
  </p:clrMapOvr>
  <p:transition spd="slow">
    <p:wheel spokes="2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6" name="Rectangle 108">
            <a:extLst>
              <a:ext uri="{FF2B5EF4-FFF2-40B4-BE49-F238E27FC236}">
                <a16:creationId xmlns:a16="http://schemas.microsoft.com/office/drawing/2014/main" id="{D48D9584-D2FD-48CE-9E17-4E250B743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Объект 4" descr="Изображение выглядит как человек, внутренний, туалет&#10;&#10;Автоматически созданное описание">
            <a:extLst>
              <a:ext uri="{FF2B5EF4-FFF2-40B4-BE49-F238E27FC236}">
                <a16:creationId xmlns:a16="http://schemas.microsoft.com/office/drawing/2014/main" id="{B37806E2-D09B-AE43-9051-C42196F41B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55" r="-2" b="4457"/>
          <a:stretch/>
        </p:blipFill>
        <p:spPr>
          <a:xfrm>
            <a:off x="35772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5" name="Рисунок 14" descr="Изображение выглядит как человек, внутренний, сидит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BF1A53B9-9C2C-9847-9F4C-174F91F2C8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5" r="1" b="41119"/>
          <a:stretch/>
        </p:blipFill>
        <p:spPr>
          <a:xfrm>
            <a:off x="7822523" y="3456433"/>
            <a:ext cx="4369477" cy="3401568"/>
          </a:xfrm>
          <a:custGeom>
            <a:avLst/>
            <a:gdLst/>
            <a:ahLst/>
            <a:cxnLst/>
            <a:rect l="l" t="t" r="r" b="b"/>
            <a:pathLst>
              <a:path w="4369477" h="3401568">
                <a:moveTo>
                  <a:pt x="781270" y="0"/>
                </a:moveTo>
                <a:lnTo>
                  <a:pt x="4369477" y="0"/>
                </a:lnTo>
                <a:lnTo>
                  <a:pt x="4369477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10" name="Рисунок 9" descr="Изображение выглядит как человек, внутренний, занавеска&#10;&#10;Автоматически созданное описание">
            <a:extLst>
              <a:ext uri="{FF2B5EF4-FFF2-40B4-BE49-F238E27FC236}">
                <a16:creationId xmlns:a16="http://schemas.microsoft.com/office/drawing/2014/main" id="{991BE553-B928-164C-A93F-B0F119C494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25" r="2" b="26063"/>
          <a:stretch/>
        </p:blipFill>
        <p:spPr>
          <a:xfrm>
            <a:off x="3630260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18" name="Freeform: Shape 110">
            <a:extLst>
              <a:ext uri="{FF2B5EF4-FFF2-40B4-BE49-F238E27FC236}">
                <a16:creationId xmlns:a16="http://schemas.microsoft.com/office/drawing/2014/main" id="{CA17DEF4-6C5D-41C6-8D93-5C7CFD7AD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9" name="Freeform: Shape 112">
            <a:extLst>
              <a:ext uri="{FF2B5EF4-FFF2-40B4-BE49-F238E27FC236}">
                <a16:creationId xmlns:a16="http://schemas.microsoft.com/office/drawing/2014/main" id="{22BBC5A3-5C8C-4FB9-AEFF-8778D2C98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B3377-ACAF-F945-B767-9367551E3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71" y="1435261"/>
            <a:ext cx="3854370" cy="4768769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артикуляционной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биоэнергопластикой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артикуляционной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пальчиковой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BB917E8-D696-4787-96D6-521A9C42F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 descr="Изображение выглядит как человек, внутренний, мальчик, молодой&#10;&#10;Автоматически созданное описание">
            <a:extLst>
              <a:ext uri="{FF2B5EF4-FFF2-40B4-BE49-F238E27FC236}">
                <a16:creationId xmlns:a16="http://schemas.microsoft.com/office/drawing/2014/main" id="{54FBCDC1-5FE7-C24E-8BA2-98D5DA022C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59" r="4" b="4"/>
          <a:stretch/>
        </p:blipFill>
        <p:spPr>
          <a:xfrm>
            <a:off x="7845207" y="10"/>
            <a:ext cx="4346795" cy="3401558"/>
          </a:xfrm>
          <a:custGeom>
            <a:avLst/>
            <a:gdLst/>
            <a:ahLst/>
            <a:cxnLst/>
            <a:rect l="l" t="t" r="r" b="b"/>
            <a:pathLst>
              <a:path w="4346795" h="3401568">
                <a:moveTo>
                  <a:pt x="0" y="0"/>
                </a:moveTo>
                <a:lnTo>
                  <a:pt x="4346795" y="0"/>
                </a:lnTo>
                <a:lnTo>
                  <a:pt x="4346795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sp>
        <p:nvSpPr>
          <p:cNvPr id="117" name="Rectangle 116">
            <a:extLst>
              <a:ext uri="{FF2B5EF4-FFF2-40B4-BE49-F238E27FC236}">
                <a16:creationId xmlns:a16="http://schemas.microsoft.com/office/drawing/2014/main" id="{39F4C545-E278-42ED-9B78-2EBA46444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948199-1124-2348-98AE-9CE3FB09A86C}"/>
              </a:ext>
            </a:extLst>
          </p:cNvPr>
          <p:cNvSpPr txBox="1"/>
          <p:nvPr/>
        </p:nvSpPr>
        <p:spPr>
          <a:xfrm>
            <a:off x="5138057" y="1944914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89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13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Картинки детей на прозрачном фоне (28 фото) ⭐ Юмор, картинки и забавные  фото | Dia da criança, Dias das crianças, Crianças">
            <a:extLst>
              <a:ext uri="{FF2B5EF4-FFF2-40B4-BE49-F238E27FC236}">
                <a16:creationId xmlns:a16="http://schemas.microsoft.com/office/drawing/2014/main" id="{F067F5FD-6F5D-7E4D-9715-6DB795FC72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5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13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B3377-ACAF-F945-B767-9367551E3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792" y="488730"/>
            <a:ext cx="8393242" cy="11201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Желаю вам успехов и радости в общении с детьми!</a:t>
            </a:r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948199-1124-2348-98AE-9CE3FB09A86C}"/>
              </a:ext>
            </a:extLst>
          </p:cNvPr>
          <p:cNvSpPr txBox="1"/>
          <p:nvPr/>
        </p:nvSpPr>
        <p:spPr>
          <a:xfrm>
            <a:off x="5138057" y="1944914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77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5" name="Rectangle 83">
            <a:extLst>
              <a:ext uri="{FF2B5EF4-FFF2-40B4-BE49-F238E27FC236}">
                <a16:creationId xmlns:a16="http://schemas.microsoft.com/office/drawing/2014/main" id="{8F58EDD9-0685-44E6-9B72-108BB10E1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B3377-ACAF-F945-B767-9367551E3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446" y="640080"/>
            <a:ext cx="6562262" cy="4808219"/>
          </a:xfrm>
          <a:noFill/>
        </p:spPr>
        <p:txBody>
          <a:bodyPr>
            <a:normAutofit/>
          </a:bodyPr>
          <a:lstStyle/>
          <a:p>
            <a:pPr algn="l"/>
            <a:r>
              <a:rPr lang="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известно, для формирования необходимых и полноценных артикуляционных укладов, а также развития мышц речевого аппарата используется </a:t>
            </a:r>
            <a:r>
              <a:rPr lang="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гимнастика. </a:t>
            </a:r>
            <a:br>
              <a:rPr lang="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300" dirty="0"/>
          </a:p>
        </p:txBody>
      </p:sp>
      <p:pic>
        <p:nvPicPr>
          <p:cNvPr id="4" name="Picture 4" descr="Новое поколение...">
            <a:extLst>
              <a:ext uri="{FF2B5EF4-FFF2-40B4-BE49-F238E27FC236}">
                <a16:creationId xmlns:a16="http://schemas.microsoft.com/office/drawing/2014/main" id="{6E297AF5-7328-0B45-AAAD-C06244D8C1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59"/>
          <a:stretch/>
        </p:blipFill>
        <p:spPr bwMode="auto">
          <a:xfrm>
            <a:off x="7552944" y="10"/>
            <a:ext cx="46360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84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9389D3E0-BA02-41D3-B2AC-8FD6AA89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B3377-ACAF-F945-B767-9367551E3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642" y="567159"/>
            <a:ext cx="5434957" cy="605356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br>
              <a:rPr lang="en-US" sz="1700" dirty="0"/>
            </a:b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Ежедневные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гимнастикой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сожалению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снижают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этому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процессу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свою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очередь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уменьшению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артикуляционных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предлагаю вам обратиться к нестандартному методу выполнения артикуляционной гимнастики – с использованием </a:t>
            </a:r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биоэнергопластики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700" b="1" dirty="0"/>
            </a:br>
            <a:br>
              <a:rPr lang="en-US" sz="2700" dirty="0"/>
            </a:br>
            <a:endParaRPr lang="en-US" sz="2700" dirty="0"/>
          </a:p>
        </p:txBody>
      </p:sp>
      <p:pic>
        <p:nvPicPr>
          <p:cNvPr id="6150" name="Picture 6" descr="Логопед радить – ЗДО № 10 &quot;Катруся&quot;">
            <a:extLst>
              <a:ext uri="{FF2B5EF4-FFF2-40B4-BE49-F238E27FC236}">
                <a16:creationId xmlns:a16="http://schemas.microsoft.com/office/drawing/2014/main" id="{8F728671-AE43-754E-982B-FCD7AEBEF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2" r="1" b="1"/>
          <a:stretch/>
        </p:blipFill>
        <p:spPr bwMode="auto">
          <a:xfrm>
            <a:off x="6484247" y="1000047"/>
            <a:ext cx="5707753" cy="466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9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9389D3E0-BA02-41D3-B2AC-8FD6AA89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B3377-ACAF-F945-B767-9367551E3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557189"/>
            <a:ext cx="5461000" cy="55719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br>
              <a:rPr lang="en-US" sz="1700" dirty="0"/>
            </a:b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700" b="1" dirty="0"/>
            </a:br>
            <a:br>
              <a:rPr lang="en-US" sz="2700" dirty="0"/>
            </a:br>
            <a:endParaRPr lang="en-US" sz="27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443FBA8-EE54-8A49-B6DC-5FB38B5254F7}"/>
              </a:ext>
            </a:extLst>
          </p:cNvPr>
          <p:cNvSpPr/>
          <p:nvPr/>
        </p:nvSpPr>
        <p:spPr>
          <a:xfrm>
            <a:off x="428263" y="1273215"/>
            <a:ext cx="61924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«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биоэнергопластика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</a:t>
            </a:r>
            <a:r>
              <a:rPr lang="ru-RU" sz="2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базовых понятия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 «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 «энергия» и «пластика»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человек как биологический объект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«энергия» –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сила, необходимая для выполнения определенных действий.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«пластика»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плавные движения тела, рук.</a:t>
            </a:r>
            <a:endParaRPr lang="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Биоэнергопластика.">
            <a:extLst>
              <a:ext uri="{FF2B5EF4-FFF2-40B4-BE49-F238E27FC236}">
                <a16:creationId xmlns:a16="http://schemas.microsoft.com/office/drawing/2014/main" id="{5CAE2496-3208-1248-98F8-1CA66C549B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763"/>
          <a:stretch/>
        </p:blipFill>
        <p:spPr bwMode="auto">
          <a:xfrm>
            <a:off x="6642220" y="418230"/>
            <a:ext cx="5270074" cy="565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42401C-F1E6-E44A-9914-D8A69914108E}"/>
              </a:ext>
            </a:extLst>
          </p:cNvPr>
          <p:cNvSpPr txBox="1"/>
          <p:nvPr/>
        </p:nvSpPr>
        <p:spPr>
          <a:xfrm>
            <a:off x="462986" y="277792"/>
            <a:ext cx="658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биоэнергопластика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7835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B3377-ACAF-F945-B767-9367551E3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4600" y="774700"/>
            <a:ext cx="5562600" cy="5143500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этого метода состоит в соединении плавных движений кистей рук с движениями органов артикуляционного аппарата.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момент выполнения артикуляционного упражнения рука показывает, где и в каком положении находятся язык, нижняя челюсть или губы.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Развитие эмпатии у детей дошкольного возраста посредством сказки | Мир  дошколят">
            <a:extLst>
              <a:ext uri="{FF2B5EF4-FFF2-40B4-BE49-F238E27FC236}">
                <a16:creationId xmlns:a16="http://schemas.microsoft.com/office/drawing/2014/main" id="{53E988A3-EDD8-044F-A238-1F71E1263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 r="1813"/>
          <a:stretch/>
        </p:blipFill>
        <p:spPr bwMode="auto">
          <a:xfrm>
            <a:off x="0" y="27203"/>
            <a:ext cx="5981699" cy="683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40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B3377-ACAF-F945-B767-9367551E3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700" y="590309"/>
            <a:ext cx="4889500" cy="15162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Синхронное движение кистей рук с движениями артикуляционных органов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6" name="Rectangle 19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42339E-3D42-DA44-B4C0-C71F0D21D77D}"/>
              </a:ext>
            </a:extLst>
          </p:cNvPr>
          <p:cNvSpPr/>
          <p:nvPr/>
        </p:nvSpPr>
        <p:spPr>
          <a:xfrm>
            <a:off x="355600" y="2203505"/>
            <a:ext cx="4914899" cy="4235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6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быстрому</a:t>
            </a:r>
            <a:r>
              <a:rPr lang="en-US" sz="2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освоению</a:t>
            </a:r>
            <a:r>
              <a:rPr lang="en-US" sz="2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</a:t>
            </a:r>
            <a:r>
              <a:rPr lang="en-US" sz="2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правильного</a:t>
            </a:r>
            <a:r>
              <a:rPr lang="en-US" sz="2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</a:t>
            </a:r>
            <a:r>
              <a:rPr lang="en-US" sz="2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r>
              <a:rPr lang="en-US" sz="2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губ</a:t>
            </a:r>
            <a:r>
              <a:rPr lang="en-US" sz="2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челюсти</a:t>
            </a:r>
            <a:r>
              <a:rPr lang="en-US" sz="2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6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600" b="1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ктивизирует</a:t>
            </a:r>
            <a:r>
              <a:rPr lang="ru-RU" sz="2600" b="1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6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en-US" sz="2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  <a:r>
              <a:rPr lang="en-US" sz="2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ru-RU" sz="2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600" b="1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2600" b="1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азвивает</a:t>
            </a:r>
            <a:r>
              <a:rPr lang="ru-RU" sz="2600" b="1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</a:t>
            </a:r>
            <a:r>
              <a:rPr lang="en-US" sz="2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ритма</a:t>
            </a:r>
            <a:endParaRPr lang="ru-RU" sz="26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6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пальцевую</a:t>
            </a:r>
            <a:r>
              <a:rPr lang="en-US" sz="2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моторику</a:t>
            </a:r>
            <a:endParaRPr lang="ru-RU" sz="26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6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ориентировку</a:t>
            </a:r>
            <a:r>
              <a:rPr lang="en-US" sz="2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</a:t>
            </a:r>
            <a:endParaRPr lang="ru-RU" sz="26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благотворно </a:t>
            </a: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воздействует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психику ребенка</a:t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600" dirty="0"/>
            </a:br>
            <a:endParaRPr lang="en-US" sz="1600" dirty="0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ГБСУСО МО «Яхромский детский дом-интернат для умственно отсталых дет">
            <a:extLst>
              <a:ext uri="{FF2B5EF4-FFF2-40B4-BE49-F238E27FC236}">
                <a16:creationId xmlns:a16="http://schemas.microsoft.com/office/drawing/2014/main" id="{73BE9AB0-1730-7241-B013-B988E5108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"/>
          <a:stretch/>
        </p:blipFill>
        <p:spPr bwMode="auto">
          <a:xfrm>
            <a:off x="5888888" y="7104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59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8" name="Rectangle 191">
            <a:extLst>
              <a:ext uri="{FF2B5EF4-FFF2-40B4-BE49-F238E27FC236}">
                <a16:creationId xmlns:a16="http://schemas.microsoft.com/office/drawing/2014/main" id="{AAB8EDC3-1C0D-4505-A2C7-839A5161F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192">
            <a:extLst>
              <a:ext uri="{FF2B5EF4-FFF2-40B4-BE49-F238E27FC236}">
                <a16:creationId xmlns:a16="http://schemas.microsoft.com/office/drawing/2014/main" id="{2069E294-3813-4588-9E9C-AEA08F9C4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Создать мем &quot;мозг разум, сознание и мозг, импульс мозг&quot; - Картинки -  Meme-arsenal.com">
            <a:extLst>
              <a:ext uri="{FF2B5EF4-FFF2-40B4-BE49-F238E27FC236}">
                <a16:creationId xmlns:a16="http://schemas.microsoft.com/office/drawing/2014/main" id="{91D4FF18-93B6-D540-9BEE-0883118F1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1" b="23849"/>
          <a:stretch/>
        </p:blipFill>
        <p:spPr bwMode="auto">
          <a:xfrm>
            <a:off x="19" y="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B3377-ACAF-F945-B767-9367551E3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091" y="150471"/>
            <a:ext cx="11867909" cy="130793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биоэнергопластики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ускоряет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коррекцию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произносимых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нарушенными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кинестетическими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ощущениями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работающая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ладонь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усиливает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импульсы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идущие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головного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мозга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b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B5F5C5-59AA-9F4B-BC59-615B3C905745}"/>
              </a:ext>
            </a:extLst>
          </p:cNvPr>
          <p:cNvSpPr txBox="1"/>
          <p:nvPr/>
        </p:nvSpPr>
        <p:spPr>
          <a:xfrm>
            <a:off x="347240" y="5891514"/>
            <a:ext cx="6250329" cy="763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i="1" dirty="0">
                <a:solidFill>
                  <a:srgbClr val="FFFFFF"/>
                </a:solidFill>
              </a:rPr>
              <a:t>«</a:t>
            </a:r>
            <a:r>
              <a:rPr lang="en-US" sz="2400" i="1" dirty="0" err="1">
                <a:solidFill>
                  <a:srgbClr val="FFFFFF"/>
                </a:solidFill>
              </a:rPr>
              <a:t>Любая</a:t>
            </a:r>
            <a:r>
              <a:rPr lang="en-US" sz="2400" i="1" dirty="0">
                <a:solidFill>
                  <a:srgbClr val="FFFFFF"/>
                </a:solidFill>
              </a:rPr>
              <a:t> </a:t>
            </a:r>
            <a:r>
              <a:rPr lang="en-US" sz="2400" i="1" dirty="0" err="1">
                <a:solidFill>
                  <a:srgbClr val="FFFFFF"/>
                </a:solidFill>
              </a:rPr>
              <a:t>мысль</a:t>
            </a:r>
            <a:r>
              <a:rPr lang="en-US" sz="2400" i="1" dirty="0">
                <a:solidFill>
                  <a:srgbClr val="FFFFFF"/>
                </a:solidFill>
              </a:rPr>
              <a:t> </a:t>
            </a:r>
            <a:r>
              <a:rPr lang="en-US" sz="2400" i="1" dirty="0" err="1">
                <a:solidFill>
                  <a:srgbClr val="FFFFFF"/>
                </a:solidFill>
              </a:rPr>
              <a:t>заканчивается</a:t>
            </a:r>
            <a:r>
              <a:rPr lang="en-US" sz="2400" i="1" dirty="0">
                <a:solidFill>
                  <a:srgbClr val="FFFFFF"/>
                </a:solidFill>
              </a:rPr>
              <a:t> </a:t>
            </a:r>
            <a:r>
              <a:rPr lang="en-US" sz="2400" i="1" dirty="0" err="1">
                <a:solidFill>
                  <a:srgbClr val="FFFFFF"/>
                </a:solidFill>
              </a:rPr>
              <a:t>движением</a:t>
            </a:r>
            <a:r>
              <a:rPr lang="en-US" sz="2400" i="1" dirty="0">
                <a:solidFill>
                  <a:srgbClr val="FFFFFF"/>
                </a:solidFill>
              </a:rPr>
              <a:t>»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400" i="1" dirty="0">
                <a:solidFill>
                  <a:srgbClr val="FFFFFF"/>
                </a:solidFill>
              </a:rPr>
              <a:t>                                                          </a:t>
            </a:r>
            <a:r>
              <a:rPr lang="en-US" sz="2400" i="1" dirty="0" err="1">
                <a:solidFill>
                  <a:srgbClr val="FFFFFF"/>
                </a:solidFill>
              </a:rPr>
              <a:t>И</a:t>
            </a:r>
            <a:r>
              <a:rPr lang="en-US" sz="2400" i="1" dirty="0">
                <a:solidFill>
                  <a:srgbClr val="FFFFFF"/>
                </a:solidFill>
              </a:rPr>
              <a:t>. </a:t>
            </a:r>
            <a:r>
              <a:rPr lang="en-US" sz="2400" i="1" dirty="0" err="1">
                <a:solidFill>
                  <a:srgbClr val="FFFFFF"/>
                </a:solidFill>
              </a:rPr>
              <a:t>П</a:t>
            </a:r>
            <a:r>
              <a:rPr lang="en-US" sz="2400" i="1" dirty="0">
                <a:solidFill>
                  <a:srgbClr val="FFFFFF"/>
                </a:solidFill>
              </a:rPr>
              <a:t>. </a:t>
            </a:r>
            <a:r>
              <a:rPr lang="en-US" sz="2400" i="1" dirty="0" err="1">
                <a:solidFill>
                  <a:srgbClr val="FFFFFF"/>
                </a:solidFill>
              </a:rPr>
              <a:t>Павлов</a:t>
            </a:r>
            <a:endParaRPr lang="en-US" sz="2400" i="1" dirty="0">
              <a:solidFill>
                <a:srgbClr val="FFFFFF"/>
              </a:solidFill>
            </a:endParaRPr>
          </a:p>
        </p:txBody>
      </p:sp>
      <p:pic>
        <p:nvPicPr>
          <p:cNvPr id="2052" name="Picture 4" descr="Мелкая моторика или влияние действий рук на развитие головного мозга.">
            <a:extLst>
              <a:ext uri="{FF2B5EF4-FFF2-40B4-BE49-F238E27FC236}">
                <a16:creationId xmlns:a16="http://schemas.microsoft.com/office/drawing/2014/main" id="{28ABF0EF-7559-3C4E-BF53-19D3BF9AD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2" r="930" b="-3"/>
          <a:stretch/>
        </p:blipFill>
        <p:spPr bwMode="auto"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53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4469</TotalTime>
  <Words>989</Words>
  <Application>Microsoft Macintosh PowerPoint</Application>
  <PresentationFormat>Широкоэкранный</PresentationFormat>
  <Paragraphs>130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Wingdings</vt:lpstr>
      <vt:lpstr>Тема Office</vt:lpstr>
      <vt:lpstr>     БИОЭНЕРГОПЛАСТИКА                             </vt:lpstr>
      <vt:lpstr>Красивая, четкая речь – важнейшее условие всестороннего полноценного развития детей.  </vt:lpstr>
      <vt:lpstr>Исследования отечественных физиологов подтверждают связь развития рук с развитием мозга.  Центры, отвечающие за речь и движения пальцев рук, в головном мозге человека расположены очень близко. Стимулируя мелкую моторику и активизируя тем самым соответствующие отделы мозга, мы активизируем и соседние зоны, отвечающие за речь. </vt:lpstr>
      <vt:lpstr>Как известно, для формирования необходимых и полноценных артикуляционных укладов, а также развития мышц речевого аппарата используется артикуляционная гимнастика.   </vt:lpstr>
      <vt:lpstr>  Ежедневные занятия гимнастикой, к сожалению, снижают интерес детей к этому процессу, что в свою очередь, приводит к уменьшению эффективности от выполнения артикуляционных упражнений.  Поэтому предлагаю вам обратиться к нестандартному методу выполнения артикуляционной гимнастики – с использованием биоэнергопластики.    </vt:lpstr>
      <vt:lpstr>    </vt:lpstr>
      <vt:lpstr>Суть этого метода состоит в соединении плавных движений кистей рук с движениями органов артикуляционного аппарата.   В момент выполнения артикуляционного упражнения рука показывает, где и в каком положении находятся язык, нижняя челюсть или губы.  </vt:lpstr>
      <vt:lpstr>Синхронное движение кистей рук с движениями артикуляционных органов      способствует:</vt:lpstr>
      <vt:lpstr>Использование биоэнергопластики существенно ускоряет коррекцию неправильно произносимых звуков у детей с нарушенными кинестетическими ощущениями, поскольку работающая ладонь во много раз усиливает импульсы, идущие к коре головного мозга от языка  </vt:lpstr>
      <vt:lpstr>Знакомим детей с органами артикуляции,  выполняем артикуляционную гимнастику перед зеркалом с использованием сказок о Язычке (упражнения выполняются сидя перед зеркалом, руки в процесс не вовлекаются).    </vt:lpstr>
      <vt:lpstr>  </vt:lpstr>
      <vt:lpstr>Артикуляционная гимнастика выполняется с подключением ведущей руки ребенка.  Постепенно подключается и вторая рука    </vt:lpstr>
      <vt:lpstr>На заключительном этапе, когда ребенок полностью освоил упражнения, педагог  рассказывает сказку, а ребенок самостоятельно выполняет артикуляционные упражнения с движением рук.   </vt:lpstr>
      <vt:lpstr> </vt:lpstr>
      <vt:lpstr>    </vt:lpstr>
      <vt:lpstr>«Бегемотик»</vt:lpstr>
      <vt:lpstr>«Лягушки» </vt:lpstr>
      <vt:lpstr>    «Слон» </vt:lpstr>
      <vt:lpstr>   «Месим тесто» </vt:lpstr>
      <vt:lpstr>   «Лопатка» </vt:lpstr>
      <vt:lpstr>          «Расческа» </vt:lpstr>
      <vt:lpstr> «Часики» </vt:lpstr>
      <vt:lpstr> «Качели»  </vt:lpstr>
      <vt:lpstr>   «Лошадка» </vt:lpstr>
      <vt:lpstr>  «Чистим зубки» </vt:lpstr>
      <vt:lpstr>«Чашечка»  </vt:lpstr>
      <vt:lpstr>     «Индюк» </vt:lpstr>
      <vt:lpstr>      «Змея» </vt:lpstr>
      <vt:lpstr>      «Парус» </vt:lpstr>
      <vt:lpstr>«Маляр»  </vt:lpstr>
      <vt:lpstr>Применение артикуляционной гимнастики с биоэнергопластикой способствует привлечению интереса детей к выполнению упражнений, что значительно увеличивает эффективность гимнастики, способствует развитию артикуляционной, пальчиковой моторики, совершенствованию координации движений, развитию памяти, внимания, мышления. </vt:lpstr>
      <vt:lpstr>Желаю вам успехов и радости в общении с детьми!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Ежедневные занятия гимнастикой, к сожалению, снижают интерес детей к этому процессу, что в свою очередь, приводит к уменьшению эффективности от выполнения артикуляционных упражнений. </dc:title>
  <dc:creator>Марина Гришко</dc:creator>
  <cp:lastModifiedBy>Марина Гришко</cp:lastModifiedBy>
  <cp:revision>85</cp:revision>
  <dcterms:created xsi:type="dcterms:W3CDTF">2021-03-13T16:07:55Z</dcterms:created>
  <dcterms:modified xsi:type="dcterms:W3CDTF">2021-03-25T12:04:27Z</dcterms:modified>
</cp:coreProperties>
</file>