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86" r:id="rId5"/>
    <p:sldId id="287" r:id="rId6"/>
    <p:sldId id="288" r:id="rId7"/>
    <p:sldId id="290" r:id="rId8"/>
    <p:sldId id="289" r:id="rId9"/>
    <p:sldId id="261" r:id="rId10"/>
    <p:sldId id="262" r:id="rId11"/>
    <p:sldId id="270" r:id="rId12"/>
    <p:sldId id="268" r:id="rId13"/>
    <p:sldId id="272" r:id="rId14"/>
    <p:sldId id="273" r:id="rId15"/>
    <p:sldId id="278" r:id="rId16"/>
    <p:sldId id="274" r:id="rId17"/>
    <p:sldId id="276" r:id="rId18"/>
    <p:sldId id="291" r:id="rId19"/>
    <p:sldId id="275" r:id="rId20"/>
    <p:sldId id="277" r:id="rId21"/>
    <p:sldId id="292" r:id="rId22"/>
    <p:sldId id="279" r:id="rId23"/>
    <p:sldId id="280" r:id="rId24"/>
    <p:sldId id="281" r:id="rId25"/>
    <p:sldId id="282" r:id="rId26"/>
    <p:sldId id="293" r:id="rId27"/>
    <p:sldId id="285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FCA3983-A1BF-4F5F-AF1A-45F30C3BA517}">
          <p14:sldIdLst>
            <p14:sldId id="256"/>
            <p14:sldId id="257"/>
            <p14:sldId id="258"/>
            <p14:sldId id="286"/>
            <p14:sldId id="287"/>
            <p14:sldId id="288"/>
            <p14:sldId id="290"/>
            <p14:sldId id="289"/>
            <p14:sldId id="261"/>
            <p14:sldId id="262"/>
            <p14:sldId id="270"/>
            <p14:sldId id="268"/>
            <p14:sldId id="272"/>
            <p14:sldId id="273"/>
            <p14:sldId id="278"/>
            <p14:sldId id="274"/>
            <p14:sldId id="276"/>
            <p14:sldId id="291"/>
            <p14:sldId id="275"/>
            <p14:sldId id="277"/>
            <p14:sldId id="292"/>
            <p14:sldId id="279"/>
            <p14:sldId id="280"/>
            <p14:sldId id="281"/>
            <p14:sldId id="282"/>
            <p14:sldId id="293"/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6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C2978F2-A448-469F-B086-008FAD863BE6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7B7501F7-BCF1-4FD7-A8E2-FD0223DFA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986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78F2-A448-469F-B086-008FAD863BE6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501F7-BCF1-4FD7-A8E2-FD0223DFA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590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78F2-A448-469F-B086-008FAD863BE6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501F7-BCF1-4FD7-A8E2-FD0223DFA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648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78F2-A448-469F-B086-008FAD863BE6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501F7-BCF1-4FD7-A8E2-FD0223DFA760}" type="slidenum">
              <a:rPr lang="ru-RU" smtClean="0"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01329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78F2-A448-469F-B086-008FAD863BE6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501F7-BCF1-4FD7-A8E2-FD0223DFA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827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78F2-A448-469F-B086-008FAD863BE6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501F7-BCF1-4FD7-A8E2-FD0223DFA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332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78F2-A448-469F-B086-008FAD863BE6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501F7-BCF1-4FD7-A8E2-FD0223DFA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259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78F2-A448-469F-B086-008FAD863BE6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501F7-BCF1-4FD7-A8E2-FD0223DFA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091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78F2-A448-469F-B086-008FAD863BE6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501F7-BCF1-4FD7-A8E2-FD0223DFA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27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78F2-A448-469F-B086-008FAD863BE6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501F7-BCF1-4FD7-A8E2-FD0223DFA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794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78F2-A448-469F-B086-008FAD863BE6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501F7-BCF1-4FD7-A8E2-FD0223DFA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679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78F2-A448-469F-B086-008FAD863BE6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501F7-BCF1-4FD7-A8E2-FD0223DFA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193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78F2-A448-469F-B086-008FAD863BE6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501F7-BCF1-4FD7-A8E2-FD0223DFA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596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78F2-A448-469F-B086-008FAD863BE6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501F7-BCF1-4FD7-A8E2-FD0223DFA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16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78F2-A448-469F-B086-008FAD863BE6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501F7-BCF1-4FD7-A8E2-FD0223DFA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471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78F2-A448-469F-B086-008FAD863BE6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501F7-BCF1-4FD7-A8E2-FD0223DFA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34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78F2-A448-469F-B086-008FAD863BE6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501F7-BCF1-4FD7-A8E2-FD0223DFA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670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978F2-A448-469F-B086-008FAD863BE6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501F7-BCF1-4FD7-A8E2-FD0223DFA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2155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 склонения имен существительных. 1-ое склонение имен существительных</a:t>
            </a:r>
            <a:endParaRPr lang="ru-RU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sz="3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русского языка  4 класс</a:t>
            </a:r>
          </a:p>
          <a:p>
            <a:pPr algn="r"/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Учитель: </a:t>
            </a:r>
            <a:r>
              <a:rPr lang="ru-RU" sz="2800" b="1" i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Собчишена</a:t>
            </a:r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В.В.</a:t>
            </a:r>
            <a:endParaRPr lang="ru-RU" sz="28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107" y="4322101"/>
            <a:ext cx="2497873" cy="246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5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урока:</a:t>
            </a:r>
            <a:endParaRPr lang="ru-RU" sz="54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48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Понять …</a:t>
            </a:r>
          </a:p>
          <a:p>
            <a:pPr algn="ctr"/>
            <a:r>
              <a:rPr lang="ru-RU" sz="48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Запомнить …</a:t>
            </a:r>
          </a:p>
          <a:p>
            <a:pPr algn="ctr"/>
            <a:r>
              <a:rPr lang="ru-RU" sz="48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Применять </a:t>
            </a:r>
            <a:r>
              <a:rPr lang="ru-RU" dirty="0" smtClean="0"/>
              <a:t>…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260" y="3572370"/>
            <a:ext cx="3236997" cy="328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8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предложение</a:t>
            </a:r>
            <a:endParaRPr lang="ru-RU" sz="44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Бабушка рассказала мне о </a:t>
            </a:r>
            <a:r>
              <a:rPr lang="ru-RU" sz="6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сестр</a:t>
            </a: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и </a:t>
            </a:r>
            <a:r>
              <a:rPr lang="ru-RU" sz="6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дочер</a:t>
            </a: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.</a:t>
            </a:r>
            <a:endParaRPr lang="ru-RU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405" y="2611244"/>
            <a:ext cx="4246756" cy="424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2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08450" y="3050659"/>
            <a:ext cx="110537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Бабушка рассказала мне о </a:t>
            </a:r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сестр</a:t>
            </a:r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дочер</a:t>
            </a:r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8701" y="3435379"/>
            <a:ext cx="3961760" cy="359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4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группах</a:t>
            </a:r>
            <a:r>
              <a:rPr lang="ru-RU" sz="4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ru-RU" sz="86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«Золотые правила»</a:t>
            </a:r>
            <a:endParaRPr lang="ru-RU" sz="86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Распределять поручения в группе</a:t>
            </a:r>
            <a:endParaRPr lang="ru-RU" sz="8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Слушать друг друга.</a:t>
            </a:r>
            <a:endParaRPr lang="ru-RU" sz="8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Уметь уступать.</a:t>
            </a:r>
            <a:endParaRPr lang="ru-RU" sz="8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Уметь договариваться.</a:t>
            </a:r>
            <a:endParaRPr lang="ru-RU" sz="8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Проявлять активность в работе группы.</a:t>
            </a:r>
            <a:endParaRPr lang="ru-RU" sz="8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76" y="3330855"/>
            <a:ext cx="4185424" cy="337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79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9964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7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 склонения имен существительных</a:t>
            </a:r>
            <a:endParaRPr lang="ru-RU" sz="48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4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4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</a:t>
            </a:r>
            <a:r>
              <a:rPr lang="ru-RU" sz="4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</a:t>
            </a:r>
            <a:r>
              <a:rPr lang="ru-RU" sz="4000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м.р</a:t>
            </a:r>
            <a:r>
              <a:rPr lang="ru-RU" sz="4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 </a:t>
            </a:r>
            <a:r>
              <a:rPr lang="ru-RU" sz="4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ж.р</a:t>
            </a:r>
            <a:r>
              <a:rPr lang="ru-RU" sz="4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–а, -я;</a:t>
            </a:r>
            <a:endParaRPr lang="ru-RU" sz="40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4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4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</a:t>
            </a:r>
            <a:r>
              <a:rPr lang="ru-RU" sz="4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</a:t>
            </a:r>
            <a:r>
              <a:rPr lang="ru-RU" sz="4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4000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.р</a:t>
            </a:r>
            <a:r>
              <a:rPr lang="ru-RU" sz="4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 нулевым и </a:t>
            </a:r>
            <a:r>
              <a:rPr lang="ru-RU" sz="4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ср.р</a:t>
            </a:r>
            <a:r>
              <a:rPr lang="ru-RU" sz="4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 –о, -е;</a:t>
            </a:r>
            <a:endParaRPr lang="ru-RU" sz="40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4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4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</a:t>
            </a:r>
            <a:r>
              <a:rPr lang="ru-RU" sz="4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</a:t>
            </a:r>
            <a:r>
              <a:rPr lang="ru-RU" sz="4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4000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.р</a:t>
            </a:r>
            <a:r>
              <a:rPr lang="ru-RU" sz="4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 ь на конце.</a:t>
            </a:r>
            <a:endParaRPr lang="ru-RU" sz="40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40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8835" y="3771619"/>
            <a:ext cx="4763165" cy="403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1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endParaRPr lang="ru-RU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Окончания всех существительных, входящих в одну группу, во всех падежах совпадают, но они отличаются от окончаний имен существительных двух других групп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72909" cy="235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</a:t>
            </a:r>
            <a:r>
              <a:rPr lang="ru-RU" b="1" dirty="0"/>
              <a:t>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Определяем </a:t>
            </a: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Выделяем </a:t>
            </a: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окончание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3. </a:t>
            </a: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Определяем </a:t>
            </a: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склонение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8857" y="2991369"/>
            <a:ext cx="3193143" cy="413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6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Образец рассуждения. </a:t>
            </a:r>
            <a:endParaRPr lang="ru-RU" sz="54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sz="5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Тетрадь </a:t>
            </a:r>
            <a:r>
              <a:rPr lang="ru-RU" sz="5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она, моя - существительное женского рода с ь на конце; в именительном падеже единственного числа нулевое окончание; значит существительное тетрадь третьего склонения.</a:t>
            </a:r>
          </a:p>
          <a:p>
            <a:pPr algn="just"/>
            <a:endParaRPr lang="ru-RU" sz="5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278" y="4540260"/>
            <a:ext cx="3248722" cy="234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5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Физкультминутка</a:t>
            </a:r>
            <a:endParaRPr lang="ru-RU" sz="66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2839480"/>
            <a:ext cx="6096000" cy="384669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 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существительное 1 </a:t>
            </a:r>
            <a:r>
              <a:rPr lang="ru-RU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скл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– 1 хлопок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   Если существительное 2 </a:t>
            </a:r>
            <a:r>
              <a:rPr lang="ru-RU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скл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– 2 хлопка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   Если существительное 3 </a:t>
            </a:r>
            <a:r>
              <a:rPr lang="ru-RU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скл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– 3 хлопка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5728" y="4481728"/>
            <a:ext cx="2376272" cy="23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Улыбнитесь друг другу!</a:t>
            </a:r>
            <a:endParaRPr lang="ru-RU" sz="48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28" y="1872343"/>
            <a:ext cx="7387771" cy="4644571"/>
          </a:xfrm>
        </p:spPr>
      </p:pic>
    </p:spTree>
    <p:extLst>
      <p:ext uri="{BB962C8B-B14F-4D97-AF65-F5344CB8AC3E}">
        <p14:creationId xmlns:p14="http://schemas.microsoft.com/office/powerpoint/2010/main" val="343001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arhivurokov.ru/kopilka/uploads/user_file_562e4072cf39c/konspiekt-uroka-russkogho-iazyka-po-tiemie-tri-sklonieniia-imion-sushchiestvitiel-nykh-4-klass_1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34" y="-199292"/>
            <a:ext cx="10386646" cy="70572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511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интересные сведения</a:t>
            </a:r>
            <a:r>
              <a:rPr lang="ru-RU" sz="4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Школьники Эстонии должны запомнить 14 падежей</a:t>
            </a:r>
          </a:p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Ученики в Финляндии 15 падежей</a:t>
            </a:r>
          </a:p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Венгрии 22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падежа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китайцев существительные  не склоняются и падежей в грамматике нет.</a:t>
            </a:r>
          </a:p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 прекрасно справляется со своими падежами. А ваша задача – знать свои  шесть падежей, чтобы говорить  и писать легко, грамотно и красиво.</a:t>
            </a:r>
          </a:p>
          <a:p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4218" y="0"/>
            <a:ext cx="2077782" cy="35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57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</a:t>
            </a:r>
            <a:r>
              <a:rPr lang="ru-RU" sz="44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3" y="2097088"/>
            <a:ext cx="9905999" cy="354171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4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48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абота </a:t>
            </a:r>
            <a:r>
              <a:rPr lang="ru-RU" sz="4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8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группах</a:t>
            </a:r>
          </a:p>
          <a:p>
            <a:pPr marL="0" indent="0">
              <a:buNone/>
            </a:pPr>
            <a:r>
              <a:rPr lang="ru-RU" sz="4800" dirty="0"/>
              <a:t>Упражнение 154, с. 89</a:t>
            </a:r>
          </a:p>
          <a:p>
            <a:pPr marL="0" indent="0" algn="just">
              <a:buNone/>
            </a:pPr>
            <a:r>
              <a:rPr lang="ru-RU" sz="4800" dirty="0" smtClean="0"/>
              <a:t>Исследование признаков первого </a:t>
            </a:r>
            <a:r>
              <a:rPr lang="ru-RU" sz="4800" dirty="0"/>
              <a:t>склонения имён существительных.</a:t>
            </a:r>
          </a:p>
          <a:p>
            <a:pPr marL="0" indent="0" algn="ctr">
              <a:buNone/>
            </a:pPr>
            <a:endParaRPr lang="ru-RU" sz="48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38286" cy="249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endParaRPr lang="ru-RU" sz="44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sz="40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1-му склонению относятся имена существительные женского и мужского рода с окончаниями –а, -я в именительном падеже единственного числа: заря, пчела, дедушка, Петя. </a:t>
            </a:r>
            <a:endParaRPr lang="ru-RU" sz="40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20" y="-7307"/>
            <a:ext cx="2588706" cy="210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3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работа</a:t>
            </a:r>
            <a:r>
              <a:rPr lang="ru-RU" b="1" dirty="0"/>
              <a:t>.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4800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155, с. 90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0532" y="2813942"/>
            <a:ext cx="2875069" cy="392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3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</a:t>
            </a:r>
            <a:endParaRPr lang="ru-RU" sz="54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«!»- молодец, всё сделано правильно;</a:t>
            </a:r>
          </a:p>
          <a:p>
            <a:r>
              <a:rPr lang="ru-RU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«+»- хорошо, были небольшие ошибки;</a:t>
            </a:r>
          </a:p>
          <a:p>
            <a:r>
              <a:rPr lang="ru-RU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«?»-нужна помощь учителя.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599" y="3419774"/>
            <a:ext cx="4009985" cy="364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0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5" y="0"/>
            <a:ext cx="1057135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954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</a:t>
            </a:r>
            <a:endParaRPr lang="ru-RU" sz="48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Д/з -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выбору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156, с. 90, выучить правило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Написать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сочинение о школе, употребив имена существительные 1 склонения.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6" y="30540"/>
            <a:ext cx="2133604" cy="206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6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ДЕВИЗ УРОКА</a:t>
            </a:r>
            <a:endParaRPr lang="ru-RU" sz="72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должны у нас в порядке</a:t>
            </a:r>
          </a:p>
          <a:p>
            <a:pPr marL="0" indent="0" algn="ctr">
              <a:buNone/>
            </a:pPr>
            <a:r>
              <a:rPr lang="ru-RU" sz="44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Книжки, ручки и тетрадки.</a:t>
            </a:r>
          </a:p>
          <a:p>
            <a:pPr marL="0" indent="0" algn="ctr">
              <a:buNone/>
            </a:pPr>
            <a:r>
              <a:rPr lang="ru-RU" sz="44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девиз у нас такой:</a:t>
            </a:r>
          </a:p>
          <a:p>
            <a:pPr marL="0" indent="0" algn="ctr">
              <a:buNone/>
            </a:pPr>
            <a:r>
              <a:rPr lang="ru-RU" sz="44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«Всё, что нужно под рукой!»</a:t>
            </a:r>
            <a:endParaRPr lang="ru-RU" sz="44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117" y="4310089"/>
            <a:ext cx="2698594" cy="254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домашнего задания</a:t>
            </a:r>
            <a:endParaRPr lang="ru-RU" sz="48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</a:t>
            </a:r>
            <a:r>
              <a:rPr lang="ru-RU" sz="3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(памятка)</a:t>
            </a:r>
          </a:p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 Существительное</a:t>
            </a:r>
          </a:p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Два прилагательных</a:t>
            </a:r>
          </a:p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Три глагола</a:t>
            </a:r>
          </a:p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4.Фраза или предложение</a:t>
            </a:r>
          </a:p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Слово- синоним, который повторяет суть темы</a:t>
            </a: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401" y="3053773"/>
            <a:ext cx="3048264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5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310583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Двадцать девятое ноября</a:t>
            </a:r>
          </a:p>
          <a:p>
            <a:pPr algn="ctr"/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Классная работа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35297" cy="336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над предложением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5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Наступила </a:t>
            </a:r>
            <a:r>
              <a:rPr lang="ru-RU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х…</a:t>
            </a:r>
            <a:r>
              <a:rPr lang="ru-RU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лодная</a:t>
            </a:r>
            <a:r>
              <a:rPr lang="ru-RU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з...</a:t>
            </a:r>
            <a:r>
              <a:rPr lang="ru-RU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r>
              <a:rPr lang="ru-RU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(К)...</a:t>
            </a:r>
            <a:r>
              <a:rPr lang="ru-RU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кну</a:t>
            </a:r>
            <a:r>
              <a:rPr lang="ru-RU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(п….д)л…тела </a:t>
            </a:r>
            <a:r>
              <a:rPr lang="ru-RU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синич</a:t>
            </a:r>
            <a:r>
              <a:rPr lang="ru-RU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…ка. Бабушка </a:t>
            </a:r>
            <a:r>
              <a:rPr lang="ru-RU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пож</a:t>
            </a:r>
            <a:r>
              <a:rPr lang="ru-RU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ru-RU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лела</a:t>
            </a:r>
            <a:r>
              <a:rPr lang="ru-RU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птич</a:t>
            </a:r>
            <a:r>
              <a:rPr lang="ru-RU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…ку.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807" y="4572565"/>
            <a:ext cx="2638193" cy="211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69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000" b="1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Минута каллиграфии</a:t>
            </a:r>
            <a:r>
              <a:rPr lang="ru-RU" sz="6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accent3"/>
                </a:solidFill>
              </a:rPr>
              <a:t/>
            </a:r>
            <a:br>
              <a:rPr lang="ru-RU" b="1" dirty="0">
                <a:solidFill>
                  <a:schemeClr val="accent3"/>
                </a:solidFill>
              </a:rPr>
            </a:b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293812" y="24018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6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гпг  гпг  Г  П  Г  вв   тт   мм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6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топота копыт пыль по полю летит.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326" y="4676379"/>
            <a:ext cx="2544674" cy="218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3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Склонение имен существительных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66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склонение имен существительных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282" y="4319125"/>
            <a:ext cx="3029718" cy="223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урока</a:t>
            </a:r>
            <a:endParaRPr lang="ru-RU" sz="54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Узнать:</a:t>
            </a:r>
          </a:p>
          <a:p>
            <a:r>
              <a:rPr lang="ru-RU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склонение имен существительных;</a:t>
            </a:r>
          </a:p>
          <a:p>
            <a:r>
              <a:rPr lang="ru-RU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бывают группы склонений;</a:t>
            </a:r>
          </a:p>
          <a:p>
            <a:r>
              <a:rPr lang="ru-RU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отличить существительные 1-го склонения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Научиться:</a:t>
            </a:r>
          </a:p>
          <a:p>
            <a:r>
              <a:rPr lang="ru-RU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Определять склонение имен существительных</a:t>
            </a:r>
            <a:endParaRPr lang="ru-RU" sz="32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10" y="182484"/>
            <a:ext cx="2457305" cy="296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6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9F9F9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</TotalTime>
  <Words>429</Words>
  <Application>Microsoft Office PowerPoint</Application>
  <PresentationFormat>Широкоэкранный</PresentationFormat>
  <Paragraphs>89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Times New Roman</vt:lpstr>
      <vt:lpstr>Trebuchet MS</vt:lpstr>
      <vt:lpstr>Tw Cen MT</vt:lpstr>
      <vt:lpstr>Контур</vt:lpstr>
      <vt:lpstr>Три склонения имен существительных. 1-ое склонение имен существительных</vt:lpstr>
      <vt:lpstr>Улыбнитесь друг другу!</vt:lpstr>
      <vt:lpstr>ДЕВИЗ УРОКА</vt:lpstr>
      <vt:lpstr>Проверка домашнего задания</vt:lpstr>
      <vt:lpstr>Презентация PowerPoint</vt:lpstr>
      <vt:lpstr> Работа над предложением</vt:lpstr>
      <vt:lpstr>Минута каллиграфии </vt:lpstr>
      <vt:lpstr>Склонение имен существительных</vt:lpstr>
      <vt:lpstr>Задачи урока</vt:lpstr>
      <vt:lpstr>Цели урока:</vt:lpstr>
      <vt:lpstr>Прочитайте предложение</vt:lpstr>
      <vt:lpstr>Презентация PowerPoint</vt:lpstr>
      <vt:lpstr>Работа в группах </vt:lpstr>
      <vt:lpstr>Презентация PowerPoint</vt:lpstr>
      <vt:lpstr>Три склонения имен существительных</vt:lpstr>
      <vt:lpstr>Вывод</vt:lpstr>
      <vt:lpstr>АЛГОРИТМ    </vt:lpstr>
      <vt:lpstr>Образец рассуждения. </vt:lpstr>
      <vt:lpstr>Физкультминутка</vt:lpstr>
      <vt:lpstr>Презентация PowerPoint</vt:lpstr>
      <vt:lpstr>интересные сведения </vt:lpstr>
      <vt:lpstr>Исследование  </vt:lpstr>
      <vt:lpstr>Вывод</vt:lpstr>
      <vt:lpstr>Самостоятельная работа.    </vt:lpstr>
      <vt:lpstr>Проверка</vt:lpstr>
      <vt:lpstr>Презентация PowerPoint</vt:lpstr>
      <vt:lpstr>Домашнее задание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Три склонения имен существительных. 1-ое склонение имен существительных</dc:title>
  <dc:creator>ANL</dc:creator>
  <cp:lastModifiedBy>ANL</cp:lastModifiedBy>
  <cp:revision>68</cp:revision>
  <dcterms:created xsi:type="dcterms:W3CDTF">2017-11-26T14:57:56Z</dcterms:created>
  <dcterms:modified xsi:type="dcterms:W3CDTF">2017-11-28T15:28:16Z</dcterms:modified>
</cp:coreProperties>
</file>