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396C78-6F11-4EDF-A2B9-8B725B2F90D2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E42AA2-AFA1-421A-A126-6A0ECFC5B0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410" name="AutoShape 2" descr="http://900igr.net/up/datas/218664/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900igr.net/up/datas/218664/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900igr.net/up/datas/218664/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ds02.infourok.ru/uploads/ex/004b/0002fa02-7bc0a2f4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cloud.prezentacii.org/18/10/84308/images/scre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439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w/WHnqbi9x1OwAJ03BTpKyolmgkZ5EPjaVIQcsfR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326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http://900igr.net/up/datas/128702/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avatars.mds.yandex.net/get-pdb/1808252/88af9da5-3458-4a22-8bba-092c06df3d6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308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://900igr.net/up/datas/128702/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ds04.infourok.ru/uploads/ex/03fe/00091835-2e8c16ac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0" name="AutoShape 2" descr="http://900igr.net/up/datas/218664/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900igr.net/up/datas/218664/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://900igr.net/up/datas/218664/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ds04.infourok.ru/uploads/ex/1149/0001d280-87fab4ab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077450" cy="7562851"/>
          </a:xfrm>
          <a:prstGeom prst="rect">
            <a:avLst/>
          </a:prstGeom>
          <a:noFill/>
        </p:spPr>
      </p:pic>
    </p:spTree>
  </p:cSld>
  <p:clrMapOvr>
    <a:masterClrMapping/>
  </p:clrMapOvr>
  <p:transition advTm="59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Возможными направлениями проектной и учебно-исследовательской деятельности являются: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исследовательское;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инженерное;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прикладное;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бизнес-проектирование;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информационное;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социальное;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игровое;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творческое.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уровне среднего общего образования приоритетными направлениями являются: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социальное;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бизнес-проектирование;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исследовательское;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инженерное;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информационное.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5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20000"/>
          </a:bodyPr>
          <a:lstStyle/>
          <a:p>
            <a:pPr marL="0" lvl="0" indent="35877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95338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подготовке индивидуального проекта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95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План, программа подготовки проекта для каждого учащегося разрабатываются учащимся совместно с руководителем, педагогом, преподающим профильный предмет.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95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Руководителем проекта может быть как педагог данного образовательного учреждения, так сотрудник иной организации или иного образовательного учреждения, в том числе высшего.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95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вправе самостоятельно выбрать как тему, так и руководителя проекта.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95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Тема проекта может носить междисциплинарный характер.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95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План реализации индивидуального проекта разрабатывается учащимся совместно с руководителем проекта.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95338" algn="l"/>
              </a:tabLst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82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7" y="1180591"/>
          <a:ext cx="8143934" cy="5236281"/>
        </p:xfrm>
        <a:graphic>
          <a:graphicData uri="http://schemas.openxmlformats.org/drawingml/2006/table">
            <a:tbl>
              <a:tblPr/>
              <a:tblGrid>
                <a:gridCol w="784656"/>
                <a:gridCol w="1628787"/>
                <a:gridCol w="862378"/>
                <a:gridCol w="862378"/>
                <a:gridCol w="844131"/>
                <a:gridCol w="767084"/>
                <a:gridCol w="861703"/>
                <a:gridCol w="861703"/>
                <a:gridCol w="671114"/>
              </a:tblGrid>
              <a:tr h="79441">
                <a:tc rowSpan="2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5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5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indent="25400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Показатели проявления компетентности при защите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учебных проектов</a:t>
                      </a:r>
                    </a:p>
                    <a:p>
                      <a:pPr marL="38100" indent="25400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Три уровня сформированности компетентности:</a:t>
                      </a:r>
                    </a:p>
                    <a:p>
                      <a:pPr marL="63500">
                        <a:spcAft>
                          <a:spcPts val="0"/>
                        </a:spcAft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 балла – выше</a:t>
                      </a:r>
                      <a:r>
                        <a:rPr lang="ru-RU" sz="6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среднего</a:t>
                      </a:r>
                    </a:p>
                    <a:p>
                      <a:pPr marL="63500">
                        <a:spcAft>
                          <a:spcPts val="0"/>
                        </a:spcAft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 балл –</a:t>
                      </a:r>
                      <a:r>
                        <a:rPr lang="ru-RU" sz="6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</a:p>
                    <a:p>
                      <a:pPr marL="38100" indent="2540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0 баллов – ниже</a:t>
                      </a:r>
                      <a:r>
                        <a:rPr lang="ru-RU" sz="6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среднего.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Фамилии учащихся/ Тема проекта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Седельникова Вероника, 11 «А» «Семейный бюджет»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Архипова Арина, 11 «Б» и Бондаренко Евгения, 11 «А» «История зарождения математики»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Бутузов Данил, Смирнов Максим, 11 «А» «Алкоголь как проблема молодежи»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Никоноров Андрей, Капитанов Данил, 11 «А» «Интернет: за и против»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Шуляр Кирилл, Прокудин Данил, 11 «Б» «Влияние курения на организм подростков»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Медведев Владислав, Загребельный ДАнид, 11 «А» «Смешанные единоборства»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15">
                <a:tc gridSpan="9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 Оценка 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продукта 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проектной деятельности</a:t>
                      </a:r>
                      <a:r>
                        <a:rPr lang="ru-RU" sz="6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учащегося </a:t>
                      </a:r>
                      <a:r>
                        <a:rPr lang="ru-RU" sz="600" b="1" i="1">
                          <a:latin typeface="Times New Roman"/>
                          <a:ea typeface="Times New Roman"/>
                          <a:cs typeface="Times New Roman"/>
                        </a:rPr>
                        <a:t> (максимальное значение – 12)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Функциональность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Эстетичность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91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Эксплуатационные качества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Оптимальность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Экологичность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87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Новизна. Оригинальность. Уникальность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15">
                <a:tc gridSpan="9">
                  <a:txBody>
                    <a:bodyPr/>
                    <a:lstStyle/>
                    <a:p>
                      <a:pPr marL="172720" indent="3594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Оценка 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процесса 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проектной деятельности учащегося </a:t>
                      </a: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(максимальное значение – 28)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45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Актуальность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Проблемность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Технологичность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87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2.4.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Соответствие объемам учебного времени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2.5.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Экологичность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2.6.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Экономичность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2.7.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78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2.8.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1905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Соответствие современному уровню научно- технического прогресса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6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2.9.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Содержательность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2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2.10.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Разработанность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95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2.11.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Завершенность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78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2.12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198120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Наличие творческого компонента в процессе проектирования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87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2.13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Коммуникативность (в групповом проекте)</a:t>
                      </a: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35716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ОЦЕНОЧНЫЙ ЛИСТ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защиты индивидуальных учебных проектов учащихся  11-х  классов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2019-2020 учебном году МБОУ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Малосалаирская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СОШ»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4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232" y="642917"/>
          <a:ext cx="7201535" cy="4602260"/>
        </p:xfrm>
        <a:graphic>
          <a:graphicData uri="http://schemas.openxmlformats.org/drawingml/2006/table">
            <a:tbl>
              <a:tblPr/>
              <a:tblGrid>
                <a:gridCol w="450215"/>
                <a:gridCol w="1530350"/>
                <a:gridCol w="737235"/>
                <a:gridCol w="810260"/>
                <a:gridCol w="793115"/>
                <a:gridCol w="719455"/>
                <a:gridCol w="720725"/>
                <a:gridCol w="809625"/>
                <a:gridCol w="630555"/>
              </a:tblGrid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2.14.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42">
                <a:tc gridSpan="9">
                  <a:txBody>
                    <a:bodyPr/>
                    <a:lstStyle/>
                    <a:p>
                      <a:pPr marL="172720" indent="35941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 Оценка 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оформления</a:t>
                      </a:r>
                      <a:r>
                        <a:rPr lang="ru-RU" sz="1100" b="1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проекта </a:t>
                      </a: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(максимальное значение – 12)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824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93345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Соответствие стандартам оформления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Системность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Лаконичность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Аналитичность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3.5.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Дизайн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3.6.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Наглядность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42">
                <a:tc gridSpan="9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 Защита проекта </a:t>
                      </a: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(максимальное значение – 2)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658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Защита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ОТМЕТКА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4(хор)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5(отл)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4(хор)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4(хор)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5(отл)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5(отл)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82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614</Words>
  <Application>Microsoft Office PowerPoint</Application>
  <PresentationFormat>Экран (4:3)</PresentationFormat>
  <Paragraphs>271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2020-09-01T12:35:02Z</dcterms:created>
  <dcterms:modified xsi:type="dcterms:W3CDTF">2020-09-01T13:07:43Z</dcterms:modified>
</cp:coreProperties>
</file>