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70" r:id="rId4"/>
    <p:sldId id="269" r:id="rId5"/>
    <p:sldId id="275" r:id="rId6"/>
    <p:sldId id="272" r:id="rId7"/>
    <p:sldId id="273" r:id="rId8"/>
    <p:sldId id="281" r:id="rId9"/>
    <p:sldId id="282" r:id="rId10"/>
    <p:sldId id="283" r:id="rId11"/>
    <p:sldId id="288" r:id="rId12"/>
    <p:sldId id="290" r:id="rId13"/>
    <p:sldId id="286" r:id="rId14"/>
    <p:sldId id="292" r:id="rId15"/>
    <p:sldId id="293" r:id="rId16"/>
    <p:sldId id="300" r:id="rId17"/>
    <p:sldId id="297" r:id="rId18"/>
    <p:sldId id="301" r:id="rId19"/>
    <p:sldId id="302" r:id="rId20"/>
    <p:sldId id="303" r:id="rId21"/>
    <p:sldId id="304" r:id="rId22"/>
    <p:sldId id="296" r:id="rId23"/>
    <p:sldId id="30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82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14090028838336E-2"/>
          <c:y val="3.4226133959839429E-2"/>
          <c:w val="0.6246228927079821"/>
          <c:h val="0.8567188677508390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челночный бег х10м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16 марта</c:v>
                </c:pt>
                <c:pt idx="1">
                  <c:v>1 июля</c:v>
                </c:pt>
                <c:pt idx="2">
                  <c:v>29 августа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9.6</c:v>
                </c:pt>
                <c:pt idx="2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155456"/>
        <c:axId val="173156992"/>
      </c:lineChart>
      <c:catAx>
        <c:axId val="173155456"/>
        <c:scaling>
          <c:orientation val="minMax"/>
        </c:scaling>
        <c:delete val="0"/>
        <c:axPos val="b"/>
        <c:majorTickMark val="out"/>
        <c:minorTickMark val="none"/>
        <c:tickLblPos val="nextTo"/>
        <c:crossAx val="173156992"/>
        <c:crosses val="autoZero"/>
        <c:auto val="1"/>
        <c:lblAlgn val="ctr"/>
        <c:lblOffset val="100"/>
        <c:noMultiLvlLbl val="0"/>
      </c:catAx>
      <c:valAx>
        <c:axId val="173156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155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7129629629629636E-2"/>
                  <c:y val="-6.3408968499597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037037037037035E-2"/>
                  <c:y val="5.1519786905923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462962962962962E-2"/>
                  <c:y val="-4.7556726374698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16 марта </c:v>
                </c:pt>
                <c:pt idx="1">
                  <c:v>1 июля</c:v>
                </c:pt>
                <c:pt idx="2">
                  <c:v>29 августа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195.2</c:v>
                </c:pt>
                <c:pt idx="1">
                  <c:v>190.4</c:v>
                </c:pt>
                <c:pt idx="2">
                  <c:v>197.8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334656"/>
        <c:axId val="125336192"/>
      </c:lineChart>
      <c:catAx>
        <c:axId val="125334656"/>
        <c:scaling>
          <c:orientation val="minMax"/>
        </c:scaling>
        <c:delete val="0"/>
        <c:axPos val="b"/>
        <c:majorTickMark val="out"/>
        <c:minorTickMark val="none"/>
        <c:tickLblPos val="nextTo"/>
        <c:crossAx val="125336192"/>
        <c:crosses val="autoZero"/>
        <c:auto val="1"/>
        <c:lblAlgn val="ctr"/>
        <c:lblOffset val="100"/>
        <c:noMultiLvlLbl val="0"/>
      </c:catAx>
      <c:valAx>
        <c:axId val="125336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3346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05336"/>
            <a:ext cx="9144000" cy="41088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2564904"/>
            <a:ext cx="770485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620" marR="384175" algn="ctr">
              <a:lnSpc>
                <a:spcPts val="159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 </a:t>
            </a:r>
            <a:endParaRPr lang="ru-RU" sz="1600" dirty="0">
              <a:latin typeface="+mj-lt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4869160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Работу выполнила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Тухбатуллина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Эльмира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Руководитель ИАР: 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Емельянов Василий Дмитриевич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       старший преподаватель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49505" y="3267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56580"/>
            <a:ext cx="7812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МИНИСТЕРСТВО СПОРТА РОССИЙСКОЙ ФЕДЕРАЦИИ</a:t>
            </a:r>
          </a:p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</a:t>
            </a:r>
          </a:p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высшего образования</a:t>
            </a:r>
          </a:p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«ПОВОЛЖСКАЯ ГОСУДАРСТВЕННАЯ АКАДЕМИЯ ФИЗИЧЕСКОЙ КУЛЬТУРЫ, СПОРТА И ТУРИЗМА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0195" y="2195572"/>
            <a:ext cx="3827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Центр дополнительного образования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"СКОРОСТНО-СИЛОВАЯ </a:t>
            </a:r>
            <a:r>
              <a:rPr lang="ru-RU" b="1" dirty="0"/>
              <a:t>ПОДГОТОВКА ЛЕГКОАТЛЕТОВ-СПРИНТЕРОВ 14-15 </a:t>
            </a:r>
            <a:r>
              <a:rPr lang="ru-RU" b="1" dirty="0" smtClean="0"/>
              <a:t>ЛЕТ»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97" y="2060848"/>
            <a:ext cx="9144000" cy="41088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548680"/>
            <a:ext cx="260308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/>
              <a:t>Пятый день микроцикла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196752"/>
            <a:ext cx="806489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- бег </a:t>
            </a:r>
            <a:r>
              <a:rPr lang="ru-RU" dirty="0"/>
              <a:t>с высоким поднимание бедра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</a:t>
            </a:r>
            <a:r>
              <a:rPr lang="ru-RU" dirty="0" smtClean="0"/>
              <a:t>бег </a:t>
            </a:r>
            <a:r>
              <a:rPr lang="ru-RU" dirty="0"/>
              <a:t>с забрасыванием голени назад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бег </a:t>
            </a:r>
            <a:r>
              <a:rPr lang="ru-RU" dirty="0"/>
              <a:t>на месте и с продвижением вперед с захлестыванием голени при </a:t>
            </a:r>
            <a:r>
              <a:rPr lang="ru-RU" dirty="0" smtClean="0"/>
              <a:t>опущенном </a:t>
            </a:r>
            <a:r>
              <a:rPr lang="ru-RU" dirty="0"/>
              <a:t>бедре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бег </a:t>
            </a:r>
            <a:r>
              <a:rPr lang="ru-RU" dirty="0"/>
              <a:t>с помощью натянутых резиновых </a:t>
            </a:r>
            <a:r>
              <a:rPr lang="ru-RU" dirty="0" smtClean="0"/>
              <a:t>шнуров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- бег </a:t>
            </a:r>
            <a:r>
              <a:rPr lang="ru-RU" dirty="0" smtClean="0"/>
              <a:t>с грузом за </a:t>
            </a:r>
            <a:r>
              <a:rPr lang="ru-RU" dirty="0" smtClean="0"/>
              <a:t>спиной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упражнения с отягощением: штанга ,гантели, мешок с песком, набивные мячи </a:t>
            </a:r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9420225" y="1257300"/>
            <a:ext cx="257175" cy="123825"/>
          </a:xfrm>
          <a:custGeom>
            <a:avLst/>
            <a:gdLst>
              <a:gd name="connsiteX0" fmla="*/ 0 w 257175"/>
              <a:gd name="connsiteY0" fmla="*/ 0 h 123825"/>
              <a:gd name="connsiteX1" fmla="*/ 257175 w 257175"/>
              <a:gd name="connsiteY1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175" h="123825">
                <a:moveTo>
                  <a:pt x="0" y="0"/>
                </a:moveTo>
                <a:lnTo>
                  <a:pt x="257175" y="12382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97" y="2749126"/>
            <a:ext cx="9144000" cy="410887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9" y="51423"/>
            <a:ext cx="3586795" cy="21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03" y="51423"/>
            <a:ext cx="3964637" cy="217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9" y="2639337"/>
            <a:ext cx="3586794" cy="238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03" y="2639337"/>
            <a:ext cx="3982546" cy="238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790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02" y="1374563"/>
            <a:ext cx="9144000" cy="410887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58" y="188641"/>
            <a:ext cx="2978916" cy="39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087"/>
            <a:ext cx="2232247" cy="396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134" y="192089"/>
            <a:ext cx="2232248" cy="396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1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6940"/>
            <a:ext cx="9144000" cy="410887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464496" cy="251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35367"/>
            <a:ext cx="3844956" cy="181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00" y="1057548"/>
            <a:ext cx="3798084" cy="179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3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97" y="2749126"/>
            <a:ext cx="9144000" cy="410887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723355"/>
              </p:ext>
            </p:extLst>
          </p:nvPr>
        </p:nvGraphicFramePr>
        <p:xfrm>
          <a:off x="539552" y="548680"/>
          <a:ext cx="7819522" cy="359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0517"/>
                <a:gridCol w="1576415"/>
                <a:gridCol w="1574852"/>
                <a:gridCol w="786644"/>
                <a:gridCol w="871094"/>
              </a:tblGrid>
              <a:tr h="945558">
                <a:tc rowSpan="2">
                  <a:txBody>
                    <a:bodyPr/>
                    <a:lstStyle/>
                    <a:p>
                      <a:pPr marR="40005" algn="ctr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Тесты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R="40005" algn="ctr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Хср</a:t>
                      </a:r>
                      <a:r>
                        <a:rPr lang="ru-RU" sz="1400" dirty="0">
                          <a:effectLst/>
                        </a:rPr>
                        <a:t>. ± </a:t>
                      </a:r>
                      <a:r>
                        <a:rPr lang="en-US" sz="1400" dirty="0" err="1">
                          <a:effectLst/>
                        </a:rPr>
                        <a:t>Sx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40005" algn="ctr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R="40005" algn="ctr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6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начале эксперимента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конце эксперимента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374">
                <a:tc>
                  <a:txBody>
                    <a:bodyPr/>
                    <a:lstStyle/>
                    <a:p>
                      <a:pPr indent="2095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Челночный бег 3</a:t>
                      </a:r>
                      <a:r>
                        <a:rPr lang="en-US" sz="1400">
                          <a:effectLst/>
                        </a:rPr>
                        <a:t>x</a:t>
                      </a:r>
                      <a:r>
                        <a:rPr lang="ru-RU" sz="1400">
                          <a:effectLst/>
                        </a:rPr>
                        <a:t>10м (с)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9,0±0,2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8,9±0,2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≥0,000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180">
                <a:tc>
                  <a:txBody>
                    <a:bodyPr/>
                    <a:lstStyle/>
                    <a:p>
                      <a:pPr marR="40005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Бег 60м (сек.)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9,5±0,6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9,4±0,6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≥0,000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7665">
                <a:tc>
                  <a:txBody>
                    <a:bodyPr/>
                    <a:lstStyle/>
                    <a:p>
                      <a:pPr marR="40005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Прыжок в длину с места (см)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1,9±0,1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1,9±0,1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≥0,001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180">
                <a:tc>
                  <a:txBody>
                    <a:bodyPr/>
                    <a:lstStyle/>
                    <a:p>
                      <a:pPr marR="40005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Пресс за 1мин (кол-во раз)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0005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56,6±6,1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58,3±5,4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≥0,002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547" y="5919"/>
            <a:ext cx="75343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Результаты оценки показателей скоростно-силовых способностей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97" y="2749126"/>
            <a:ext cx="9144000" cy="4108874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42596760"/>
              </p:ext>
            </p:extLst>
          </p:nvPr>
        </p:nvGraphicFramePr>
        <p:xfrm>
          <a:off x="1770310" y="764704"/>
          <a:ext cx="5594985" cy="2264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195736" y="35730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Рисунок 1. Динамика изменения результатов в челночном беге 3х10 м, легкоатлетов 14-15 лет, специализирующихся в спринте, за время эксперимента </a:t>
            </a:r>
          </a:p>
        </p:txBody>
      </p:sp>
    </p:spTree>
    <p:extLst>
      <p:ext uri="{BB962C8B-B14F-4D97-AF65-F5344CB8AC3E}">
        <p14:creationId xmlns:p14="http://schemas.microsoft.com/office/powerpoint/2010/main" val="19609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142" y="2749126"/>
            <a:ext cx="9144000" cy="41088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58" y="190599"/>
            <a:ext cx="5508000" cy="321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3501008"/>
            <a:ext cx="4795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Рисунок 2. Динамика изменения результатов в беге на 60м.</a:t>
            </a:r>
          </a:p>
        </p:txBody>
      </p:sp>
    </p:spTree>
    <p:extLst>
      <p:ext uri="{BB962C8B-B14F-4D97-AF65-F5344CB8AC3E}">
        <p14:creationId xmlns:p14="http://schemas.microsoft.com/office/powerpoint/2010/main" val="27412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97" y="2749126"/>
            <a:ext cx="9144000" cy="4108874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04345960"/>
              </p:ext>
            </p:extLst>
          </p:nvPr>
        </p:nvGraphicFramePr>
        <p:xfrm>
          <a:off x="1547664" y="126876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35696" y="4480397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Рисунок 3. Динамика изменения результатов прыжок в длину с места</a:t>
            </a:r>
          </a:p>
        </p:txBody>
      </p:sp>
    </p:spTree>
    <p:extLst>
      <p:ext uri="{BB962C8B-B14F-4D97-AF65-F5344CB8AC3E}">
        <p14:creationId xmlns:p14="http://schemas.microsoft.com/office/powerpoint/2010/main" val="3217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97" y="2749126"/>
            <a:ext cx="9144000" cy="410887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4991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3752166"/>
            <a:ext cx="5427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Рисунок 4. Динамика изменения Пресс за 1мин.</a:t>
            </a:r>
          </a:p>
        </p:txBody>
      </p:sp>
    </p:spTree>
    <p:extLst>
      <p:ext uri="{BB962C8B-B14F-4D97-AF65-F5344CB8AC3E}">
        <p14:creationId xmlns:p14="http://schemas.microsoft.com/office/powerpoint/2010/main" val="42032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97" y="2749126"/>
            <a:ext cx="9144000" cy="410887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798450"/>
              </p:ext>
            </p:extLst>
          </p:nvPr>
        </p:nvGraphicFramePr>
        <p:xfrm>
          <a:off x="683568" y="1124744"/>
          <a:ext cx="8208914" cy="449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0149"/>
                <a:gridCol w="1341108"/>
                <a:gridCol w="1341108"/>
                <a:gridCol w="1341108"/>
                <a:gridCol w="1605441"/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Ф.И.О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                  16 марта 2020г.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5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Челночный бег 3</a:t>
                      </a:r>
                      <a:r>
                        <a:rPr lang="en-US" sz="1300">
                          <a:effectLst/>
                        </a:rPr>
                        <a:t>x</a:t>
                      </a:r>
                      <a:r>
                        <a:rPr lang="ru-RU" sz="1300">
                          <a:effectLst/>
                        </a:rPr>
                        <a:t>10м.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Бег 60м.(сек.)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Прыжок  в длину с места (см)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Пресс за 1мин.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Сахипгараева Ралина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9.3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185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Тухбатуллина Эвелина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7.8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Курбанова Азалия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9.1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9,2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193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Фахрутдинова Дарина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9.9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10,2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178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Халяпова Азалия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9.4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176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Валеева Динара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8.2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8,8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Валитова Луиза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8.4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Даутова Розалия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9.6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10,2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185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Гаптераупова Альфина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9.2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196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Евсеева Снежана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9.5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186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57" marR="64657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19672" y="548680"/>
            <a:ext cx="649350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Протокол выполнения контрольных испытаний отделения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Циклических видов спорта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 спорта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Легкая атлетика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группа  тренировочного этапа 2 года обучения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9144000" cy="41088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980728"/>
            <a:ext cx="8388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</a:t>
            </a:r>
            <a:r>
              <a:rPr lang="ru-RU" sz="3200" i="1" dirty="0" smtClean="0"/>
              <a:t>Я просто представляю, что остальные бегуны-большие пауки</a:t>
            </a:r>
          </a:p>
          <a:p>
            <a:r>
              <a:rPr lang="ru-RU" sz="3200" i="1" dirty="0" smtClean="0"/>
              <a:t>И от этого бегу еще быстрее» </a:t>
            </a:r>
          </a:p>
          <a:p>
            <a:endParaRPr lang="ru-RU" sz="3200" i="1" dirty="0"/>
          </a:p>
          <a:p>
            <a:r>
              <a:rPr lang="ru-RU" sz="3200" i="1" dirty="0" smtClean="0"/>
              <a:t>                                                           </a:t>
            </a:r>
            <a:r>
              <a:rPr lang="ru-RU" sz="3200" i="1" dirty="0" err="1" smtClean="0"/>
              <a:t>Усейн</a:t>
            </a:r>
            <a:r>
              <a:rPr lang="ru-RU" sz="3200" i="1" dirty="0" smtClean="0"/>
              <a:t> Болт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18497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97" y="2749126"/>
            <a:ext cx="9144000" cy="410887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522359"/>
              </p:ext>
            </p:extLst>
          </p:nvPr>
        </p:nvGraphicFramePr>
        <p:xfrm>
          <a:off x="539552" y="404664"/>
          <a:ext cx="8280922" cy="4752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7441"/>
                <a:gridCol w="1402074"/>
                <a:gridCol w="1402074"/>
                <a:gridCol w="1402074"/>
                <a:gridCol w="1377259"/>
              </a:tblGrid>
              <a:tr h="357333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               1 июля 2020г.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1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Челночный бег 3</a:t>
                      </a:r>
                      <a:r>
                        <a:rPr lang="en-US" sz="1400">
                          <a:effectLst/>
                        </a:rPr>
                        <a:t>x</a:t>
                      </a:r>
                      <a:r>
                        <a:rPr lang="ru-RU" sz="1400">
                          <a:effectLst/>
                        </a:rPr>
                        <a:t>10м.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Бег 60м.(сек.)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Прыжок  в длину с места (см)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Пресс за 1мин.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СахипгараеваРалина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Тухбатуллина Эвелина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Курбанова Азалия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Фахрутдинова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Дарина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Халяпова</a:t>
                      </a:r>
                      <a:r>
                        <a:rPr lang="ru-RU" sz="1400" dirty="0">
                          <a:effectLst/>
                        </a:rPr>
                        <a:t> Азалия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Валеева Динара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Валитова Луиза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Даутова Розалия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ГаптерауповаАльфина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Евсеева Снежана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8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97" y="2749126"/>
            <a:ext cx="9144000" cy="410887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083521"/>
              </p:ext>
            </p:extLst>
          </p:nvPr>
        </p:nvGraphicFramePr>
        <p:xfrm>
          <a:off x="539552" y="627016"/>
          <a:ext cx="8208912" cy="438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4067"/>
                <a:gridCol w="1237211"/>
                <a:gridCol w="1213052"/>
                <a:gridCol w="1213052"/>
                <a:gridCol w="2331530"/>
              </a:tblGrid>
              <a:tr h="307728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                       29 августа 2020г.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Челночный бег 3</a:t>
                      </a:r>
                      <a:r>
                        <a:rPr lang="en-US" sz="1400">
                          <a:effectLst/>
                        </a:rPr>
                        <a:t>x</a:t>
                      </a:r>
                      <a:r>
                        <a:rPr lang="ru-RU" sz="1400">
                          <a:effectLst/>
                        </a:rPr>
                        <a:t>10м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Бег 60м.(сек.)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Прыжок  в длину с места (см)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Пресс за 1мин.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СахипгараеваРалина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Тухбатуллина Эвелина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Курбанова Азалия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ФахрутдиноваДарина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Халяпова Азалия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Валеева Динара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Валитова Луиза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Даутова Розалия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ГаптерауповаАльфина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1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Евсеева Снежана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8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97" y="2749126"/>
            <a:ext cx="9144000" cy="41088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692696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Выводы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980728"/>
            <a:ext cx="76328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1600" dirty="0" smtClean="0"/>
              <a:t>-  Анализ </a:t>
            </a:r>
            <a:r>
              <a:rPr lang="ru-RU" sz="1600" dirty="0"/>
              <a:t>литературных источников, посвященный проблеме подготовки легкоатлетов-спринтеров, показал, что скоростно-силовая подготовка наряду со скоростной и технической подготовкой занимает особое место в тренировочном процессе бегунов на короткие дистанции. В то же время, у специалистов нет единого мнения по поводу того, какие средства скоростно-силовой подготовки наиболее эффективны и в каком сочетании их лучше всего использовать. Главным образом, речь идет о прыжковых упражнениях и упражнениях взрывного характера со штангой и другими отягощениями. Как показал анализ литературных источников, именно эти два направления в развитии мощностных возможностей легкоатлетов-спринтеров являются основными в процессе их подготовки; </a:t>
            </a:r>
          </a:p>
          <a:p>
            <a:r>
              <a:rPr lang="ru-RU" sz="1600" dirty="0" smtClean="0"/>
              <a:t>-  в группе </a:t>
            </a:r>
            <a:r>
              <a:rPr lang="ru-RU" sz="1600" dirty="0"/>
              <a:t>был сделан акцент на прыжковые средства подготовки, в итоге, мы получили более высокий прирост результатов во всех контрольных упражнениях, отражающих уровень беговой подготовленности; </a:t>
            </a:r>
          </a:p>
          <a:p>
            <a:r>
              <a:rPr lang="ru-RU" sz="1600" dirty="0"/>
              <a:t>-</a:t>
            </a:r>
            <a:r>
              <a:rPr lang="ru-RU" sz="1600" dirty="0" smtClean="0"/>
              <a:t>  результаты </a:t>
            </a:r>
            <a:r>
              <a:rPr lang="ru-RU" sz="1600" dirty="0"/>
              <a:t>педагогического эксперимента доказывают эффективность применяемого комплекса упражнений для повышения уровня развития скоростно-силовых качеств у юных легкоатлетов 14-15 лет, специализирующихся в спринте.  </a:t>
            </a:r>
          </a:p>
          <a:p>
            <a:r>
              <a:rPr lang="ru-RU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857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97" y="2749126"/>
            <a:ext cx="9144000" cy="41088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3" y="116632"/>
            <a:ext cx="3179405" cy="85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7960" y="2636912"/>
            <a:ext cx="4541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97" y="2749126"/>
            <a:ext cx="9144000" cy="41088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7343" y="620688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исследования</a:t>
            </a:r>
          </a:p>
          <a:p>
            <a:r>
              <a:rPr lang="ru-RU" sz="2400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настоящее время известно,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целеустремленные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воспитательные, физические воздействия и другие факторы могут эффективно стимулировать процесс естественных морфофункциональных свойств всего организма.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характерно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 в период 14-15 лет, с правильным целенаправленным использованием специальных физических упражнений и дополнительных разнообразных форм, особенно развиваются скоростно-силовые 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val="23597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9126"/>
            <a:ext cx="9144000" cy="41088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834971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0165" y="476672"/>
            <a:ext cx="748883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Определить эффективность применяемого комплекса упражнений, направленного на развитие скоростно-силовых способностей у легкоатлетов 14-15 лет, специализирующихся в беге на короткие дистанции. Гипотеза исследования – предполагалось, что применение в тренировочном процессе легкоатлетов-спринтеров составленного комплекса упражнений будет способствовать росту у них показателей скоростно-силовых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23597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17500"/>
            <a:ext cx="9144000" cy="41088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165789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86533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57972"/>
            <a:ext cx="74888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Задачи исследования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основе анализа научно-методической литературы показать, как решается проблема скоростно-силовой подготовки у легкоатлетов, специализирующихся на спринтерском беге;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составить комплекс физических упражнений, направленный на развитие скоростно-силовых способностей у легкоатлетов 14-15 лет, специализирующихся в беге на короткие дистанции;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экспериментально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проверить и обосновать эффективность составленного комплекса физических упражнений, направленного на развитие скоростно-силовых способностей 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легкоатлетов,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специализирующихся на спринтерском беге.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597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97" y="2749126"/>
            <a:ext cx="9144000" cy="41088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404664"/>
            <a:ext cx="73448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/>
              <a:t>Объект исследования</a:t>
            </a:r>
            <a:r>
              <a:rPr lang="ru-RU" sz="2400" dirty="0"/>
              <a:t>: тренировочный процесс легкоатлетов-спринтеров 14-15 лет.</a:t>
            </a:r>
          </a:p>
          <a:p>
            <a:r>
              <a:rPr lang="ru-RU" sz="2400" b="1" dirty="0"/>
              <a:t>Предмет исследования</a:t>
            </a:r>
            <a:r>
              <a:rPr lang="ru-RU" sz="2400" dirty="0"/>
              <a:t>: средства и методы развития скоростно-силовых способностей у легкоатлетов-спринтеров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597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15087"/>
            <a:ext cx="9144000" cy="41088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600" y="40466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Методы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340768"/>
            <a:ext cx="6120679" cy="28623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lnSpc>
                <a:spcPct val="250000"/>
              </a:lnSpc>
            </a:pPr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теоретического анализа и обобщения литературы.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--Педагогическое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тестирование. </a:t>
            </a:r>
          </a:p>
          <a:p>
            <a:pPr lvl="0" fontAlgn="base">
              <a:lnSpc>
                <a:spcPct val="2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Педагогический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эксперимент. </a:t>
            </a:r>
          </a:p>
          <a:p>
            <a:pPr lvl="0" fontAlgn="base">
              <a:lnSpc>
                <a:spcPct val="2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Метод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математико-статистической обработки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7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9144000" cy="41088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1823145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- прыжки </a:t>
            </a:r>
            <a:r>
              <a:rPr lang="ru-RU" dirty="0"/>
              <a:t>на двух ногах вверх с подтягиванием коленей к </a:t>
            </a:r>
            <a:r>
              <a:rPr lang="ru-RU" dirty="0" smtClean="0"/>
              <a:t>груди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прыжки </a:t>
            </a:r>
            <a:r>
              <a:rPr lang="ru-RU" dirty="0"/>
              <a:t>вверх на возвышение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многократные </a:t>
            </a:r>
            <a:r>
              <a:rPr lang="ru-RU" dirty="0"/>
              <a:t>прыжки через легкоатлетические барьеры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прыжки </a:t>
            </a:r>
            <a:r>
              <a:rPr lang="ru-RU" dirty="0"/>
              <a:t>на упругой стопе на одной и на двух ногах через скакалку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бег прыжками с ноги на ногу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-бег </a:t>
            </a:r>
            <a:r>
              <a:rPr lang="ru-RU" dirty="0"/>
              <a:t>на месте с продвижением вперед, высоко поднимая колени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1662" y="2060848"/>
            <a:ext cx="8573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60355"/>
            <a:ext cx="820891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Комплекс упражнений для развития скоростно-силовых способностей легкоатлетов 13-15 лет, специализирующихся в </a:t>
            </a:r>
            <a:r>
              <a:rPr lang="ru-RU" dirty="0" smtClean="0"/>
              <a:t>спринте: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Первый день микроцикла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1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97" y="1189897"/>
            <a:ext cx="9144000" cy="41088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09429" y="476672"/>
            <a:ext cx="265297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/>
              <a:t>Третий </a:t>
            </a:r>
            <a:r>
              <a:rPr lang="ru-RU" dirty="0"/>
              <a:t>день микроцикла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124744"/>
            <a:ext cx="813690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- </a:t>
            </a:r>
            <a:r>
              <a:rPr lang="ru-RU" dirty="0" smtClean="0"/>
              <a:t>подскоки </a:t>
            </a:r>
            <a:r>
              <a:rPr lang="ru-RU" dirty="0"/>
              <a:t>на одной ноге с подниманием согнутой в колене ноги к груди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прыжок </a:t>
            </a:r>
            <a:r>
              <a:rPr lang="ru-RU" dirty="0"/>
              <a:t>в длину с места (с установкой на максимальный результат)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</a:t>
            </a:r>
            <a:r>
              <a:rPr lang="ru-RU" dirty="0" err="1" smtClean="0"/>
              <a:t>напрыгивание</a:t>
            </a:r>
            <a:r>
              <a:rPr lang="ru-RU" dirty="0" smtClean="0"/>
              <a:t> </a:t>
            </a:r>
            <a:r>
              <a:rPr lang="ru-RU" dirty="0"/>
              <a:t>на возвышенность с отталкиванием двумя и одной ногой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</a:t>
            </a:r>
            <a:r>
              <a:rPr lang="ru-RU" dirty="0"/>
              <a:t>спрыгивание с возвышения на две ноги с последующим прыжком     через препятствие</a:t>
            </a:r>
          </a:p>
          <a:p>
            <a:pPr>
              <a:lnSpc>
                <a:spcPct val="150000"/>
              </a:lnSpc>
            </a:pPr>
            <a:r>
              <a:rPr lang="ru-RU" dirty="0"/>
              <a:t>-</a:t>
            </a:r>
            <a:r>
              <a:rPr lang="ru-RU" dirty="0" smtClean="0"/>
              <a:t>прыжки </a:t>
            </a:r>
            <a:r>
              <a:rPr lang="ru-RU" dirty="0"/>
              <a:t>через скамейку боком, вперед-назад, с поворотами на 90 и 180 </a:t>
            </a:r>
          </a:p>
          <a:p>
            <a:pPr>
              <a:lnSpc>
                <a:spcPct val="150000"/>
              </a:lnSpc>
            </a:pPr>
            <a:r>
              <a:rPr lang="ru-RU" dirty="0"/>
              <a:t>градусов. </a:t>
            </a:r>
          </a:p>
        </p:txBody>
      </p:sp>
    </p:spTree>
    <p:extLst>
      <p:ext uri="{BB962C8B-B14F-4D97-AF65-F5344CB8AC3E}">
        <p14:creationId xmlns:p14="http://schemas.microsoft.com/office/powerpoint/2010/main" val="12935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1059</Words>
  <Application>Microsoft Office PowerPoint</Application>
  <PresentationFormat>Экран (4:3)</PresentationFormat>
  <Paragraphs>276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LENOVO</cp:lastModifiedBy>
  <cp:revision>81</cp:revision>
  <dcterms:created xsi:type="dcterms:W3CDTF">2019-01-11T17:49:10Z</dcterms:created>
  <dcterms:modified xsi:type="dcterms:W3CDTF">2020-09-17T14:41:14Z</dcterms:modified>
</cp:coreProperties>
</file>