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E3591-174A-485C-AE12-340C2E2F142B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DA945-A29E-43F4-A779-4D3C33A01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DA945-A29E-43F4-A779-4D3C33A0192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0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FC49C-8459-47E3-9681-7469B83E8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8EB735-DE4E-4D01-B6F6-A9D9DDBC8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9BB6CC-1CA0-4287-916B-DA191C53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BBC8-E3EE-4041-8A49-009C1E13791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45679F-00B9-4894-A5E2-CF7EC39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ABB09A-4FA4-4D44-8E88-D0EE9601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27E-1E19-467B-ABA8-59E536C59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46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4CF58-8A27-46D0-82CA-5D8FB71E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DBD0AA-05DB-4B63-95B5-EFB12AFBF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FD913-245F-4217-BEDF-7E807DEB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BBC8-E3EE-4041-8A49-009C1E13791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2B2821-98AD-45B0-9848-053A021B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09023-9582-46FF-A924-C52EEA5C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27E-1E19-467B-ABA8-59E536C59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5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C670F7-E871-4F0D-AD0E-0A8754048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AD9D00-8A7F-4D10-ACA0-5C6CA12F9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5F7D1-FC6F-42C8-9BD3-6CF04ECE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BBC8-E3EE-4041-8A49-009C1E13791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466641-58C1-4EEA-9C2D-9203C289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26FA6E-1123-4F6B-B206-72114E24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27E-1E19-467B-ABA8-59E536C59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A3D21-A1C8-4780-8244-973ECBEE5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F92601-E99D-48B1-B2A5-BFDF3673E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A6353D-0D9C-43C1-ACB0-8B5F74BBC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BBC8-E3EE-4041-8A49-009C1E13791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D9E030-AA3D-4767-89AC-EC6B4CF3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4CDE-F4A7-48BF-A0E5-BE7E2194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27E-1E19-467B-ABA8-59E536C59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B9C8-FFE8-4750-ACD7-23F9954B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8E75C6-1B57-409D-B400-FB69B437B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4FECBE-5B47-45E1-BF9A-868922FC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BBC8-E3EE-4041-8A49-009C1E13791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EEDE93-905E-42F6-80CE-EF8EE048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91D43A-4B64-42DB-95D5-D026A0F8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27E-1E19-467B-ABA8-59E536C59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08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FB0F6-014D-4DCE-9F92-BADADB726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65CB96-0645-4023-AF2E-916777981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2AF994-A078-45F2-BCB1-07C85A6E1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A5C510-F7B8-41BB-8D23-632DB0F7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BBC8-E3EE-4041-8A49-009C1E13791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5F121F-6840-47AC-8198-3F906740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59D715-20C7-4650-ADC4-833657CE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27E-1E19-467B-ABA8-59E536C59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1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6F072-0417-4844-A062-ECDCEF14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F02BE6-43F0-4DCD-8BAB-641DCD8E3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A6FAD6-300E-4CBA-BF72-05D2352C4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AD9B2D-5363-43E4-8D7A-594FFD548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2DAD16-1939-4768-9247-C7181B36DE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9DEDDD-E95C-41FF-8C52-AAE27FB6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BBC8-E3EE-4041-8A49-009C1E13791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2494F5-51F6-47EC-B77C-2C062519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5B02CA-D1BE-4F37-BD99-AF8FA876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27E-1E19-467B-ABA8-59E536C59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23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92C3D-A78D-45A4-AAFF-6E290C9E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A8BFD8-84A1-4CF8-82F9-36908546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BBC8-E3EE-4041-8A49-009C1E13791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AB48B1-1611-4298-9CBC-039BC2EC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DD0D3B-36A7-41F9-8717-697D5A9F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27E-1E19-467B-ABA8-59E536C59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12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E781C2-F4EB-4EC8-98F7-29B4F853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BBC8-E3EE-4041-8A49-009C1E13791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369A9F-7EB8-4369-BB2C-3A98B1FC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E1A778-0DE9-4D1C-A786-A1E1F0F3C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27E-1E19-467B-ABA8-59E536C59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74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F5AAA-561D-4658-AE49-C93AA544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5DE3E-D01C-4F7F-9DD9-AE6E5346C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92ACC8-C796-49A2-8C32-29C6475C1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8E6F85-40AF-4C98-A7A9-02F53C8E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BBC8-E3EE-4041-8A49-009C1E13791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DDB639-A776-4252-9E1E-0AB2E83D1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C6540C-0D5F-42DF-8DB7-C39DF9CF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27E-1E19-467B-ABA8-59E536C59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8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ADE75-6CB7-4F2E-AC5E-97EF79F60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26060A-78C8-4433-A015-86DFC73C4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6B5FF2-30CB-43B7-B17D-FB1F4A00B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B1C2B-C92E-4458-BB42-F46FCD4D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BBC8-E3EE-4041-8A49-009C1E13791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3C9E9C-7496-4E9B-B772-BBB63252E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D27E3E-C9E8-4090-8574-5C39D148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27E-1E19-467B-ABA8-59E536C59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3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00987-747A-48AE-8310-61D08AEA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168219-56AA-4848-BE13-272714E23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662C1D-FC0F-4820-BAE3-181EAB11A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ABBC8-E3EE-4041-8A49-009C1E13791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8E0520-EE54-4F99-9B9C-8ADC94E69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01F0B8-1524-4627-A421-25ED5278D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A927E-1E19-467B-ABA8-59E536C59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9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62FB3-27FF-4DC0-93D6-EEBD5699E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«Пиковая дама». </a:t>
            </a:r>
            <a:br>
              <a:rPr lang="ru-RU" dirty="0">
                <a:latin typeface="Bahnschrift Light Condensed" panose="020B0502040204020203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Место повести в контексте творчества Пушкина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6B2F3-BA92-4E92-8B14-7E7DB7A57282}"/>
              </a:ext>
            </a:extLst>
          </p:cNvPr>
          <p:cNvSpPr txBox="1"/>
          <p:nvPr/>
        </p:nvSpPr>
        <p:spPr>
          <a:xfrm>
            <a:off x="0" y="205053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BF80CB-3EEE-4616-966A-338B6BA26A98}" type="datetime1">
              <a:rPr lang="ru-RU" smtClean="0"/>
              <a:t>26.11.2019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454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D53A5AF9-A4F2-4089-8346-725C53B38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96" y="253219"/>
            <a:ext cx="6501692" cy="998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>
                <a:latin typeface="Bahnschrift Light Condensed" panose="020B0502040204020203" pitchFamily="34" charset="0"/>
              </a:rPr>
              <a:t>Зачем </a:t>
            </a:r>
            <a:r>
              <a:rPr lang="ru-RU" sz="6000" dirty="0" err="1">
                <a:latin typeface="Bahnschrift Light Condensed" panose="020B0502040204020203" pitchFamily="34" charset="0"/>
              </a:rPr>
              <a:t>Германну</a:t>
            </a:r>
            <a:r>
              <a:rPr lang="ru-RU" sz="6000" dirty="0">
                <a:latin typeface="Bahnschrift Light Condensed" panose="020B0502040204020203" pitchFamily="34" charset="0"/>
              </a:rPr>
              <a:t> деньги?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5ACD77-C63E-4B25-9D0F-225328423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095" y="253219"/>
            <a:ext cx="3838209" cy="57192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15B719-2740-4B9A-99A9-E8B588ADB72E}"/>
              </a:ext>
            </a:extLst>
          </p:cNvPr>
          <p:cNvSpPr txBox="1"/>
          <p:nvPr/>
        </p:nvSpPr>
        <p:spPr>
          <a:xfrm>
            <a:off x="7709095" y="5972477"/>
            <a:ext cx="383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Light Condensed" panose="020B0502040204020203" pitchFamily="34" charset="0"/>
              </a:rPr>
              <a:t>Павел Бирюков в роли </a:t>
            </a:r>
            <a:r>
              <a:rPr lang="ru-RU" dirty="0" err="1">
                <a:latin typeface="Bahnschrift Light Condensed" panose="020B0502040204020203" pitchFamily="34" charset="0"/>
              </a:rPr>
              <a:t>Германна</a:t>
            </a:r>
            <a:r>
              <a:rPr lang="ru-RU" dirty="0">
                <a:latin typeface="Bahnschrift Light Condensed" panose="020B0502040204020203" pitchFamily="34" charset="0"/>
              </a:rPr>
              <a:t> (1910)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B29A30-CE28-42CB-8508-A76F0CD462C6}"/>
              </a:ext>
            </a:extLst>
          </p:cNvPr>
          <p:cNvSpPr txBox="1"/>
          <p:nvPr/>
        </p:nvSpPr>
        <p:spPr>
          <a:xfrm>
            <a:off x="644696" y="1125415"/>
            <a:ext cx="6501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Bahnschrift Light Condensed" panose="020B0502040204020203" pitchFamily="34" charset="0"/>
              </a:rPr>
              <a:t>…убеждён в необходимости упрочить свою независимость», с помощью денег он хочет добиться «покоя и независимости». Это путь наверх, средство выдвижения из неизвестности. А это свидетельствует о гордыне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A54EF07-D0BE-4378-A86A-04A786203F0A}"/>
              </a:ext>
            </a:extLst>
          </p:cNvPr>
          <p:cNvSpPr/>
          <p:nvPr/>
        </p:nvSpPr>
        <p:spPr>
          <a:xfrm>
            <a:off x="644695" y="2048745"/>
            <a:ext cx="6614233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900" dirty="0">
                <a:latin typeface="Bahnschrift Light Condensed" panose="020B0502040204020203" pitchFamily="34" charset="0"/>
              </a:rPr>
              <a:t>Какова цель жизни </a:t>
            </a:r>
            <a:r>
              <a:rPr lang="ru-RU" sz="4900" dirty="0" err="1">
                <a:latin typeface="Bahnschrift Light Condensed" panose="020B0502040204020203" pitchFamily="34" charset="0"/>
              </a:rPr>
              <a:t>Германна</a:t>
            </a:r>
            <a:r>
              <a:rPr lang="ru-RU" sz="4900" dirty="0">
                <a:latin typeface="Bahnschrift Light Condensed" panose="020B0502040204020203" pitchFamily="34" charset="0"/>
              </a:rPr>
              <a:t>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E2EB0B-0D58-4731-9EF2-6C7736112432}"/>
              </a:ext>
            </a:extLst>
          </p:cNvPr>
          <p:cNvSpPr/>
          <p:nvPr/>
        </p:nvSpPr>
        <p:spPr>
          <a:xfrm>
            <a:off x="644693" y="2792437"/>
            <a:ext cx="6501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ahnschrift Light Condensed" panose="020B0502040204020203" pitchFamily="34" charset="0"/>
              </a:rPr>
              <a:t>покой и независимость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0829A69-72D3-4E26-B507-FFE97B9F43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886537" y="3161769"/>
            <a:ext cx="4209463" cy="420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7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040487-744F-4FA4-8A95-616FEB101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895" y="233363"/>
            <a:ext cx="4087905" cy="594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19FAA-71D8-4C72-BBE8-438F8C96784B}"/>
              </a:ext>
            </a:extLst>
          </p:cNvPr>
          <p:cNvSpPr txBox="1"/>
          <p:nvPr/>
        </p:nvSpPr>
        <p:spPr>
          <a:xfrm>
            <a:off x="7265895" y="6176963"/>
            <a:ext cx="408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Light Condensed" panose="020B0502040204020203" pitchFamily="34" charset="0"/>
              </a:rPr>
              <a:t>Виктор Проскурин в роли </a:t>
            </a:r>
            <a:r>
              <a:rPr lang="ru-RU" dirty="0" err="1">
                <a:latin typeface="Bahnschrift Light Condensed" panose="020B0502040204020203" pitchFamily="34" charset="0"/>
              </a:rPr>
              <a:t>Германна</a:t>
            </a:r>
            <a:r>
              <a:rPr lang="ru-RU" dirty="0">
                <a:latin typeface="Bahnschrift Light Condensed" panose="020B0502040204020203" pitchFamily="34" charset="0"/>
              </a:rPr>
              <a:t> (1982)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A8801F-83F2-4C72-824E-EADECE9D66B9}"/>
              </a:ext>
            </a:extLst>
          </p:cNvPr>
          <p:cNvSpPr/>
          <p:nvPr/>
        </p:nvSpPr>
        <p:spPr>
          <a:xfrm>
            <a:off x="662157" y="681037"/>
            <a:ext cx="5886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Bahnschrift Light Condensed" panose="020B0502040204020203" pitchFamily="34" charset="0"/>
              </a:rPr>
              <a:t> Пути приобретения богатства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A436EE-3DD6-471F-A3E4-DAF2C1A9CB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968" b="24099"/>
          <a:stretch/>
        </p:blipFill>
        <p:spPr>
          <a:xfrm>
            <a:off x="671496" y="1575582"/>
            <a:ext cx="5832539" cy="140676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26DAA6-D6B3-436C-8A39-2EE635E1B770}"/>
              </a:ext>
            </a:extLst>
          </p:cNvPr>
          <p:cNvSpPr/>
          <p:nvPr/>
        </p:nvSpPr>
        <p:spPr>
          <a:xfrm>
            <a:off x="756208" y="312997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Bahnschrift Light Condensed" panose="020B0502040204020203" pitchFamily="34" charset="0"/>
              </a:rPr>
              <a:t> Какой путь труднее?</a:t>
            </a:r>
          </a:p>
          <a:p>
            <a:pPr algn="ctr"/>
            <a:endParaRPr lang="ru-RU" sz="3200" dirty="0">
              <a:latin typeface="Bahnschrift Light Condensed" panose="020B0502040204020203" pitchFamily="34" charset="0"/>
            </a:endParaRPr>
          </a:p>
          <a:p>
            <a:pPr algn="ctr"/>
            <a:r>
              <a:rPr lang="ru-RU" sz="3200" dirty="0">
                <a:latin typeface="Bahnschrift Light Condensed" panose="020B0502040204020203" pitchFamily="34" charset="0"/>
              </a:rPr>
              <a:t>- Какой путь кажется </a:t>
            </a:r>
            <a:r>
              <a:rPr lang="ru-RU" sz="3200" dirty="0" err="1">
                <a:latin typeface="Bahnschrift Light Condensed" panose="020B0502040204020203" pitchFamily="34" charset="0"/>
              </a:rPr>
              <a:t>Германну</a:t>
            </a:r>
            <a:r>
              <a:rPr lang="ru-RU" sz="3200" dirty="0">
                <a:latin typeface="Bahnschrift Light Condensed" panose="020B0502040204020203" pitchFamily="34" charset="0"/>
              </a:rPr>
              <a:t> наиболее перспективным?</a:t>
            </a:r>
          </a:p>
          <a:p>
            <a:pPr algn="ctr"/>
            <a:endParaRPr lang="ru-RU" sz="3200" dirty="0">
              <a:latin typeface="Bahnschrift Light Condensed" panose="020B0502040204020203" pitchFamily="34" charset="0"/>
            </a:endParaRPr>
          </a:p>
          <a:p>
            <a:pPr algn="ctr"/>
            <a:r>
              <a:rPr lang="ru-RU" sz="3200" dirty="0">
                <a:latin typeface="Bahnschrift Light Condensed" panose="020B0502040204020203" pitchFamily="34" charset="0"/>
              </a:rPr>
              <a:t>- С чем играет </a:t>
            </a:r>
            <a:r>
              <a:rPr lang="ru-RU" sz="3200" dirty="0" err="1">
                <a:latin typeface="Bahnschrift Light Condensed" panose="020B0502040204020203" pitchFamily="34" charset="0"/>
              </a:rPr>
              <a:t>Германн</a:t>
            </a:r>
            <a:r>
              <a:rPr lang="ru-RU" sz="3200" dirty="0">
                <a:latin typeface="Bahnschrift Light Condensed" panose="020B0502040204020203" pitchFamily="34" charset="0"/>
              </a:rPr>
              <a:t> в своей жизни?</a:t>
            </a:r>
          </a:p>
        </p:txBody>
      </p:sp>
    </p:spTree>
    <p:extLst>
      <p:ext uri="{BB962C8B-B14F-4D97-AF65-F5344CB8AC3E}">
        <p14:creationId xmlns:p14="http://schemas.microsoft.com/office/powerpoint/2010/main" val="56565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21CBCA-E415-473C-B3B7-3C4F51DD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434" y="323558"/>
            <a:ext cx="5257800" cy="585340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4000" dirty="0">
                <a:latin typeface="Bahnschrift Light Condensed" panose="020B0502040204020203" pitchFamily="34" charset="0"/>
              </a:rPr>
              <a:t>В какой момент автор нарушает хронологию событий?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>
                <a:latin typeface="Bahnschrift Light Condensed" panose="020B0502040204020203" pitchFamily="34" charset="0"/>
              </a:rPr>
              <a:t>Какой сон видит </a:t>
            </a:r>
            <a:r>
              <a:rPr lang="ru-RU" sz="4000" dirty="0" err="1">
                <a:latin typeface="Bahnschrift Light Condensed" panose="020B0502040204020203" pitchFamily="34" charset="0"/>
              </a:rPr>
              <a:t>Германн</a:t>
            </a:r>
            <a:r>
              <a:rPr lang="ru-RU" sz="4000" dirty="0">
                <a:latin typeface="Bahnschrift Light Condensed" panose="020B0502040204020203" pitchFamily="34" charset="0"/>
              </a:rPr>
              <a:t>? Какова роль этого сна в сюжете?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err="1">
                <a:latin typeface="Bahnschrift Light Condensed" panose="020B0502040204020203" pitchFamily="34" charset="0"/>
              </a:rPr>
              <a:t>Германн</a:t>
            </a:r>
            <a:r>
              <a:rPr lang="ru-RU" sz="4000" dirty="0">
                <a:latin typeface="Bahnschrift Light Condensed" panose="020B0502040204020203" pitchFamily="34" charset="0"/>
              </a:rPr>
              <a:t>, пытаясь узнать тайну, преступает нравственный закон? Какой?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07B406-B712-47C3-9C67-E1DB7EA93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480" y="323558"/>
            <a:ext cx="3828757" cy="5743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BD6CA0-23A2-4460-B497-E74D9715D1CC}"/>
              </a:ext>
            </a:extLst>
          </p:cNvPr>
          <p:cNvSpPr txBox="1"/>
          <p:nvPr/>
        </p:nvSpPr>
        <p:spPr>
          <a:xfrm>
            <a:off x="7650480" y="6066694"/>
            <a:ext cx="382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Light Condensed" panose="020B0502040204020203" pitchFamily="34" charset="0"/>
              </a:rPr>
              <a:t>Иван Янковский в роли </a:t>
            </a:r>
            <a:r>
              <a:rPr lang="ru-RU" dirty="0" err="1">
                <a:latin typeface="Bahnschrift Light Condensed" panose="020B0502040204020203" pitchFamily="34" charset="0"/>
              </a:rPr>
              <a:t>Германна</a:t>
            </a:r>
            <a:r>
              <a:rPr lang="ru-RU" dirty="0">
                <a:latin typeface="Bahnschrift Light Condensed" panose="020B0502040204020203" pitchFamily="34" charset="0"/>
              </a:rPr>
              <a:t> (2016) </a:t>
            </a:r>
          </a:p>
        </p:txBody>
      </p:sp>
    </p:spTree>
    <p:extLst>
      <p:ext uri="{BB962C8B-B14F-4D97-AF65-F5344CB8AC3E}">
        <p14:creationId xmlns:p14="http://schemas.microsoft.com/office/powerpoint/2010/main" val="376850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BD617-9419-4C5A-9091-E66E2C08D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ahnschrift Light Condensed" panose="020B0502040204020203" pitchFamily="34" charset="0"/>
              </a:rPr>
              <a:t>История создания произведения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2D61B-5448-4234-9984-BAEB2CC3E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1"/>
                </a:solidFill>
              </a:rPr>
              <a:t>Сюжет «Пиковой дамы» был подсказан Пушкину молодым князем Голицыным</a:t>
            </a:r>
            <a:r>
              <a:rPr lang="ru-RU" dirty="0"/>
              <a:t>, который, проигравшись, вернул себе проигранное, поставив деньги по совету бабки на три карты, некогда подсказанные ей Сен-Жерменом. </a:t>
            </a:r>
            <a:r>
              <a:rPr lang="ru-RU" b="1" dirty="0">
                <a:solidFill>
                  <a:schemeClr val="accent1"/>
                </a:solidFill>
              </a:rPr>
              <a:t>Эта бабка — известная в московском обществе «усатая княгиня» Н. П. Голицына, урождённая Чернышёва, мать московского губернатора Д. В. Голицына.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Повесть в манере Гофмана и </a:t>
            </a:r>
            <a:r>
              <a:rPr lang="ru-RU" dirty="0" err="1"/>
              <a:t>Нодье</a:t>
            </a:r>
            <a:r>
              <a:rPr lang="ru-RU" dirty="0"/>
              <a:t> писалась Пушкиным, по-видимому, осенью 1833 года в Болдине. Рукописный текст не сохранился. Опубликована во 2-м номере «Библиотеки для чтения» за 1834 год и, по дневниковой записи автора, имела недюжинный успех у читающей публики: </a:t>
            </a:r>
            <a:r>
              <a:rPr lang="ru-RU" b="1" dirty="0">
                <a:solidFill>
                  <a:schemeClr val="accent1"/>
                </a:solidFill>
              </a:rPr>
              <a:t>«Моя „Пиковая дама“ в большой моде. Игроки понтируют на тройку, семерку, туза» </a:t>
            </a:r>
            <a:r>
              <a:rPr lang="ru-RU" dirty="0"/>
              <a:t>(апрель 1834).</a:t>
            </a:r>
          </a:p>
        </p:txBody>
      </p:sp>
    </p:spTree>
    <p:extLst>
      <p:ext uri="{BB962C8B-B14F-4D97-AF65-F5344CB8AC3E}">
        <p14:creationId xmlns:p14="http://schemas.microsoft.com/office/powerpoint/2010/main" val="60938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ABA562C-DA05-4C5C-89EA-B66043376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ahnschrift Light Condensed" panose="020B0502040204020203" pitchFamily="34" charset="0"/>
              </a:rPr>
              <a:t>Критика о повести «Пиковая дома»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C218E96-FBA3-41DA-931A-4E7963A7E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97803"/>
          </a:xfrm>
        </p:spPr>
        <p:txBody>
          <a:bodyPr/>
          <a:lstStyle/>
          <a:p>
            <a:pPr algn="ctr"/>
            <a:r>
              <a:rPr lang="ru-RU" dirty="0">
                <a:latin typeface="Bahnschrift Light Condensed" panose="020B0502040204020203" pitchFamily="34" charset="0"/>
              </a:rPr>
              <a:t>Виссарион Григорьевич </a:t>
            </a:r>
            <a:r>
              <a:rPr lang="ru-RU" dirty="0" err="1">
                <a:latin typeface="Bahnschrift Light Condensed" panose="020B0502040204020203" pitchFamily="34" charset="0"/>
              </a:rPr>
              <a:t>Белинскии</a:t>
            </a:r>
            <a:r>
              <a:rPr lang="ru-RU" dirty="0">
                <a:latin typeface="Bahnschrift Light Condensed" panose="020B0502040204020203" pitchFamily="34" charset="0"/>
              </a:rPr>
              <a:t>̆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98B76ADC-5BB5-48B5-A329-E32427AC18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dirty="0">
                <a:latin typeface="Bahnschrift Light Condensed" panose="020B0502040204020203" pitchFamily="34" charset="0"/>
              </a:rPr>
              <a:t>..«Пиковая дама» — собственно не повесть, а мастерский рассказ. В ней удивительно верно очерчена старая графиня, её воспитанница, их отношения и сильный, но демонически-эгоистический характер </a:t>
            </a:r>
            <a:r>
              <a:rPr lang="ru-RU" sz="3200" dirty="0" err="1">
                <a:latin typeface="Bahnschrift Light Condensed" panose="020B0502040204020203" pitchFamily="34" charset="0"/>
              </a:rPr>
              <a:t>Германна</a:t>
            </a:r>
            <a:r>
              <a:rPr lang="ru-RU" sz="3200" dirty="0">
                <a:latin typeface="Bahnschrift Light Condensed" panose="020B0502040204020203" pitchFamily="34" charset="0"/>
              </a:rPr>
              <a:t>. Собственно это не повесть, а анекдот: для повести содержание "Пиковой дамы" слишком исключительно и случайно. Но рассказ - повторяем - верх мастерства...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EAE6E9-F1F4-4CDA-B03D-17D0DCCFE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80064"/>
            <a:ext cx="5723738" cy="381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6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172D0-1D1C-428D-984C-2B1FF5A1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ahnschrift Light Condensed" panose="020B0502040204020203" pitchFamily="34" charset="0"/>
              </a:rPr>
              <a:t>Критика о повести «Пиковая дома»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A0C8BF-2105-48F7-A9BC-FD4DBA536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69668"/>
          </a:xfrm>
        </p:spPr>
        <p:txBody>
          <a:bodyPr/>
          <a:lstStyle/>
          <a:p>
            <a:pPr algn="ctr"/>
            <a:r>
              <a:rPr lang="ru-RU" dirty="0">
                <a:latin typeface="Bahnschrift Light Condensed" panose="020B0502040204020203" pitchFamily="34" charset="0"/>
              </a:rPr>
              <a:t>Федор Михайлович Достоевский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3082C-4D88-475C-8171-2FA9B2053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89982"/>
            <a:ext cx="5157787" cy="36996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Bahnschrift Light Condensed" panose="020B0502040204020203" pitchFamily="34" charset="0"/>
              </a:rPr>
              <a:t>...Пушкин... написал «Пиковую даму» – верх искусства фантастического. И вы верите, что Герман действительно имел видение..., а между тем в конце повести, то есть прочтя ее, Вы не знаете, как решить: вышло ли это видение из природы Германа или действительно он один из тех, которые соприкоснулись с другим миром, злых и враждебных человечеству духов. &lt;…&gt; Вот это искусство!..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3D33E1-B6D3-4804-BA82-83850C8AC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60" r="8655"/>
          <a:stretch/>
        </p:blipFill>
        <p:spPr>
          <a:xfrm>
            <a:off x="6194426" y="1965997"/>
            <a:ext cx="5614787" cy="40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3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CC8F75F2-C3DF-4637-996A-19CD729DE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7668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Bahnschrift Light Condensed" panose="020B0502040204020203" pitchFamily="34" charset="0"/>
              </a:rPr>
              <a:t>В 1761 г. Екатерина Вторая запретила азартные игры, основанные на математическом расчёте и сообразительности игрока: бридж, преферанс, вист, винт. Это коммерческие игры. Случай в них присутствует в меньшей степени. Есть азартные игры. В них успех зависит от случая, удачи, например: баккара, макао, покер. В конце 19 в. Популярными стали такие игры, как </a:t>
            </a:r>
            <a:r>
              <a:rPr lang="ru-RU" dirty="0" err="1">
                <a:latin typeface="Bahnschrift Light Condensed" panose="020B0502040204020203" pitchFamily="34" charset="0"/>
              </a:rPr>
              <a:t>штосс</a:t>
            </a:r>
            <a:r>
              <a:rPr lang="ru-RU" dirty="0">
                <a:latin typeface="Bahnschrift Light Condensed" panose="020B0502040204020203" pitchFamily="34" charset="0"/>
              </a:rPr>
              <a:t>, баккара, виктория, макао. Тогда самой сложной игрой в России считался винт, а в Европе – ломбер.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A3960E-6E78-4F8F-9E53-E1D0E2AF16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4617" y="2763337"/>
            <a:ext cx="2782472" cy="31406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DEEF55-84E2-49ED-9C4A-D6F44319C8E7}"/>
              </a:ext>
            </a:extLst>
          </p:cNvPr>
          <p:cNvSpPr txBox="1"/>
          <p:nvPr/>
        </p:nvSpPr>
        <p:spPr>
          <a:xfrm>
            <a:off x="8804617" y="5801306"/>
            <a:ext cx="2782472" cy="366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Light Condensed" panose="020B0502040204020203" pitchFamily="34" charset="0"/>
              </a:rPr>
              <a:t>Екатерина Великая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22D742-1973-49B2-962D-5D7228585B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9612" y="2763337"/>
            <a:ext cx="2968860" cy="31406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EF81D7-2D84-4927-8948-1834F6E99804}"/>
              </a:ext>
            </a:extLst>
          </p:cNvPr>
          <p:cNvSpPr txBox="1"/>
          <p:nvPr/>
        </p:nvSpPr>
        <p:spPr>
          <a:xfrm>
            <a:off x="6722603" y="5801306"/>
            <a:ext cx="157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Light Condensed" panose="020B0502040204020203" pitchFamily="34" charset="0"/>
              </a:rPr>
              <a:t>Игральные карты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AC8710F-C73F-4EA6-91BF-960BE6275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046449"/>
            <a:ext cx="5048250" cy="285750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82F007B-7DE7-46ED-BF5F-81DB666E54C3}"/>
              </a:ext>
            </a:extLst>
          </p:cNvPr>
          <p:cNvSpPr/>
          <p:nvPr/>
        </p:nvSpPr>
        <p:spPr>
          <a:xfrm>
            <a:off x="2108981" y="5801306"/>
            <a:ext cx="2571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Bahnschrift Light Condensed" panose="020B0502040204020203" pitchFamily="34" charset="0"/>
              </a:rPr>
              <a:t>Поль Сезанн «Игроки в карты»</a:t>
            </a:r>
          </a:p>
        </p:txBody>
      </p:sp>
    </p:spTree>
    <p:extLst>
      <p:ext uri="{BB962C8B-B14F-4D97-AF65-F5344CB8AC3E}">
        <p14:creationId xmlns:p14="http://schemas.microsoft.com/office/powerpoint/2010/main" val="65358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B0D742-D83D-48A0-82B8-41835A3FC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734"/>
            <a:ext cx="7095978" cy="56021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Bahnschrift Light Condensed" panose="020B0502040204020203" pitchFamily="34" charset="0"/>
              </a:rPr>
              <a:t>Александр Сергеевич Пушкин был заядлым азартным игроком. Увлечение азартными играми в то время было всепоглощающим для поэта – огромное количество приводов в жандармерию, доносов </a:t>
            </a:r>
            <a:r>
              <a:rPr lang="ru-RU" dirty="0" err="1">
                <a:latin typeface="Bahnschrift Light Condensed" panose="020B0502040204020203" pitchFamily="34" charset="0"/>
              </a:rPr>
              <a:t>Бенкердорфу</a:t>
            </a:r>
            <a:r>
              <a:rPr lang="ru-RU" dirty="0">
                <a:latin typeface="Bahnschrift Light Condensed" panose="020B0502040204020203" pitchFamily="34" charset="0"/>
              </a:rPr>
              <a:t> и не меньшее количество неприятностей, последовавших за этим. В 1829 году Александр Сергеевич прибыл в Москву и в этом же году он попал в список картежников в жандармерии. В карточных кругах Пушкин был известен как банкомет – игрок, который ставил огромные суммы и «держал» банк. Играл поэт много и азартно - некоторое время даже ходила шутка о том, что Пушкин сменил Музу на Муху.</a:t>
            </a:r>
          </a:p>
          <a:p>
            <a:pPr marL="0" indent="0">
              <a:buNone/>
            </a:pPr>
            <a:r>
              <a:rPr lang="ru-RU" dirty="0">
                <a:latin typeface="Bahnschrift Light Condensed" panose="020B0502040204020203" pitchFamily="34" charset="0"/>
              </a:rPr>
              <a:t>В игре Александр Сергеевич не очень везуч - то и дело проигрывал целые состояния. Однажды, играя с дворянином Загряжским, поэт проиграл сначала все свои деньги, а затем поставил на кон пятую главу из «Евгения Онегина» и, проиграл… Такая ставка ценилась очень высоко – писатели и поэты получали примерно 25 рублей ассигнациями за написанную строку. К счастью, следующей ставкой Пушкина была пара пистолетов, при помощи которой он смог отыграть и рукопись, и свои деньги. Не смотря на весьма солидный доход, который Пушкин получал на содержание за писательский труд, из картежных подвигов денег постоянно не хватало.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7D93AA-90B5-45F8-9547-AC0CB424AF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200" y="964392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D5E01-9442-417D-B00C-3CC136E6D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njcc">
            <a:hlinkClick r:id="" action="ppaction://media"/>
            <a:extLst>
              <a:ext uri="{FF2B5EF4-FFF2-40B4-BE49-F238E27FC236}">
                <a16:creationId xmlns:a16="http://schemas.microsoft.com/office/drawing/2014/main" id="{93DCF357-9A46-41DE-8093-00BC9BDFA84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1706" y="523081"/>
            <a:ext cx="7748588" cy="5811838"/>
          </a:xfrm>
        </p:spPr>
      </p:pic>
    </p:spTree>
    <p:extLst>
      <p:ext uri="{BB962C8B-B14F-4D97-AF65-F5344CB8AC3E}">
        <p14:creationId xmlns:p14="http://schemas.microsoft.com/office/powerpoint/2010/main" val="41447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F7EC4-8005-447C-8337-D407DC14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ahnschrift Light Condensed" panose="020B0502040204020203" pitchFamily="34" charset="0"/>
              </a:rPr>
              <a:t>Правила игры в </a:t>
            </a:r>
            <a:r>
              <a:rPr lang="ru-RU" dirty="0" err="1">
                <a:latin typeface="Bahnschrift Light Condensed" panose="020B0502040204020203" pitchFamily="34" charset="0"/>
              </a:rPr>
              <a:t>штосс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D238B7-208B-4DA4-B1AE-819B6C881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Bahnschrift Light Condensed" panose="020B0502040204020203" pitchFamily="34" charset="0"/>
              </a:rPr>
              <a:t>В игре принимали участие двое игроков. Один из играющих – «банкомет» первым объявлял ставку. Второй игрок – «понтер» заявлял, на какую сумму денег он играет. При этом «банкомет» мог играть «</a:t>
            </a:r>
            <a:r>
              <a:rPr lang="ru-RU" dirty="0" err="1">
                <a:latin typeface="Bahnschrift Light Condensed" panose="020B0502040204020203" pitchFamily="34" charset="0"/>
              </a:rPr>
              <a:t>мирандолем</a:t>
            </a:r>
            <a:r>
              <a:rPr lang="ru-RU" dirty="0">
                <a:latin typeface="Bahnschrift Light Condensed" panose="020B0502040204020203" pitchFamily="34" charset="0"/>
              </a:rPr>
              <a:t>» (не увеличивать начальную ставку) или «поставить на руте» (увеличить ставку). Ставка, которая увеличивалась вдвое, называлась «пароли», увеличенная вчетверо – «пароли-де».</a:t>
            </a:r>
          </a:p>
          <a:p>
            <a:pPr marL="0" indent="0" algn="just">
              <a:buNone/>
            </a:pPr>
            <a:endParaRPr lang="ru-RU" dirty="0">
              <a:latin typeface="Bahnschrift Light Condensed" panose="020B0502040204020203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Bahnschrift Light Condensed" panose="020B0502040204020203" pitchFamily="34" charset="0"/>
              </a:rPr>
              <a:t>После того как все ставки были сделаны, «понтер» называл карту, на которую он ставил. «Банкомет» начинал «метать банк»: раскладывал колоду направо и налево. Если указанная карта ложилась справа от «банкомета», то банк забирал он, когда слева – то «понтер».</a:t>
            </a:r>
          </a:p>
        </p:txBody>
      </p:sp>
    </p:spTree>
    <p:extLst>
      <p:ext uri="{BB962C8B-B14F-4D97-AF65-F5344CB8AC3E}">
        <p14:creationId xmlns:p14="http://schemas.microsoft.com/office/powerpoint/2010/main" val="201783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8FA8E-23B7-41F1-B352-D86F9C8D3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Bahnschrift Light Condensed" panose="020B0502040204020203" pitchFamily="34" charset="0"/>
              </a:rPr>
              <a:t>Образ </a:t>
            </a:r>
            <a:r>
              <a:rPr lang="ru-RU" dirty="0" err="1">
                <a:latin typeface="Bahnschrift Light Condensed" panose="020B0502040204020203" pitchFamily="34" charset="0"/>
              </a:rPr>
              <a:t>Германна</a:t>
            </a:r>
            <a:r>
              <a:rPr lang="ru-RU" dirty="0">
                <a:latin typeface="Bahnschrift Light Condensed" panose="020B0502040204020203" pitchFamily="34" charset="0"/>
              </a:rPr>
              <a:t> в повести «Пиковая дама»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BE3017-9047-4190-B286-57B8CC98E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33" y="1863675"/>
            <a:ext cx="10758533" cy="410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2A87E7-BDB9-4128-9048-5B937CAD0A84}"/>
              </a:ext>
            </a:extLst>
          </p:cNvPr>
          <p:cNvSpPr txBox="1"/>
          <p:nvPr/>
        </p:nvSpPr>
        <p:spPr>
          <a:xfrm>
            <a:off x="838200" y="6077243"/>
            <a:ext cx="1065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Bahnschrift Light Condensed" panose="020B0502040204020203" pitchFamily="34" charset="0"/>
              </a:rPr>
              <a:t>Какие выводы можно сделать на основе таблицы?</a:t>
            </a:r>
            <a:endParaRPr lang="ru-RU" sz="24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66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890</Words>
  <Application>Microsoft Office PowerPoint</Application>
  <PresentationFormat>Широкоэкранный</PresentationFormat>
  <Paragraphs>41</Paragraphs>
  <Slides>12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Bahnschrift Light Condensed</vt:lpstr>
      <vt:lpstr>Calibri</vt:lpstr>
      <vt:lpstr>Calibri Light</vt:lpstr>
      <vt:lpstr>Тема Office</vt:lpstr>
      <vt:lpstr> «Пиковая дама».  Место повести в контексте творчества Пушкина</vt:lpstr>
      <vt:lpstr>История создания произведения</vt:lpstr>
      <vt:lpstr>Критика о повести «Пиковая дома»</vt:lpstr>
      <vt:lpstr>Критика о повести «Пиковая дома»</vt:lpstr>
      <vt:lpstr>Презентация PowerPoint</vt:lpstr>
      <vt:lpstr>Презентация PowerPoint</vt:lpstr>
      <vt:lpstr>Презентация PowerPoint</vt:lpstr>
      <vt:lpstr>Правила игры в штосс</vt:lpstr>
      <vt:lpstr>Образ Германна в повести «Пиковая дама»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«Пиковая дама».  Место повести в контексте творчества Пушкина</dc:title>
  <dc:creator>Данила Тикунов</dc:creator>
  <cp:lastModifiedBy>Данила Тикунов</cp:lastModifiedBy>
  <cp:revision>9</cp:revision>
  <dcterms:created xsi:type="dcterms:W3CDTF">2019-11-26T16:28:33Z</dcterms:created>
  <dcterms:modified xsi:type="dcterms:W3CDTF">2019-11-26T17:56:45Z</dcterms:modified>
</cp:coreProperties>
</file>