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5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2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0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0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8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0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8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6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7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48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2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818" y="318655"/>
            <a:ext cx="6095999" cy="18426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В. П. Астафьев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6472" y="3241964"/>
            <a:ext cx="6068291" cy="2660072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solidFill>
                  <a:schemeClr val="tx1"/>
                </a:solidFill>
              </a:rPr>
              <a:t>«</a:t>
            </a:r>
            <a:r>
              <a:rPr lang="ru-RU" sz="6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ВАСЮТКИНО ОЗЕРО</a:t>
            </a:r>
            <a:r>
              <a:rPr lang="ru-RU" sz="6600" i="1" dirty="0" smtClean="0">
                <a:solidFill>
                  <a:schemeClr val="tx1"/>
                </a:solidFill>
              </a:rPr>
              <a:t>»</a:t>
            </a:r>
            <a:endParaRPr lang="ru-RU" sz="6600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frigato.ru/uploads/posts/2017-07/1501517675_a73c028552b0ba6539ce337a34ad7b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220" y="318654"/>
            <a:ext cx="5262319" cy="583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87822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512" y="1648691"/>
            <a:ext cx="9228201" cy="4204105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ешить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по рассказу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44-45 (Тетрадь на печатной основе) + обязательно на выбор одно из заданий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(письменно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рабочей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тетради).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6982"/>
            <a:ext cx="5735782" cy="5818909"/>
          </a:xfrm>
        </p:spPr>
        <p:txBody>
          <a:bodyPr/>
          <a:lstStyle/>
          <a:p>
            <a:r>
              <a:rPr lang="ru-RU" sz="4000" dirty="0">
                <a:solidFill>
                  <a:schemeClr val="tx1"/>
                </a:solidFill>
              </a:rPr>
              <a:t>П</a:t>
            </a:r>
            <a:r>
              <a:rPr lang="ru-RU" sz="4000" dirty="0" smtClean="0">
                <a:solidFill>
                  <a:schemeClr val="tx1"/>
                </a:solidFill>
              </a:rPr>
              <a:t>одобное </a:t>
            </a:r>
            <a:r>
              <a:rPr lang="ru-RU" sz="4000" dirty="0">
                <a:solidFill>
                  <a:schemeClr val="tx1"/>
                </a:solidFill>
              </a:rPr>
              <a:t>случилось с самим </a:t>
            </a:r>
            <a:r>
              <a:rPr lang="ru-RU" sz="4000" dirty="0" smtClean="0">
                <a:solidFill>
                  <a:schemeClr val="tx1"/>
                </a:solidFill>
              </a:rPr>
              <a:t>писателем. Будучи </a:t>
            </a:r>
            <a:r>
              <a:rPr lang="ru-RU" sz="4000" dirty="0">
                <a:solidFill>
                  <a:schemeClr val="tx1"/>
                </a:solidFill>
              </a:rPr>
              <a:t>мальчиком написал сочинение, </a:t>
            </a:r>
            <a:r>
              <a:rPr lang="ru-RU" sz="4000" dirty="0" smtClean="0">
                <a:solidFill>
                  <a:schemeClr val="tx1"/>
                </a:solidFill>
              </a:rPr>
              <a:t>которое </a:t>
            </a:r>
            <a:r>
              <a:rPr lang="ru-RU" sz="4000" dirty="0">
                <a:solidFill>
                  <a:schemeClr val="tx1"/>
                </a:solidFill>
              </a:rPr>
              <a:t>было напечатано в рукописном школьном журнале под названием «Жив». Много лет спустя вспомнил о нем, попробовал восстановить в памяти. Так вот получилось «</a:t>
            </a:r>
            <a:r>
              <a:rPr lang="ru-RU" sz="4000" dirty="0" err="1">
                <a:solidFill>
                  <a:schemeClr val="tx1"/>
                </a:solidFill>
              </a:rPr>
              <a:t>Васюткино</a:t>
            </a:r>
            <a:r>
              <a:rPr lang="ru-RU" sz="4000" dirty="0">
                <a:solidFill>
                  <a:schemeClr val="tx1"/>
                </a:solidFill>
              </a:rPr>
              <a:t> озеро»  - первый рассказ для детей</a:t>
            </a:r>
            <a:r>
              <a:rPr lang="ru-RU" sz="4000" dirty="0"/>
              <a:t>.</a:t>
            </a:r>
          </a:p>
        </p:txBody>
      </p:sp>
      <p:pic>
        <p:nvPicPr>
          <p:cNvPr id="2054" name="Picture 6" descr="https://lh5.googleusercontent.com/proxy/YIca7wm6zDAef9x6Di7ZwV1iPimLgAbdO2ZsmKXFIna2p-qdFrvKgmSzjYnrxC44XNlQYhluV88IzCcqyQ7KiWNd8gP7BWRznIR2z37Zqi4lWIgsl1nhR2kDdZLYttI=w1200-h630-p-k-no-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27" y="1080653"/>
            <a:ext cx="6210012" cy="45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9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836" y="0"/>
            <a:ext cx="11845637" cy="2424545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Литературный </a:t>
            </a:r>
            <a:r>
              <a:rPr lang="ru-RU" sz="6000" b="1" dirty="0">
                <a:solidFill>
                  <a:schemeClr val="tx1"/>
                </a:solidFill>
              </a:rPr>
              <a:t>герой </a:t>
            </a:r>
            <a:r>
              <a:rPr lang="ru-RU" sz="6000" dirty="0">
                <a:solidFill>
                  <a:schemeClr val="tx1"/>
                </a:solidFill>
              </a:rPr>
              <a:t>– </a:t>
            </a:r>
            <a:r>
              <a:rPr lang="ru-RU" sz="6000" i="1" dirty="0">
                <a:solidFill>
                  <a:schemeClr val="tx1"/>
                </a:solidFill>
              </a:rPr>
              <a:t>действующее лицо, персонаж литературного произведения</a:t>
            </a:r>
            <a:r>
              <a:rPr lang="ru-RU" sz="6000" i="1" dirty="0" smtClean="0">
                <a:solidFill>
                  <a:schemeClr val="tx1"/>
                </a:solidFill>
              </a:rPr>
              <a:t>.</a:t>
            </a:r>
            <a:endParaRPr lang="ru-RU" sz="6000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artlib.ru/objects/gallery_874/artlib_gallery-437229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6" y="2521527"/>
            <a:ext cx="4932219" cy="41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krskdaily.ru/uploads/2014/04/a-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3" y="2212741"/>
            <a:ext cx="3546475" cy="453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8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"/>
            <a:ext cx="7148945" cy="5278582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Литературная автобиография </a:t>
            </a:r>
            <a:r>
              <a:rPr lang="ru-RU" sz="4400" dirty="0" smtClean="0">
                <a:solidFill>
                  <a:schemeClr val="tx1"/>
                </a:solidFill>
              </a:rPr>
              <a:t>– </a:t>
            </a:r>
            <a:r>
              <a:rPr lang="ru-RU" sz="4800" i="1" dirty="0" smtClean="0">
                <a:solidFill>
                  <a:schemeClr val="tx1"/>
                </a:solidFill>
              </a:rPr>
              <a:t>попытка вернуться в собственное детство, юность, воскресить и осмыслить наиболее значительные отрезки жизни и жизнь как единое целое.</a:t>
            </a:r>
            <a:endParaRPr lang="ru-RU" sz="4800" i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visualrian.ru/images/old_preview/8/51/85148_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09" y="342114"/>
            <a:ext cx="4473864" cy="558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4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039600" cy="551410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ожет ли ребенок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пять дней измениться,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переосмыслить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 отношение к жизни? </a:t>
            </a:r>
          </a:p>
        </p:txBody>
      </p:sp>
    </p:spTree>
    <p:extLst>
      <p:ext uri="{BB962C8B-B14F-4D97-AF65-F5344CB8AC3E}">
        <p14:creationId xmlns:p14="http://schemas.microsoft.com/office/powerpoint/2010/main" val="21236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180109"/>
            <a:ext cx="10782300" cy="134389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Тема урока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0764"/>
            <a:ext cx="12039600" cy="803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«Становление характера </a:t>
            </a:r>
            <a:r>
              <a:rPr lang="ru-RU" sz="6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Васютки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ttp://cdn01.ru/files/users/images/26/d4/26d4b86ef4a66b7d627dfa6ab95c48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30" y="2604655"/>
            <a:ext cx="4776643" cy="38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dn01.ru/files/users/images/2c/6a/2c6a067a201db5634c6f528160f8a5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967" y="2604655"/>
            <a:ext cx="3351474" cy="38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49927"/>
          </a:xfrm>
        </p:spPr>
        <p:txBody>
          <a:bodyPr/>
          <a:lstStyle/>
          <a:p>
            <a:pPr algn="ctr"/>
            <a:r>
              <a:rPr lang="ru-RU" sz="8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Васютка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начале рассказа.</a:t>
            </a: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9928"/>
            <a:ext cx="4322618" cy="4702868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Беззаботный, пытающийся </a:t>
            </a:r>
            <a:r>
              <a:rPr lang="ru-RU" sz="5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нарушить законы тайги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4" name="AutoShape 2" descr="https://diafilm.net/static/slide/3/2789/7.jpg?v=15124681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164" y="1294391"/>
            <a:ext cx="7630188" cy="556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0"/>
            <a:ext cx="10782300" cy="144087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Задания для групп.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1782" y="1440873"/>
            <a:ext cx="11222182" cy="4411923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buAutoNum type="arabicParenR"/>
            </a:pPr>
            <a:r>
              <a:rPr lang="ru-RU" sz="4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делал </a:t>
            </a:r>
            <a:r>
              <a:rPr lang="ru-RU" sz="4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Васютка</a:t>
            </a:r>
            <a:r>
              <a:rPr lang="ru-RU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этот день? </a:t>
            </a:r>
            <a:endParaRPr lang="ru-RU" sz="4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выделяйте главное) </a:t>
            </a:r>
          </a:p>
          <a:p>
            <a:r>
              <a:rPr lang="ru-RU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Какие чувства испытывал?</a:t>
            </a:r>
          </a:p>
          <a:p>
            <a:r>
              <a:rPr lang="ru-RU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Какие </a:t>
            </a:r>
            <a:r>
              <a:rPr lang="ru-RU" sz="4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</a:t>
            </a:r>
            <a:r>
              <a:rPr lang="ru-RU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законов тайги помогали ему выживать</a:t>
            </a:r>
            <a:r>
              <a:rPr lang="ru-RU" sz="4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4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Вывод. Какие качества характера проявляются у </a:t>
            </a:r>
            <a:r>
              <a:rPr lang="ru-RU" sz="4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Васютки</a:t>
            </a:r>
            <a:r>
              <a:rPr lang="ru-RU" sz="4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"/>
            <a:ext cx="12011891" cy="2634825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ребенок за пять дней измениться, переосмыслить свое отношение к жизни? 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2634826"/>
            <a:ext cx="1219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 smtClean="0">
                <a:solidFill>
                  <a:srgbClr val="333333"/>
                </a:solidFill>
                <a:ea typeface="Calibri" panose="020F0502020204030204" pitchFamily="34" charset="0"/>
              </a:rPr>
              <a:t>У  </a:t>
            </a:r>
            <a:r>
              <a:rPr lang="ru-RU" sz="5400" i="1" dirty="0" err="1" smtClean="0">
                <a:solidFill>
                  <a:srgbClr val="333333"/>
                </a:solidFill>
                <a:ea typeface="Calibri" panose="020F0502020204030204" pitchFamily="34" charset="0"/>
              </a:rPr>
              <a:t>Васютки</a:t>
            </a:r>
            <a:r>
              <a:rPr lang="ru-RU" sz="5400" i="1" dirty="0" smtClean="0">
                <a:solidFill>
                  <a:srgbClr val="333333"/>
                </a:solidFill>
                <a:ea typeface="Calibri" panose="020F0502020204030204" pitchFamily="34" charset="0"/>
              </a:rPr>
              <a:t> </a:t>
            </a:r>
            <a:r>
              <a:rPr lang="ru-RU" sz="5400" i="1" dirty="0">
                <a:solidFill>
                  <a:srgbClr val="333333"/>
                </a:solidFill>
                <a:ea typeface="Calibri" panose="020F0502020204030204" pitchFamily="34" charset="0"/>
              </a:rPr>
              <a:t>за 5 неполных дней </a:t>
            </a:r>
            <a:r>
              <a:rPr lang="ru-RU" sz="5400" i="1" dirty="0" smtClean="0">
                <a:solidFill>
                  <a:srgbClr val="333333"/>
                </a:solidFill>
                <a:ea typeface="Calibri" panose="020F0502020204030204" pitchFamily="34" charset="0"/>
              </a:rPr>
              <a:t>происходит становление характера: он повзрослел</a:t>
            </a:r>
            <a:r>
              <a:rPr lang="ru-RU" sz="5400" i="1" dirty="0">
                <a:solidFill>
                  <a:srgbClr val="333333"/>
                </a:solidFill>
                <a:ea typeface="Calibri" panose="020F0502020204030204" pitchFamily="34" charset="0"/>
              </a:rPr>
              <a:t>, научился ценить то, что раньше считал обыденным, </a:t>
            </a:r>
            <a:r>
              <a:rPr lang="ru-RU" sz="5400" i="1" dirty="0" smtClean="0">
                <a:solidFill>
                  <a:srgbClr val="333333"/>
                </a:solidFill>
                <a:ea typeface="Calibri" panose="020F0502020204030204" pitchFamily="34" charset="0"/>
              </a:rPr>
              <a:t>незначительным </a:t>
            </a:r>
            <a:r>
              <a:rPr lang="ru-RU" sz="5400" i="1" dirty="0">
                <a:solidFill>
                  <a:srgbClr val="333333"/>
                </a:solidFill>
                <a:ea typeface="Calibri" panose="020F0502020204030204" pitchFamily="34" charset="0"/>
              </a:rPr>
              <a:t>для </a:t>
            </a:r>
            <a:r>
              <a:rPr lang="ru-RU" sz="5400" i="1" dirty="0" smtClean="0">
                <a:solidFill>
                  <a:srgbClr val="333333"/>
                </a:solidFill>
                <a:ea typeface="Calibri" panose="020F0502020204030204" pitchFamily="34" charset="0"/>
              </a:rPr>
              <a:t>себя.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362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156</TotalTime>
  <Words>237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Метрополия</vt:lpstr>
      <vt:lpstr>В. П. Астафьев</vt:lpstr>
      <vt:lpstr>Подобное случилось с самим писателем. Будучи мальчиком написал сочинение, которое было напечатано в рукописном школьном журнале под названием «Жив». Много лет спустя вспомнил о нем, попробовал восстановить в памяти. Так вот получилось «Васюткино озеро»  - первый рассказ для детей.</vt:lpstr>
      <vt:lpstr>Литературный герой – действующее лицо, персонаж литературного произведения.</vt:lpstr>
      <vt:lpstr>Литературная автобиография – попытка вернуться в собственное детство, юность, воскресить и осмыслить наиболее значительные отрезки жизни и жизнь как единое целое.</vt:lpstr>
      <vt:lpstr>Может ли ребенок за пять дней измениться, переосмыслить свое отношение к жизни? </vt:lpstr>
      <vt:lpstr>Тема урока</vt:lpstr>
      <vt:lpstr>Васютка в начале рассказа.</vt:lpstr>
      <vt:lpstr>Задания для групп.</vt:lpstr>
      <vt:lpstr>Может ли ребенок за пять дней измениться, переосмыслить свое отношение к жизни? </vt:lpstr>
      <vt:lpstr>Домашнее задание.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 П. Астафьев</dc:title>
  <dc:creator>Елена</dc:creator>
  <cp:lastModifiedBy>Елена</cp:lastModifiedBy>
  <cp:revision>11</cp:revision>
  <dcterms:created xsi:type="dcterms:W3CDTF">2019-03-24T13:37:02Z</dcterms:created>
  <dcterms:modified xsi:type="dcterms:W3CDTF">2019-03-25T20:03:39Z</dcterms:modified>
</cp:coreProperties>
</file>