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56" r:id="rId2"/>
    <p:sldId id="372" r:id="rId3"/>
    <p:sldId id="375" r:id="rId4"/>
    <p:sldId id="291" r:id="rId5"/>
    <p:sldId id="377" r:id="rId6"/>
    <p:sldId id="379" r:id="rId7"/>
    <p:sldId id="376" r:id="rId8"/>
    <p:sldId id="380" r:id="rId9"/>
    <p:sldId id="381" r:id="rId10"/>
    <p:sldId id="382" r:id="rId11"/>
    <p:sldId id="383" r:id="rId12"/>
    <p:sldId id="385" r:id="rId13"/>
    <p:sldId id="384" r:id="rId14"/>
    <p:sldId id="386" r:id="rId15"/>
    <p:sldId id="387" r:id="rId16"/>
    <p:sldId id="388" r:id="rId17"/>
    <p:sldId id="389" r:id="rId18"/>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4799" autoAdjust="0"/>
  </p:normalViewPr>
  <p:slideViewPr>
    <p:cSldViewPr>
      <p:cViewPr varScale="1">
        <p:scale>
          <a:sx n="75" d="100"/>
          <a:sy n="75" d="100"/>
        </p:scale>
        <p:origin x="10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2929DD3-6F19-4170-8ADB-3F7F6C005926}" type="datetimeFigureOut">
              <a:rPr lang="ru-RU" smtClean="0"/>
              <a:t>21.09.2015</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7D28022-E4D2-490B-9B6D-9F84598F248D}" type="slidenum">
              <a:rPr lang="ru-RU" smtClean="0"/>
              <a:t>‹#›</a:t>
            </a:fld>
            <a:endParaRPr lang="ru-RU"/>
          </a:p>
        </p:txBody>
      </p:sp>
    </p:spTree>
    <p:extLst>
      <p:ext uri="{BB962C8B-B14F-4D97-AF65-F5344CB8AC3E}">
        <p14:creationId xmlns:p14="http://schemas.microsoft.com/office/powerpoint/2010/main" val="123024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28022-E4D2-490B-9B6D-9F84598F248D}" type="slidenum">
              <a:rPr lang="ru-RU" smtClean="0"/>
              <a:t>3</a:t>
            </a:fld>
            <a:endParaRPr lang="ru-RU"/>
          </a:p>
        </p:txBody>
      </p:sp>
    </p:spTree>
    <p:extLst>
      <p:ext uri="{BB962C8B-B14F-4D97-AF65-F5344CB8AC3E}">
        <p14:creationId xmlns:p14="http://schemas.microsoft.com/office/powerpoint/2010/main" val="411026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1" dirty="0"/>
          </a:p>
        </p:txBody>
      </p:sp>
      <p:sp>
        <p:nvSpPr>
          <p:cNvPr id="4" name="Номер слайда 3"/>
          <p:cNvSpPr>
            <a:spLocks noGrp="1"/>
          </p:cNvSpPr>
          <p:nvPr>
            <p:ph type="sldNum" sz="quarter" idx="10"/>
          </p:nvPr>
        </p:nvSpPr>
        <p:spPr/>
        <p:txBody>
          <a:bodyPr/>
          <a:lstStyle/>
          <a:p>
            <a:fld id="{A7D28022-E4D2-490B-9B6D-9F84598F248D}" type="slidenum">
              <a:rPr lang="ru-RU" smtClean="0"/>
              <a:t>4</a:t>
            </a:fld>
            <a:endParaRPr lang="ru-RU"/>
          </a:p>
        </p:txBody>
      </p:sp>
    </p:spTree>
    <p:extLst>
      <p:ext uri="{BB962C8B-B14F-4D97-AF65-F5344CB8AC3E}">
        <p14:creationId xmlns:p14="http://schemas.microsoft.com/office/powerpoint/2010/main" val="208445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28022-E4D2-490B-9B6D-9F84598F248D}" type="slidenum">
              <a:rPr lang="ru-RU" smtClean="0"/>
              <a:t>13</a:t>
            </a:fld>
            <a:endParaRPr lang="ru-RU"/>
          </a:p>
        </p:txBody>
      </p:sp>
    </p:spTree>
    <p:extLst>
      <p:ext uri="{BB962C8B-B14F-4D97-AF65-F5344CB8AC3E}">
        <p14:creationId xmlns:p14="http://schemas.microsoft.com/office/powerpoint/2010/main" val="145170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28022-E4D2-490B-9B6D-9F84598F248D}" type="slidenum">
              <a:rPr lang="ru-RU" smtClean="0"/>
              <a:t>16</a:t>
            </a:fld>
            <a:endParaRPr lang="ru-RU"/>
          </a:p>
        </p:txBody>
      </p:sp>
    </p:spTree>
    <p:extLst>
      <p:ext uri="{BB962C8B-B14F-4D97-AF65-F5344CB8AC3E}">
        <p14:creationId xmlns:p14="http://schemas.microsoft.com/office/powerpoint/2010/main" val="272869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Прямая соединительная линия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8" name="Заголовок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smtClean="0"/>
              <a:t>Образец заголовка</a:t>
            </a:r>
            <a:endParaRPr lang="en-US"/>
          </a:p>
        </p:txBody>
      </p:sp>
      <p:sp>
        <p:nvSpPr>
          <p:cNvPr id="7" name="Дата 14"/>
          <p:cNvSpPr>
            <a:spLocks noGrp="1"/>
          </p:cNvSpPr>
          <p:nvPr>
            <p:ph type="dt" sz="half" idx="10"/>
          </p:nvPr>
        </p:nvSpPr>
        <p:spPr/>
        <p:txBody>
          <a:bodyPr/>
          <a:lstStyle>
            <a:lvl1pPr>
              <a:defRPr/>
            </a:lvl1pPr>
          </a:lstStyle>
          <a:p>
            <a:pPr>
              <a:defRPr/>
            </a:pPr>
            <a:fld id="{CEC75D70-A4AD-4D4E-A867-BF9C08EB3E22}" type="datetimeFigureOut">
              <a:rPr lang="ru-RU"/>
              <a:pPr>
                <a:defRPr/>
              </a:pPr>
              <a:t>21.09.2015</a:t>
            </a:fld>
            <a:endParaRPr lang="ru-RU"/>
          </a:p>
        </p:txBody>
      </p:sp>
      <p:sp>
        <p:nvSpPr>
          <p:cNvPr id="8" name="Номер слайда 15"/>
          <p:cNvSpPr>
            <a:spLocks noGrp="1"/>
          </p:cNvSpPr>
          <p:nvPr>
            <p:ph type="sldNum" sz="quarter" idx="11"/>
          </p:nvPr>
        </p:nvSpPr>
        <p:spPr/>
        <p:txBody>
          <a:bodyPr/>
          <a:lstStyle>
            <a:lvl1pPr>
              <a:defRPr/>
            </a:lvl1pPr>
          </a:lstStyle>
          <a:p>
            <a:pPr>
              <a:defRPr/>
            </a:pPr>
            <a:fld id="{ACC8AF7C-5060-42A7-B3FE-E2D7CDF0D1AC}" type="slidenum">
              <a:rPr lang="ru-RU"/>
              <a:pPr>
                <a:defRPr/>
              </a:pPr>
              <a:t>‹#›</a:t>
            </a:fld>
            <a:endParaRPr lang="ru-RU"/>
          </a:p>
        </p:txBody>
      </p:sp>
      <p:sp>
        <p:nvSpPr>
          <p:cNvPr id="10" name="Нижний колонтитул 16"/>
          <p:cNvSpPr>
            <a:spLocks noGrp="1"/>
          </p:cNvSpPr>
          <p:nvPr>
            <p:ph type="ftr" sz="quarter" idx="12"/>
          </p:nvPr>
        </p:nvSpPr>
        <p:spPr/>
        <p:txBody>
          <a:bodyPr/>
          <a:lstStyle>
            <a:lvl1pPr>
              <a:defRPr/>
            </a:lvl1pPr>
          </a:lstStyle>
          <a:p>
            <a:pPr>
              <a:defRPr/>
            </a:pPr>
            <a:endParaRPr lang="ru-RU"/>
          </a:p>
        </p:txBody>
      </p:sp>
    </p:spTree>
  </p:cSld>
  <p:clrMapOvr>
    <a:masterClrMapping/>
  </p:clrMapOvr>
  <p:transition spd="slow" advClick="0" advTm="10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579F9E8D-53F8-4BDF-ADC2-4338AE76F32A}" type="datetimeFigureOut">
              <a:rPr lang="ru-RU"/>
              <a:pPr>
                <a:defRPr/>
              </a:pPr>
              <a:t>21.09.2015</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B6ABD667-0450-4337-8BC3-D90A530EE70B}" type="slidenum">
              <a:rPr lang="ru-RU"/>
              <a:pPr>
                <a:defRPr/>
              </a:pPr>
              <a:t>‹#›</a:t>
            </a:fld>
            <a:endParaRPr lang="ru-RU"/>
          </a:p>
        </p:txBody>
      </p:sp>
    </p:spTree>
  </p:cSld>
  <p:clrMapOvr>
    <a:masterClrMapping/>
  </p:clrMapOvr>
  <p:transition spd="slow" advClick="0" advTm="10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7D37C2C3-B7FC-4E40-98E6-64C4CE2565C5}" type="datetimeFigureOut">
              <a:rPr lang="ru-RU"/>
              <a:pPr>
                <a:defRPr/>
              </a:pPr>
              <a:t>21.09.2015</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9916D4FD-A6F2-482F-BA2A-47A31FF0B6E2}" type="slidenum">
              <a:rPr lang="ru-RU"/>
              <a:pPr>
                <a:defRPr/>
              </a:pPr>
              <a:t>‹#›</a:t>
            </a:fld>
            <a:endParaRPr lang="ru-RU"/>
          </a:p>
        </p:txBody>
      </p:sp>
    </p:spTree>
  </p:cSld>
  <p:clrMapOvr>
    <a:masterClrMapping/>
  </p:clrMapOvr>
  <p:transition spd="slow" advClick="0" advTm="10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Заголовок 16"/>
          <p:cNvSpPr>
            <a:spLocks noGrp="1"/>
          </p:cNvSpPr>
          <p:nvPr>
            <p:ph type="title"/>
          </p:nvPr>
        </p:nvSpPr>
        <p:spPr/>
        <p:txBody>
          <a:bodyPr rtlCol="0"/>
          <a:lstStyle/>
          <a:p>
            <a:r>
              <a:rPr lang="ru-RU" smtClean="0"/>
              <a:t>Образец заголовка</a:t>
            </a:r>
            <a:endParaRPr lang="en-US"/>
          </a:p>
        </p:txBody>
      </p:sp>
      <p:sp>
        <p:nvSpPr>
          <p:cNvPr id="4" name="Дата 23"/>
          <p:cNvSpPr>
            <a:spLocks noGrp="1"/>
          </p:cNvSpPr>
          <p:nvPr>
            <p:ph type="dt" sz="half" idx="10"/>
          </p:nvPr>
        </p:nvSpPr>
        <p:spPr/>
        <p:txBody>
          <a:bodyPr/>
          <a:lstStyle>
            <a:lvl1pPr>
              <a:defRPr/>
            </a:lvl1pPr>
          </a:lstStyle>
          <a:p>
            <a:pPr>
              <a:defRPr/>
            </a:pPr>
            <a:fld id="{3F007C34-AE26-4D83-8E92-BFB26160D9C2}" type="datetimeFigureOut">
              <a:rPr lang="ru-RU"/>
              <a:pPr>
                <a:defRPr/>
              </a:pPr>
              <a:t>21.09.2015</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7BD41FA3-4C64-449A-AFB3-7EB062F3FFFD}" type="slidenum">
              <a:rPr lang="ru-RU"/>
              <a:pPr>
                <a:defRPr/>
              </a:pPr>
              <a:t>‹#›</a:t>
            </a:fld>
            <a:endParaRPr lang="ru-RU"/>
          </a:p>
        </p:txBody>
      </p:sp>
    </p:spTree>
  </p:cSld>
  <p:clrMapOvr>
    <a:masterClrMapping/>
  </p:clrMapOvr>
  <p:transition spd="slow" advClick="0" advTm="10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cxnSp>
        <p:nvCxnSpPr>
          <p:cNvPr id="4" name="Прямая соединительная линия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9779487-4446-434B-88A7-3157F173471F}" type="datetimeFigureOut">
              <a:rPr lang="ru-RU"/>
              <a:pPr>
                <a:defRPr/>
              </a:pPr>
              <a:t>21.09.2015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2DCCE35-F841-4FDA-9CEF-2437F9F8D6F7}" type="slidenum">
              <a:rPr lang="ru-RU"/>
              <a:pPr>
                <a:defRPr/>
              </a:pPr>
              <a:t>‹#›</a:t>
            </a:fld>
            <a:endParaRPr lang="ru-RU"/>
          </a:p>
        </p:txBody>
      </p:sp>
    </p:spTree>
  </p:cSld>
  <p:clrMapOvr>
    <a:masterClrMapping/>
  </p:clrMapOvr>
  <p:transition spd="slow" advClick="0" advTm="10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1" name="Содержимое 10"/>
          <p:cNvSpPr>
            <a:spLocks noGrp="1"/>
          </p:cNvSpPr>
          <p:nvPr>
            <p:ph sz="half" idx="1"/>
          </p:nvPr>
        </p:nvSpPr>
        <p:spPr>
          <a:xfrm>
            <a:off x="457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15781E7B-35AC-4A48-89C1-76E196E4974E}" type="datetimeFigureOut">
              <a:rPr lang="ru-RU"/>
              <a:pPr>
                <a:defRPr/>
              </a:pPr>
              <a:t>21.09.2015</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1E3EF337-FEF7-44F7-9999-D4ABED5D8961}" type="slidenum">
              <a:rPr lang="ru-RU"/>
              <a:pPr>
                <a:defRPr/>
              </a:pPr>
              <a:t>‹#›</a:t>
            </a:fld>
            <a:endParaRPr lang="ru-RU"/>
          </a:p>
        </p:txBody>
      </p:sp>
    </p:spTree>
  </p:cSld>
  <p:clrMapOvr>
    <a:masterClrMapping/>
  </p:clrMapOvr>
  <p:transition spd="slow" advClick="0" advTm="10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7" name="Прямая соединительная линия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4" name="Содержимое 33"/>
          <p:cNvSpPr>
            <a:spLocks noGrp="1"/>
          </p:cNvSpPr>
          <p:nvPr>
            <p:ph sz="quarter" idx="4"/>
          </p:nvPr>
        </p:nvSpPr>
        <p:spPr>
          <a:xfrm>
            <a:off x="4649788"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smtClean="0"/>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9" name="Номер слайда 8"/>
          <p:cNvSpPr>
            <a:spLocks noGrp="1"/>
          </p:cNvSpPr>
          <p:nvPr>
            <p:ph type="sldNum" sz="quarter" idx="10"/>
          </p:nvPr>
        </p:nvSpPr>
        <p:spPr/>
        <p:txBody>
          <a:bodyPr/>
          <a:lstStyle>
            <a:lvl1pPr>
              <a:defRPr/>
            </a:lvl1pPr>
          </a:lstStyle>
          <a:p>
            <a:pPr>
              <a:defRPr/>
            </a:pPr>
            <a:fld id="{507944A9-8508-4022-A80C-88DC625B0590}" type="slidenum">
              <a:rPr lang="ru-RU"/>
              <a:pPr>
                <a:defRPr/>
              </a:pPr>
              <a:t>‹#›</a:t>
            </a:fld>
            <a:endParaRPr lang="ru-RU"/>
          </a:p>
        </p:txBody>
      </p:sp>
      <p:sp>
        <p:nvSpPr>
          <p:cNvPr id="10" name="Нижний колонтитул 7"/>
          <p:cNvSpPr>
            <a:spLocks noGrp="1"/>
          </p:cNvSpPr>
          <p:nvPr>
            <p:ph type="ftr" sz="quarter" idx="11"/>
          </p:nvPr>
        </p:nvSpPr>
        <p:spPr/>
        <p:txBody>
          <a:bodyPr/>
          <a:lstStyle>
            <a:lvl1pPr>
              <a:defRPr/>
            </a:lvl1pPr>
          </a:lstStyle>
          <a:p>
            <a:pPr>
              <a:defRPr/>
            </a:pPr>
            <a:endParaRPr lang="ru-RU"/>
          </a:p>
        </p:txBody>
      </p:sp>
      <p:sp>
        <p:nvSpPr>
          <p:cNvPr id="11" name="Дата 6"/>
          <p:cNvSpPr>
            <a:spLocks noGrp="1"/>
          </p:cNvSpPr>
          <p:nvPr>
            <p:ph type="dt" sz="half" idx="12"/>
          </p:nvPr>
        </p:nvSpPr>
        <p:spPr/>
        <p:txBody>
          <a:bodyPr/>
          <a:lstStyle>
            <a:lvl1pPr>
              <a:defRPr/>
            </a:lvl1pPr>
          </a:lstStyle>
          <a:p>
            <a:pPr>
              <a:defRPr/>
            </a:pPr>
            <a:fld id="{2F42DB0F-BE9A-4C83-BA05-73F76DE7B7DC}" type="datetimeFigureOut">
              <a:rPr lang="ru-RU"/>
              <a:pPr>
                <a:defRPr/>
              </a:pPr>
              <a:t>21.09.2015</a:t>
            </a:fld>
            <a:endParaRPr lang="ru-RU"/>
          </a:p>
        </p:txBody>
      </p:sp>
    </p:spTree>
  </p:cSld>
  <p:clrMapOvr>
    <a:masterClrMapping/>
  </p:clrMapOvr>
  <p:transition spd="slow" advClick="0" advTm="10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E8A606D8-A224-4D54-9360-5679D62AAD4C}" type="datetimeFigureOut">
              <a:rPr lang="ru-RU"/>
              <a:pPr>
                <a:defRPr/>
              </a:pPr>
              <a:t>21.09.2015</a:t>
            </a:fld>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C08E4F17-B4A0-48BA-A2E7-A8F9C12DCDBD}" type="slidenum">
              <a:rPr lang="ru-RU"/>
              <a:pPr>
                <a:defRPr/>
              </a:pPr>
              <a:t>‹#›</a:t>
            </a:fld>
            <a:endParaRPr lang="ru-RU"/>
          </a:p>
        </p:txBody>
      </p:sp>
    </p:spTree>
  </p:cSld>
  <p:clrMapOvr>
    <a:masterClrMapping/>
  </p:clrMapOvr>
  <p:transition spd="slow" advClick="0" advTm="10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23"/>
          <p:cNvSpPr>
            <a:spLocks noGrp="1"/>
          </p:cNvSpPr>
          <p:nvPr>
            <p:ph type="dt" sz="half" idx="10"/>
          </p:nvPr>
        </p:nvSpPr>
        <p:spPr/>
        <p:txBody>
          <a:bodyPr/>
          <a:lstStyle>
            <a:lvl1pPr>
              <a:defRPr/>
            </a:lvl1pPr>
          </a:lstStyle>
          <a:p>
            <a:pPr>
              <a:defRPr/>
            </a:pPr>
            <a:fld id="{4AC4BDBD-58ED-4B90-B3C4-E993A159D9E0}" type="datetimeFigureOut">
              <a:rPr lang="ru-RU"/>
              <a:pPr>
                <a:defRPr/>
              </a:pPr>
              <a:t>21.09.2015</a:t>
            </a:fld>
            <a:endParaRPr 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p>
        </p:txBody>
      </p:sp>
      <p:sp>
        <p:nvSpPr>
          <p:cNvPr id="4" name="Номер слайда 21"/>
          <p:cNvSpPr>
            <a:spLocks noGrp="1"/>
          </p:cNvSpPr>
          <p:nvPr>
            <p:ph type="sldNum" sz="quarter" idx="12"/>
          </p:nvPr>
        </p:nvSpPr>
        <p:spPr/>
        <p:txBody>
          <a:bodyPr/>
          <a:lstStyle>
            <a:lvl1pPr>
              <a:defRPr/>
            </a:lvl1pPr>
          </a:lstStyle>
          <a:p>
            <a:pPr>
              <a:defRPr/>
            </a:pPr>
            <a:fld id="{A1357FDE-7E18-45DC-8008-86A7B87DAC6C}" type="slidenum">
              <a:rPr lang="ru-RU"/>
              <a:pPr>
                <a:defRPr/>
              </a:pPr>
              <a:t>‹#›</a:t>
            </a:fld>
            <a:endParaRPr lang="ru-RU"/>
          </a:p>
        </p:txBody>
      </p:sp>
    </p:spTree>
  </p:cSld>
  <p:clrMapOvr>
    <a:masterClrMapping/>
  </p:clrMapOvr>
  <p:transition spd="slow" advClick="0" advTm="10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Текст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5" name="Дата 7"/>
          <p:cNvSpPr>
            <a:spLocks noGrp="1"/>
          </p:cNvSpPr>
          <p:nvPr>
            <p:ph type="dt" sz="half" idx="10"/>
          </p:nvPr>
        </p:nvSpPr>
        <p:spPr/>
        <p:txBody>
          <a:bodyPr/>
          <a:lstStyle>
            <a:lvl1pPr>
              <a:defRPr/>
            </a:lvl1pPr>
          </a:lstStyle>
          <a:p>
            <a:pPr>
              <a:defRPr/>
            </a:pPr>
            <a:fld id="{9617B08D-4372-48C6-8860-50BF252DE133}" type="datetimeFigureOut">
              <a:rPr lang="ru-RU"/>
              <a:pPr>
                <a:defRPr/>
              </a:pPr>
              <a:t>21.09.2015</a:t>
            </a:fld>
            <a:endParaRPr lang="ru-RU"/>
          </a:p>
        </p:txBody>
      </p:sp>
      <p:sp>
        <p:nvSpPr>
          <p:cNvPr id="6" name="Номер слайда 8"/>
          <p:cNvSpPr>
            <a:spLocks noGrp="1"/>
          </p:cNvSpPr>
          <p:nvPr>
            <p:ph type="sldNum" sz="quarter" idx="11"/>
          </p:nvPr>
        </p:nvSpPr>
        <p:spPr/>
        <p:txBody>
          <a:bodyPr/>
          <a:lstStyle>
            <a:lvl1pPr>
              <a:defRPr/>
            </a:lvl1pPr>
          </a:lstStyle>
          <a:p>
            <a:pPr>
              <a:defRPr/>
            </a:pPr>
            <a:fld id="{8BF4D1D6-EDDD-4549-8B31-F95106668BDF}" type="slidenum">
              <a:rPr lang="ru-RU"/>
              <a:pPr>
                <a:defRPr/>
              </a:pPr>
              <a:t>‹#›</a:t>
            </a:fld>
            <a:endParaRPr lang="ru-RU"/>
          </a:p>
        </p:txBody>
      </p:sp>
      <p:sp>
        <p:nvSpPr>
          <p:cNvPr id="7" name="Нижний колонтитул 9"/>
          <p:cNvSpPr>
            <a:spLocks noGrp="1"/>
          </p:cNvSpPr>
          <p:nvPr>
            <p:ph type="ftr" sz="quarter" idx="12"/>
          </p:nvPr>
        </p:nvSpPr>
        <p:spPr/>
        <p:txBody>
          <a:bodyPr/>
          <a:lstStyle>
            <a:lvl1pPr>
              <a:defRPr/>
            </a:lvl1pPr>
          </a:lstStyle>
          <a:p>
            <a:pPr>
              <a:defRPr/>
            </a:pPr>
            <a:endParaRPr lang="ru-RU"/>
          </a:p>
        </p:txBody>
      </p:sp>
    </p:spTree>
  </p:cSld>
  <p:clrMapOvr>
    <a:masterClrMapping/>
  </p:clrMapOvr>
  <p:transition spd="slow" advClick="0" advTm="10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ru-RU" smtClean="0"/>
              <a:t>Образец текста</a:t>
            </a:r>
          </a:p>
        </p:txBody>
      </p:sp>
      <p:sp>
        <p:nvSpPr>
          <p:cNvPr id="5" name="Дата 7"/>
          <p:cNvSpPr>
            <a:spLocks noGrp="1"/>
          </p:cNvSpPr>
          <p:nvPr>
            <p:ph type="dt" sz="half" idx="10"/>
          </p:nvPr>
        </p:nvSpPr>
        <p:spPr/>
        <p:txBody>
          <a:bodyPr/>
          <a:lstStyle>
            <a:lvl1pPr>
              <a:defRPr/>
            </a:lvl1pPr>
          </a:lstStyle>
          <a:p>
            <a:pPr>
              <a:defRPr/>
            </a:pPr>
            <a:fld id="{72B1FCAA-9567-438E-83C5-F6C16164E3A5}" type="datetimeFigureOut">
              <a:rPr lang="ru-RU"/>
              <a:pPr>
                <a:defRPr/>
              </a:pPr>
              <a:t>21.09.2015</a:t>
            </a:fld>
            <a:endParaRPr lang="ru-RU"/>
          </a:p>
        </p:txBody>
      </p:sp>
      <p:sp>
        <p:nvSpPr>
          <p:cNvPr id="6" name="Номер слайда 8"/>
          <p:cNvSpPr>
            <a:spLocks noGrp="1"/>
          </p:cNvSpPr>
          <p:nvPr>
            <p:ph type="sldNum" sz="quarter" idx="11"/>
          </p:nvPr>
        </p:nvSpPr>
        <p:spPr/>
        <p:txBody>
          <a:bodyPr/>
          <a:lstStyle>
            <a:lvl1pPr>
              <a:defRPr/>
            </a:lvl1pPr>
          </a:lstStyle>
          <a:p>
            <a:pPr>
              <a:defRPr/>
            </a:pPr>
            <a:fld id="{B1E1E0A0-F785-4269-B579-87230E40C55F}" type="slidenum">
              <a:rPr lang="ru-RU"/>
              <a:pPr>
                <a:defRPr/>
              </a:pPr>
              <a:t>‹#›</a:t>
            </a:fld>
            <a:endParaRPr lang="ru-RU"/>
          </a:p>
        </p:txBody>
      </p:sp>
      <p:sp>
        <p:nvSpPr>
          <p:cNvPr id="7" name="Нижний колонтитул 9"/>
          <p:cNvSpPr>
            <a:spLocks noGrp="1"/>
          </p:cNvSpPr>
          <p:nvPr>
            <p:ph type="ftr" sz="quarter" idx="12"/>
          </p:nvPr>
        </p:nvSpPr>
        <p:spPr/>
        <p:txBody>
          <a:bodyPr/>
          <a:lstStyle>
            <a:lvl1pPr>
              <a:defRPr/>
            </a:lvl1pPr>
          </a:lstStyle>
          <a:p>
            <a:pPr>
              <a:defRPr/>
            </a:pPr>
            <a:endParaRPr lang="ru-RU"/>
          </a:p>
        </p:txBody>
      </p:sp>
    </p:spTree>
  </p:cSld>
  <p:clrMapOvr>
    <a:masterClrMapping/>
  </p:clrMapOvr>
  <p:transition spd="slow" advClick="0" advTm="10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Текст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defRPr>
            </a:lvl1pPr>
          </a:lstStyle>
          <a:p>
            <a:pPr>
              <a:defRPr/>
            </a:pPr>
            <a:fld id="{42CE9A67-A650-4509-ABB8-F862BB3DFFA0}" type="datetimeFigureOut">
              <a:rPr lang="ru-RU"/>
              <a:pPr>
                <a:defRPr/>
              </a:pPr>
              <a:t>21.09.2015</a:t>
            </a:fld>
            <a:endParaRPr lang="ru-RU"/>
          </a:p>
        </p:txBody>
      </p:sp>
      <p:sp>
        <p:nvSpPr>
          <p:cNvPr id="10" name="Нижний колонтитул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ru-RU"/>
          </a:p>
        </p:txBody>
      </p:sp>
      <p:sp>
        <p:nvSpPr>
          <p:cNvPr id="22" name="Номер слайда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defRPr>
            </a:lvl1pPr>
          </a:lstStyle>
          <a:p>
            <a:pPr>
              <a:defRPr/>
            </a:pPr>
            <a:fld id="{FC34F585-7453-46BE-9D93-AA70707AAFB8}" type="slidenum">
              <a:rPr lang="ru-RU"/>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ru-RU" smtClean="0"/>
              <a:t>Образец заголовка</a:t>
            </a:r>
            <a:endParaRPr lang="en-US"/>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4" r:id="rId4"/>
    <p:sldLayoutId id="2147483698" r:id="rId5"/>
    <p:sldLayoutId id="2147483693" r:id="rId6"/>
    <p:sldLayoutId id="2147483692" r:id="rId7"/>
    <p:sldLayoutId id="2147483699" r:id="rId8"/>
    <p:sldLayoutId id="2147483700" r:id="rId9"/>
    <p:sldLayoutId id="2147483691" r:id="rId10"/>
    <p:sldLayoutId id="2147483690" r:id="rId11"/>
  </p:sldLayoutIdLst>
  <p:transition spd="slow" advClick="0" advTm="10000">
    <p:dissolve/>
  </p:transition>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57200" y="908050"/>
            <a:ext cx="8305800" cy="4897438"/>
          </a:xfrm>
        </p:spPr>
        <p:txBody>
          <a:bodyPr/>
          <a:lstStyle/>
          <a:p>
            <a:r>
              <a:rPr lang="ru-RU" sz="2800" dirty="0" smtClean="0">
                <a:latin typeface="Arial" charset="0"/>
              </a:rPr>
              <a:t>Проект</a:t>
            </a:r>
          </a:p>
          <a:p>
            <a:r>
              <a:rPr lang="ru-RU" sz="2800" dirty="0" smtClean="0">
                <a:latin typeface="Arial" charset="0"/>
              </a:rPr>
              <a:t>по литературному чтению </a:t>
            </a:r>
          </a:p>
          <a:p>
            <a:r>
              <a:rPr lang="ru-RU" sz="2800" dirty="0" smtClean="0">
                <a:latin typeface="Arial" charset="0"/>
              </a:rPr>
              <a:t>на тему:</a:t>
            </a:r>
          </a:p>
          <a:p>
            <a:r>
              <a:rPr lang="ru-RU" sz="4000" i="1" dirty="0" smtClean="0">
                <a:latin typeface="Arial" charset="0"/>
              </a:rPr>
              <a:t>«Личность Петра </a:t>
            </a:r>
            <a:r>
              <a:rPr lang="en-US" sz="4000" i="1" dirty="0" smtClean="0">
                <a:latin typeface="Arial" charset="0"/>
              </a:rPr>
              <a:t>I</a:t>
            </a:r>
            <a:r>
              <a:rPr lang="ru-RU" sz="4000" i="1" dirty="0" smtClean="0">
                <a:latin typeface="Arial" charset="0"/>
              </a:rPr>
              <a:t>»</a:t>
            </a:r>
          </a:p>
          <a:p>
            <a:endParaRPr lang="ru-RU" sz="4000" i="1" dirty="0" smtClean="0">
              <a:latin typeface="Arial" charset="0"/>
            </a:endParaRPr>
          </a:p>
          <a:p>
            <a:r>
              <a:rPr lang="ru-RU" sz="2800" i="1" dirty="0" smtClean="0">
                <a:latin typeface="Arial" charset="0"/>
              </a:rPr>
              <a:t>Выполнила: ученица 4 «В» класса </a:t>
            </a:r>
          </a:p>
          <a:p>
            <a:r>
              <a:rPr lang="ru-RU" sz="2800" i="1" dirty="0" smtClean="0">
                <a:latin typeface="Arial" charset="0"/>
              </a:rPr>
              <a:t>Гришина Анастасия Дмитриевна</a:t>
            </a:r>
          </a:p>
          <a:p>
            <a:r>
              <a:rPr lang="ru-RU" sz="2800" i="1" dirty="0" smtClean="0">
                <a:latin typeface="Arial" charset="0"/>
              </a:rPr>
              <a:t>Руководитель: Галецкая Виктория Александровна</a:t>
            </a:r>
          </a:p>
          <a:p>
            <a:endParaRPr lang="ru-RU" sz="2800" i="1" dirty="0" smtClean="0">
              <a:latin typeface="Arial" charset="0"/>
            </a:endParaRPr>
          </a:p>
        </p:txBody>
      </p:sp>
    </p:spTree>
  </p:cSld>
  <p:clrMapOvr>
    <a:masterClrMapping/>
  </p:clrMapOvr>
  <p:transition spd="slow" advClick="0" advTm="1225">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60648"/>
            <a:ext cx="8136904" cy="3046988"/>
          </a:xfrm>
          <a:prstGeom prst="rect">
            <a:avLst/>
          </a:prstGeom>
        </p:spPr>
        <p:txBody>
          <a:bodyPr wrap="square">
            <a:spAutoFit/>
          </a:bodyPr>
          <a:lstStyle/>
          <a:p>
            <a:pPr algn="ctr"/>
            <a:r>
              <a:rPr lang="ru-RU" sz="2400" i="1" dirty="0">
                <a:solidFill>
                  <a:schemeClr val="tx2"/>
                </a:solidFill>
              </a:rPr>
              <a:t>В течение жизни он изучил 14 </a:t>
            </a:r>
            <a:r>
              <a:rPr lang="ru-RU" sz="2400" i="1" dirty="0" smtClean="0">
                <a:solidFill>
                  <a:schemeClr val="tx2"/>
                </a:solidFill>
              </a:rPr>
              <a:t>ремёсел. Он </a:t>
            </a:r>
            <a:r>
              <a:rPr lang="ru-RU" sz="2400" i="1" dirty="0">
                <a:solidFill>
                  <a:schemeClr val="tx2"/>
                </a:solidFill>
              </a:rPr>
              <a:t>искусно плотничал, столярничал, малярничал, считал, что труд должен быть обязательной потребностью любого человека, независимо от положения и чина. Петр I любил говорить: «Я царь, а у меня мозоли на руках». </a:t>
            </a:r>
            <a:endParaRPr lang="en-US" sz="2400" i="1" dirty="0" smtClean="0">
              <a:solidFill>
                <a:schemeClr val="tx2"/>
              </a:solidFill>
            </a:endParaRPr>
          </a:p>
          <a:p>
            <a:pPr algn="just"/>
            <a:endParaRPr lang="en-US" sz="2400" i="1" dirty="0">
              <a:solidFill>
                <a:schemeClr val="tx2"/>
              </a:solidFill>
            </a:endParaRPr>
          </a:p>
          <a:p>
            <a:pPr algn="just"/>
            <a:endParaRPr lang="en-US" sz="2400" i="1" dirty="0" smtClean="0">
              <a:solidFill>
                <a:schemeClr val="tx2"/>
              </a:solidFill>
            </a:endParaRPr>
          </a:p>
        </p:txBody>
      </p:sp>
      <p:pic>
        <p:nvPicPr>
          <p:cNvPr id="7" name="Рисунок 6"/>
          <p:cNvPicPr>
            <a:picLocks noChangeAspect="1"/>
          </p:cNvPicPr>
          <p:nvPr/>
        </p:nvPicPr>
        <p:blipFill>
          <a:blip r:embed="rId2"/>
          <a:stretch>
            <a:fillRect/>
          </a:stretch>
        </p:blipFill>
        <p:spPr>
          <a:xfrm>
            <a:off x="2123728" y="2564904"/>
            <a:ext cx="4824536" cy="4032448"/>
          </a:xfrm>
          <a:prstGeom prst="rect">
            <a:avLst/>
          </a:prstGeom>
        </p:spPr>
      </p:pic>
    </p:spTree>
    <p:extLst>
      <p:ext uri="{BB962C8B-B14F-4D97-AF65-F5344CB8AC3E}">
        <p14:creationId xmlns:p14="http://schemas.microsoft.com/office/powerpoint/2010/main" val="2171452251"/>
      </p:ext>
    </p:extLst>
  </p:cSld>
  <p:clrMapOvr>
    <a:masterClrMapping/>
  </p:clrMapOvr>
  <p:transition spd="slow" advClick="0" advTm="719">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332656"/>
            <a:ext cx="7920880" cy="5632311"/>
          </a:xfrm>
          <a:prstGeom prst="rect">
            <a:avLst/>
          </a:prstGeom>
        </p:spPr>
        <p:txBody>
          <a:bodyPr wrap="square">
            <a:spAutoFit/>
          </a:bodyPr>
          <a:lstStyle/>
          <a:p>
            <a:pPr algn="just"/>
            <a:r>
              <a:rPr lang="ru-RU" sz="2400" i="1" dirty="0">
                <a:solidFill>
                  <a:schemeClr val="tx2"/>
                </a:solidFill>
              </a:rPr>
              <a:t>С годами он приобрел много познаний. </a:t>
            </a:r>
            <a:endParaRPr lang="en-US" sz="2400" i="1" dirty="0" smtClean="0">
              <a:solidFill>
                <a:schemeClr val="tx2"/>
              </a:solidFill>
            </a:endParaRPr>
          </a:p>
          <a:p>
            <a:pPr algn="just"/>
            <a:r>
              <a:rPr lang="ru-RU" sz="2400" i="1" dirty="0" smtClean="0">
                <a:solidFill>
                  <a:schemeClr val="tx2"/>
                </a:solidFill>
              </a:rPr>
              <a:t>Он </a:t>
            </a:r>
            <a:r>
              <a:rPr lang="ru-RU" sz="2400" i="1" dirty="0">
                <a:solidFill>
                  <a:schemeClr val="tx2"/>
                </a:solidFill>
              </a:rPr>
              <a:t>был полководцем, законотворцем, дипломатом, историком, географом, увлекался медициной. Мог легко разговаривать как с королями западных </a:t>
            </a:r>
            <a:r>
              <a:rPr lang="ru-RU" sz="2400" i="1" dirty="0" smtClean="0">
                <a:solidFill>
                  <a:schemeClr val="tx2"/>
                </a:solidFill>
              </a:rPr>
              <a:t>стран, так </a:t>
            </a:r>
            <a:r>
              <a:rPr lang="ru-RU" sz="2400" i="1" dirty="0">
                <a:solidFill>
                  <a:schemeClr val="tx2"/>
                </a:solidFill>
              </a:rPr>
              <a:t>и с простыми мастеровыми. Легко говорил на немецком и голландском языках. Этот интерес у него сохранился на всю жизнь. </a:t>
            </a:r>
            <a:endParaRPr lang="en-US" sz="2400" i="1" dirty="0" smtClean="0">
              <a:solidFill>
                <a:schemeClr val="tx2"/>
              </a:solidFill>
            </a:endParaRPr>
          </a:p>
          <a:p>
            <a:pPr algn="just"/>
            <a:endParaRPr lang="en-US" sz="2400" i="1" dirty="0">
              <a:solidFill>
                <a:schemeClr val="tx2"/>
              </a:solidFill>
            </a:endParaRPr>
          </a:p>
          <a:p>
            <a:pPr algn="just"/>
            <a:endParaRPr lang="ru-RU" sz="2400" i="1" dirty="0" smtClean="0">
              <a:solidFill>
                <a:schemeClr val="tx2"/>
              </a:solidFill>
            </a:endParaRPr>
          </a:p>
          <a:p>
            <a:pPr algn="just"/>
            <a:endParaRPr lang="ru-RU" sz="2400" i="1" dirty="0">
              <a:solidFill>
                <a:schemeClr val="tx2"/>
              </a:solidFill>
            </a:endParaRPr>
          </a:p>
          <a:p>
            <a:pPr algn="just"/>
            <a:endParaRPr lang="ru-RU" sz="2400" i="1" dirty="0" smtClean="0">
              <a:solidFill>
                <a:schemeClr val="tx2"/>
              </a:solidFill>
            </a:endParaRPr>
          </a:p>
          <a:p>
            <a:pPr algn="just"/>
            <a:endParaRPr lang="ru-RU" sz="2400" i="1" dirty="0">
              <a:solidFill>
                <a:schemeClr val="tx2"/>
              </a:solidFill>
            </a:endParaRPr>
          </a:p>
          <a:p>
            <a:pPr algn="just"/>
            <a:endParaRPr lang="en-US" sz="2400" i="1" dirty="0" smtClean="0">
              <a:solidFill>
                <a:schemeClr val="tx2"/>
              </a:solidFill>
            </a:endParaRPr>
          </a:p>
          <a:p>
            <a:pPr algn="just"/>
            <a:r>
              <a:rPr lang="ru-RU" sz="2400" i="1" dirty="0" smtClean="0">
                <a:solidFill>
                  <a:schemeClr val="tx2"/>
                </a:solidFill>
              </a:rPr>
              <a:t>                     </a:t>
            </a:r>
            <a:endParaRPr lang="en-US" sz="2400" i="1" dirty="0" smtClean="0">
              <a:solidFill>
                <a:schemeClr val="tx2"/>
              </a:solidFill>
            </a:endParaRPr>
          </a:p>
          <a:p>
            <a:pPr algn="just"/>
            <a:endParaRPr lang="en-US" sz="2400" i="1" dirty="0" smtClean="0">
              <a:solidFill>
                <a:schemeClr val="tx2"/>
              </a:solidFill>
            </a:endParaRPr>
          </a:p>
        </p:txBody>
      </p:sp>
      <p:pic>
        <p:nvPicPr>
          <p:cNvPr id="4" name="Рисунок 3"/>
          <p:cNvPicPr>
            <a:picLocks noChangeAspect="1"/>
          </p:cNvPicPr>
          <p:nvPr/>
        </p:nvPicPr>
        <p:blipFill>
          <a:blip r:embed="rId2"/>
          <a:stretch>
            <a:fillRect/>
          </a:stretch>
        </p:blipFill>
        <p:spPr>
          <a:xfrm>
            <a:off x="5148064" y="2970057"/>
            <a:ext cx="3217540" cy="3700171"/>
          </a:xfrm>
          <a:prstGeom prst="rect">
            <a:avLst/>
          </a:prstGeom>
        </p:spPr>
      </p:pic>
      <p:pic>
        <p:nvPicPr>
          <p:cNvPr id="5" name="Рисунок 4"/>
          <p:cNvPicPr>
            <a:picLocks noChangeAspect="1"/>
          </p:cNvPicPr>
          <p:nvPr/>
        </p:nvPicPr>
        <p:blipFill>
          <a:blip r:embed="rId3"/>
          <a:stretch>
            <a:fillRect/>
          </a:stretch>
        </p:blipFill>
        <p:spPr>
          <a:xfrm>
            <a:off x="695028" y="3356992"/>
            <a:ext cx="4193696" cy="3145272"/>
          </a:xfrm>
          <a:prstGeom prst="rect">
            <a:avLst/>
          </a:prstGeom>
        </p:spPr>
      </p:pic>
    </p:spTree>
    <p:extLst>
      <p:ext uri="{BB962C8B-B14F-4D97-AF65-F5344CB8AC3E}">
        <p14:creationId xmlns:p14="http://schemas.microsoft.com/office/powerpoint/2010/main" val="3367988939"/>
      </p:ext>
    </p:extLst>
  </p:cSld>
  <p:clrMapOvr>
    <a:masterClrMapping/>
  </p:clrMapOvr>
  <p:transition spd="slow" advClick="0" advTm="37588">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152400"/>
            <a:ext cx="8229600" cy="1980456"/>
          </a:xfrm>
        </p:spPr>
        <p:txBody>
          <a:bodyPr>
            <a:normAutofit fontScale="90000"/>
          </a:bodyPr>
          <a:lstStyle/>
          <a:p>
            <a:pPr algn="ctr"/>
            <a:r>
              <a:rPr lang="en-US" sz="2400" i="1" dirty="0" smtClean="0">
                <a:solidFill>
                  <a:schemeClr val="tx2"/>
                </a:solidFill>
              </a:rPr>
              <a:t/>
            </a:r>
            <a:br>
              <a:rPr lang="en-US" sz="2400" i="1" dirty="0" smtClean="0">
                <a:solidFill>
                  <a:schemeClr val="tx2"/>
                </a:solidFill>
              </a:rPr>
            </a:br>
            <a:r>
              <a:rPr lang="en-US" sz="2400" i="1" dirty="0">
                <a:solidFill>
                  <a:schemeClr val="tx2"/>
                </a:solidFill>
              </a:rPr>
              <a:t/>
            </a:r>
            <a:br>
              <a:rPr lang="en-US" sz="2400" i="1" dirty="0">
                <a:solidFill>
                  <a:schemeClr val="tx2"/>
                </a:solidFill>
              </a:rPr>
            </a:br>
            <a:r>
              <a:rPr lang="en-US" sz="2400" i="1" dirty="0" smtClean="0">
                <a:solidFill>
                  <a:schemeClr val="tx2"/>
                </a:solidFill>
              </a:rPr>
              <a:t/>
            </a:r>
            <a:br>
              <a:rPr lang="en-US" sz="2400" i="1" dirty="0" smtClean="0">
                <a:solidFill>
                  <a:schemeClr val="tx2"/>
                </a:solidFill>
              </a:rPr>
            </a:br>
            <a:r>
              <a:rPr lang="en-US" sz="2400" i="1" dirty="0">
                <a:solidFill>
                  <a:schemeClr val="tx2"/>
                </a:solidFill>
              </a:rPr>
              <a:t/>
            </a:r>
            <a:br>
              <a:rPr lang="en-US" sz="2400" i="1" dirty="0">
                <a:solidFill>
                  <a:schemeClr val="tx2"/>
                </a:solidFill>
              </a:rPr>
            </a:br>
            <a:r>
              <a:rPr lang="ru-RU" sz="2700" i="1" dirty="0" smtClean="0">
                <a:solidFill>
                  <a:schemeClr val="tx2"/>
                </a:solidFill>
                <a:latin typeface="Arial" panose="020B0604020202020204" pitchFamily="34" charset="0"/>
                <a:cs typeface="Arial" panose="020B0604020202020204" pitchFamily="34" charset="0"/>
              </a:rPr>
              <a:t>Он </a:t>
            </a:r>
            <a:r>
              <a:rPr lang="ru-RU" sz="2700" i="1" dirty="0">
                <a:solidFill>
                  <a:schemeClr val="tx2"/>
                </a:solidFill>
                <a:latin typeface="Arial" panose="020B0604020202020204" pitchFamily="34" charset="0"/>
                <a:cs typeface="Arial" panose="020B0604020202020204" pitchFamily="34" charset="0"/>
              </a:rPr>
              <a:t>мог решать важнейшие государственные дела и в то же время заниматься обычными повседневными делами. </a:t>
            </a:r>
            <a:r>
              <a:rPr lang="en-US" sz="2700" i="1" dirty="0">
                <a:solidFill>
                  <a:schemeClr val="tx2"/>
                </a:solidFill>
                <a:latin typeface="Arial" panose="020B0604020202020204" pitchFamily="34" charset="0"/>
                <a:cs typeface="Arial" panose="020B0604020202020204" pitchFamily="34" charset="0"/>
              </a:rPr>
              <a:t/>
            </a:r>
            <a:br>
              <a:rPr lang="en-US" sz="2700" i="1" dirty="0">
                <a:solidFill>
                  <a:schemeClr val="tx2"/>
                </a:solidFill>
                <a:latin typeface="Arial" panose="020B0604020202020204" pitchFamily="34" charset="0"/>
                <a:cs typeface="Arial" panose="020B0604020202020204" pitchFamily="34" charset="0"/>
              </a:rPr>
            </a:br>
            <a:r>
              <a:rPr lang="en-US" sz="2700" i="1" dirty="0">
                <a:solidFill>
                  <a:schemeClr val="tx2"/>
                </a:solidFill>
                <a:latin typeface="Arial" panose="020B0604020202020204" pitchFamily="34" charset="0"/>
                <a:cs typeface="Arial" panose="020B0604020202020204" pitchFamily="34" charset="0"/>
              </a:rPr>
              <a:t/>
            </a:r>
            <a:br>
              <a:rPr lang="en-US" sz="2700" i="1" dirty="0">
                <a:solidFill>
                  <a:schemeClr val="tx2"/>
                </a:solidFill>
                <a:latin typeface="Arial" panose="020B0604020202020204" pitchFamily="34" charset="0"/>
                <a:cs typeface="Arial" panose="020B0604020202020204" pitchFamily="34" charset="0"/>
              </a:rPr>
            </a:br>
            <a:r>
              <a:rPr lang="ru-RU" sz="2700" i="1" dirty="0">
                <a:solidFill>
                  <a:schemeClr val="tx2"/>
                </a:solidFill>
                <a:latin typeface="Arial" panose="020B0604020202020204" pitchFamily="34" charset="0"/>
                <a:cs typeface="Arial" panose="020B0604020202020204" pitchFamily="34" charset="0"/>
              </a:rPr>
              <a:t>Больше таких правителей Россия не знала</a:t>
            </a:r>
            <a:r>
              <a:rPr lang="en-US" sz="2700" i="1" dirty="0">
                <a:solidFill>
                  <a:schemeClr val="tx2"/>
                </a:solidFill>
                <a:latin typeface="Arial" panose="020B0604020202020204" pitchFamily="34" charset="0"/>
                <a:cs typeface="Arial" panose="020B0604020202020204" pitchFamily="34" charset="0"/>
              </a:rPr>
              <a:t>!</a:t>
            </a:r>
            <a:r>
              <a:rPr lang="ru-RU" sz="2700" i="1" dirty="0">
                <a:solidFill>
                  <a:schemeClr val="tx2"/>
                </a:solidFill>
                <a:latin typeface="Arial" panose="020B0604020202020204" pitchFamily="34" charset="0"/>
                <a:cs typeface="Arial" panose="020B0604020202020204" pitchFamily="34" charset="0"/>
              </a:rPr>
              <a:t/>
            </a:r>
            <a:br>
              <a:rPr lang="ru-RU" sz="2700" i="1" dirty="0">
                <a:solidFill>
                  <a:schemeClr val="tx2"/>
                </a:solidFill>
                <a:latin typeface="Arial" panose="020B0604020202020204" pitchFamily="34" charset="0"/>
                <a:cs typeface="Arial" panose="020B0604020202020204" pitchFamily="34" charset="0"/>
              </a:rPr>
            </a:br>
            <a:endParaRPr lang="ru-RU" sz="2700" dirty="0">
              <a:latin typeface="Arial" panose="020B0604020202020204" pitchFamily="34" charset="0"/>
              <a:cs typeface="Arial" panose="020B0604020202020204" pitchFamily="34" charset="0"/>
            </a:endParaRPr>
          </a:p>
        </p:txBody>
      </p:sp>
      <p:pic>
        <p:nvPicPr>
          <p:cNvPr id="14" name="Объект 13"/>
          <p:cNvPicPr>
            <a:picLocks noGrp="1" noChangeAspect="1"/>
          </p:cNvPicPr>
          <p:nvPr>
            <p:ph idx="1"/>
          </p:nvPr>
        </p:nvPicPr>
        <p:blipFill>
          <a:blip r:embed="rId2"/>
          <a:stretch>
            <a:fillRect/>
          </a:stretch>
        </p:blipFill>
        <p:spPr>
          <a:xfrm>
            <a:off x="1791368" y="2133600"/>
            <a:ext cx="5561263" cy="3962400"/>
          </a:xfrm>
          <a:prstGeom prst="rect">
            <a:avLst/>
          </a:prstGeom>
        </p:spPr>
      </p:pic>
    </p:spTree>
    <p:extLst>
      <p:ext uri="{BB962C8B-B14F-4D97-AF65-F5344CB8AC3E}">
        <p14:creationId xmlns:p14="http://schemas.microsoft.com/office/powerpoint/2010/main" val="1547803907"/>
      </p:ext>
    </p:extLst>
  </p:cSld>
  <p:clrMapOvr>
    <a:masterClrMapping/>
  </p:clrMapOvr>
  <p:transition spd="slow" advClick="0" advTm="15734">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404664"/>
            <a:ext cx="7632848" cy="6001643"/>
          </a:xfrm>
          <a:prstGeom prst="rect">
            <a:avLst/>
          </a:prstGeom>
        </p:spPr>
        <p:txBody>
          <a:bodyPr wrap="square">
            <a:spAutoFit/>
          </a:bodyPr>
          <a:lstStyle/>
          <a:p>
            <a:pPr algn="just"/>
            <a:r>
              <a:rPr lang="ru-RU" sz="2400" i="1" dirty="0">
                <a:solidFill>
                  <a:schemeClr val="tx2"/>
                </a:solidFill>
              </a:rPr>
              <a:t>Петр Алексеевич не терпел непослушания, хотя и просил обращаться к нему «просто» и «без Великого». </a:t>
            </a:r>
            <a:r>
              <a:rPr lang="ru-RU" sz="2400" i="1" dirty="0" smtClean="0">
                <a:solidFill>
                  <a:schemeClr val="tx2"/>
                </a:solidFill>
              </a:rPr>
              <a:t>Но если </a:t>
            </a:r>
            <a:r>
              <a:rPr lang="ru-RU" sz="2400" i="1" dirty="0">
                <a:solidFill>
                  <a:schemeClr val="tx2"/>
                </a:solidFill>
              </a:rPr>
              <a:t>не исполнялись его повеления, то расправу требовал суровую. </a:t>
            </a:r>
            <a:endParaRPr lang="ru-RU" sz="2400" i="1" dirty="0" smtClean="0">
              <a:solidFill>
                <a:schemeClr val="tx2"/>
              </a:solidFill>
            </a:endParaRPr>
          </a:p>
          <a:p>
            <a:pPr algn="just"/>
            <a:endParaRPr lang="en-US" sz="2400" i="1" dirty="0" smtClean="0">
              <a:solidFill>
                <a:schemeClr val="tx2"/>
              </a:solidFill>
            </a:endParaRPr>
          </a:p>
          <a:p>
            <a:pPr algn="just"/>
            <a:r>
              <a:rPr lang="ru-RU" sz="2400" i="1" dirty="0" smtClean="0">
                <a:solidFill>
                  <a:schemeClr val="tx2"/>
                </a:solidFill>
              </a:rPr>
              <a:t>Он не </a:t>
            </a:r>
            <a:r>
              <a:rPr lang="ru-RU" sz="2400" i="1" dirty="0">
                <a:solidFill>
                  <a:schemeClr val="tx2"/>
                </a:solidFill>
              </a:rPr>
              <a:t>умел беречь своё здоровье и </a:t>
            </a:r>
            <a:r>
              <a:rPr lang="ru-RU" sz="2400" i="1" dirty="0" smtClean="0">
                <a:solidFill>
                  <a:schemeClr val="tx2"/>
                </a:solidFill>
              </a:rPr>
              <a:t>жизнь. И </a:t>
            </a:r>
            <a:r>
              <a:rPr lang="ru-RU" sz="2400" i="1" dirty="0">
                <a:solidFill>
                  <a:schemeClr val="tx2"/>
                </a:solidFill>
              </a:rPr>
              <a:t>не жалел </a:t>
            </a:r>
            <a:r>
              <a:rPr lang="ru-RU" sz="2400" i="1" dirty="0" smtClean="0">
                <a:solidFill>
                  <a:schemeClr val="tx2"/>
                </a:solidFill>
              </a:rPr>
              <a:t>подданных ради своих замыслов.</a:t>
            </a:r>
          </a:p>
          <a:p>
            <a:pPr algn="just"/>
            <a:endParaRPr lang="ru-RU" sz="2400" i="1" dirty="0">
              <a:solidFill>
                <a:schemeClr val="tx2"/>
              </a:solidFill>
            </a:endParaRPr>
          </a:p>
          <a:p>
            <a:pPr algn="just"/>
            <a:r>
              <a:rPr lang="ru-RU" sz="2400" i="1" dirty="0">
                <a:solidFill>
                  <a:schemeClr val="tx2"/>
                </a:solidFill>
              </a:rPr>
              <a:t>Не злой по натуре, он был порывист. Не умея терпеливо объяснить </a:t>
            </a:r>
            <a:r>
              <a:rPr lang="ru-RU" sz="2400" i="1" dirty="0" smtClean="0">
                <a:solidFill>
                  <a:schemeClr val="tx2"/>
                </a:solidFill>
              </a:rPr>
              <a:t>то</a:t>
            </a:r>
            <a:r>
              <a:rPr lang="ru-RU" sz="2400" i="1" dirty="0">
                <a:solidFill>
                  <a:schemeClr val="tx2"/>
                </a:solidFill>
              </a:rPr>
              <a:t>, что </a:t>
            </a:r>
            <a:r>
              <a:rPr lang="ru-RU" sz="2400" i="1" dirty="0" smtClean="0">
                <a:solidFill>
                  <a:schemeClr val="tx2"/>
                </a:solidFill>
              </a:rPr>
              <a:t>он считал очевидным Петр, легко </a:t>
            </a:r>
            <a:r>
              <a:rPr lang="ru-RU" sz="2400" i="1" dirty="0">
                <a:solidFill>
                  <a:schemeClr val="tx2"/>
                </a:solidFill>
              </a:rPr>
              <a:t>впадал в состояние крайнего гнева </a:t>
            </a:r>
            <a:r>
              <a:rPr lang="ru-RU" sz="2400" i="1" dirty="0" smtClean="0">
                <a:solidFill>
                  <a:schemeClr val="tx2"/>
                </a:solidFill>
              </a:rPr>
              <a:t>.</a:t>
            </a:r>
          </a:p>
          <a:p>
            <a:pPr algn="just"/>
            <a:endParaRPr lang="ru-RU" sz="2400" i="1" dirty="0" smtClean="0">
              <a:solidFill>
                <a:schemeClr val="tx2"/>
              </a:solidFill>
            </a:endParaRPr>
          </a:p>
          <a:p>
            <a:pPr algn="just"/>
            <a:r>
              <a:rPr lang="ru-RU" sz="2400" i="1" dirty="0" smtClean="0">
                <a:solidFill>
                  <a:schemeClr val="tx2"/>
                </a:solidFill>
              </a:rPr>
              <a:t>Правда</a:t>
            </a:r>
            <a:r>
              <a:rPr lang="ru-RU" sz="2400" i="1" dirty="0">
                <a:solidFill>
                  <a:schemeClr val="tx2"/>
                </a:solidFill>
              </a:rPr>
              <a:t>, </a:t>
            </a:r>
            <a:r>
              <a:rPr lang="ru-RU" sz="2400" i="1" dirty="0" smtClean="0">
                <a:solidFill>
                  <a:schemeClr val="tx2"/>
                </a:solidFill>
              </a:rPr>
              <a:t>он </a:t>
            </a:r>
            <a:r>
              <a:rPr lang="ru-RU" sz="2400" i="1" dirty="0">
                <a:solidFill>
                  <a:schemeClr val="tx2"/>
                </a:solidFill>
              </a:rPr>
              <a:t>был отходчив и через несколько минут уже мог хохотать над удачной шуткой провинившегося.</a:t>
            </a:r>
          </a:p>
        </p:txBody>
      </p:sp>
    </p:spTree>
    <p:extLst>
      <p:ext uri="{BB962C8B-B14F-4D97-AF65-F5344CB8AC3E}">
        <p14:creationId xmlns:p14="http://schemas.microsoft.com/office/powerpoint/2010/main" val="337637337"/>
      </p:ext>
    </p:extLst>
  </p:cSld>
  <p:clrMapOvr>
    <a:masterClrMapping/>
  </p:clrMapOvr>
  <p:transition spd="slow" advClick="0" advTm="129663">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2052464"/>
          </a:xfrm>
        </p:spPr>
        <p:txBody>
          <a:bodyPr>
            <a:normAutofit/>
          </a:bodyPr>
          <a:lstStyle/>
          <a:p>
            <a:pPr algn="just"/>
            <a:r>
              <a:rPr lang="ru-RU" sz="2000" i="1" dirty="0">
                <a:solidFill>
                  <a:schemeClr val="tx2"/>
                </a:solidFill>
              </a:rPr>
              <a:t>Петр I был безразличен к нарядам и не любил официальных </a:t>
            </a:r>
            <a:r>
              <a:rPr lang="ru-RU" sz="2000" i="1" dirty="0" smtClean="0">
                <a:solidFill>
                  <a:schemeClr val="tx2"/>
                </a:solidFill>
              </a:rPr>
              <a:t>приёмов. Ему </a:t>
            </a:r>
            <a:r>
              <a:rPr lang="ru-RU" sz="2000" i="1" dirty="0">
                <a:solidFill>
                  <a:schemeClr val="tx2"/>
                </a:solidFill>
              </a:rPr>
              <a:t>больше нравились ассамблеи, где </a:t>
            </a:r>
            <a:r>
              <a:rPr lang="ru-RU" sz="2000" i="1" dirty="0" smtClean="0">
                <a:solidFill>
                  <a:schemeClr val="tx2"/>
                </a:solidFill>
              </a:rPr>
              <a:t>люди </a:t>
            </a:r>
            <a:r>
              <a:rPr lang="ru-RU" sz="2000" i="1" dirty="0">
                <a:solidFill>
                  <a:schemeClr val="tx2"/>
                </a:solidFill>
              </a:rPr>
              <a:t>обращались друг к другу </a:t>
            </a:r>
            <a:r>
              <a:rPr lang="ru-RU" sz="2000" i="1" dirty="0" smtClean="0">
                <a:solidFill>
                  <a:schemeClr val="tx2"/>
                </a:solidFill>
              </a:rPr>
              <a:t>просто </a:t>
            </a:r>
            <a:r>
              <a:rPr lang="ru-RU" sz="2000" i="1" dirty="0">
                <a:solidFill>
                  <a:schemeClr val="tx2"/>
                </a:solidFill>
              </a:rPr>
              <a:t>без </a:t>
            </a:r>
            <a:r>
              <a:rPr lang="ru-RU" sz="2000" i="1" dirty="0" smtClean="0">
                <a:solidFill>
                  <a:schemeClr val="tx2"/>
                </a:solidFill>
              </a:rPr>
              <a:t>титулов, </a:t>
            </a:r>
            <a:r>
              <a:rPr lang="ru-RU" sz="2000" i="1" dirty="0">
                <a:solidFill>
                  <a:schemeClr val="tx2"/>
                </a:solidFill>
              </a:rPr>
              <a:t>играли в шахматы и танцевали</a:t>
            </a:r>
            <a:r>
              <a:rPr lang="ru-RU" sz="2000" i="1" dirty="0" smtClean="0">
                <a:solidFill>
                  <a:schemeClr val="tx2"/>
                </a:solidFill>
              </a:rPr>
              <a:t>.</a:t>
            </a:r>
            <a:br>
              <a:rPr lang="ru-RU" sz="2000" i="1" dirty="0" smtClean="0">
                <a:solidFill>
                  <a:schemeClr val="tx2"/>
                </a:solidFill>
              </a:rPr>
            </a:br>
            <a:r>
              <a:rPr lang="ru-RU" sz="2000" i="1" dirty="0" smtClean="0">
                <a:solidFill>
                  <a:schemeClr val="tx2"/>
                </a:solidFill>
              </a:rPr>
              <a:t>Он </a:t>
            </a:r>
            <a:r>
              <a:rPr lang="ru-RU" sz="2000" i="1" dirty="0">
                <a:solidFill>
                  <a:schemeClr val="tx2"/>
                </a:solidFill>
              </a:rPr>
              <a:t>ценил талантливых, трудолюбивых людей и всячески их поощрял. Он не смотрел на различия — сословные, религиозные, национальные. </a:t>
            </a:r>
            <a:br>
              <a:rPr lang="ru-RU" sz="2000" i="1" dirty="0">
                <a:solidFill>
                  <a:schemeClr val="tx2"/>
                </a:solidFill>
              </a:rPr>
            </a:br>
            <a:endParaRPr lang="ru-RU" sz="2000" i="1" dirty="0">
              <a:solidFill>
                <a:schemeClr val="tx2"/>
              </a:solidFill>
            </a:endParaRPr>
          </a:p>
        </p:txBody>
      </p:sp>
      <p:pic>
        <p:nvPicPr>
          <p:cNvPr id="5" name="Объект 4"/>
          <p:cNvPicPr>
            <a:picLocks noGrp="1" noChangeAspect="1"/>
          </p:cNvPicPr>
          <p:nvPr>
            <p:ph idx="1"/>
          </p:nvPr>
        </p:nvPicPr>
        <p:blipFill>
          <a:blip r:embed="rId2"/>
          <a:stretch>
            <a:fillRect/>
          </a:stretch>
        </p:blipFill>
        <p:spPr>
          <a:xfrm>
            <a:off x="935596" y="1916832"/>
            <a:ext cx="7272808" cy="4719989"/>
          </a:xfrm>
          <a:prstGeom prst="rect">
            <a:avLst/>
          </a:prstGeom>
        </p:spPr>
      </p:pic>
    </p:spTree>
    <p:extLst>
      <p:ext uri="{BB962C8B-B14F-4D97-AF65-F5344CB8AC3E}">
        <p14:creationId xmlns:p14="http://schemas.microsoft.com/office/powerpoint/2010/main" val="1463229477"/>
      </p:ext>
    </p:extLst>
  </p:cSld>
  <p:clrMapOvr>
    <a:masterClrMapping/>
  </p:clrMapOvr>
  <p:transition spd="slow" advClick="0" advTm="10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0"/>
            <a:ext cx="8229600" cy="2708920"/>
          </a:xfrm>
        </p:spPr>
        <p:txBody>
          <a:bodyPr>
            <a:normAutofit fontScale="90000"/>
          </a:bodyPr>
          <a:lstStyle/>
          <a:p>
            <a:pPr algn="ctr"/>
            <a:r>
              <a:rPr lang="ru-RU" sz="2000" i="1" dirty="0" smtClean="0">
                <a:solidFill>
                  <a:schemeClr val="tx2"/>
                </a:solidFill>
                <a:latin typeface="Arial" panose="020B0604020202020204" pitchFamily="34" charset="0"/>
                <a:cs typeface="Arial" panose="020B0604020202020204" pitchFamily="34" charset="0"/>
              </a:rPr>
              <a:t>Для </a:t>
            </a:r>
            <a:r>
              <a:rPr lang="ru-RU" sz="2000" i="1" dirty="0">
                <a:solidFill>
                  <a:schemeClr val="tx2"/>
                </a:solidFill>
                <a:latin typeface="Arial" panose="020B0604020202020204" pitchFamily="34" charset="0"/>
                <a:cs typeface="Arial" panose="020B0604020202020204" pitchFamily="34" charset="0"/>
              </a:rPr>
              <a:t>деятельности Петра I характерен взгляд далеко в будущее</a:t>
            </a:r>
            <a:r>
              <a:rPr lang="ru-RU" sz="2000" i="1" dirty="0" smtClean="0">
                <a:solidFill>
                  <a:schemeClr val="tx2"/>
                </a:solidFill>
                <a:latin typeface="Arial" panose="020B0604020202020204" pitchFamily="34" charset="0"/>
                <a:cs typeface="Arial" panose="020B0604020202020204" pitchFamily="34" charset="0"/>
              </a:rPr>
              <a:t>.</a:t>
            </a:r>
            <a:br>
              <a:rPr lang="ru-RU" sz="2000" i="1" dirty="0" smtClean="0">
                <a:solidFill>
                  <a:schemeClr val="tx2"/>
                </a:solidFill>
                <a:latin typeface="Arial" panose="020B0604020202020204" pitchFamily="34" charset="0"/>
                <a:cs typeface="Arial" panose="020B0604020202020204" pitchFamily="34" charset="0"/>
              </a:rPr>
            </a:br>
            <a:r>
              <a:rPr lang="ru-RU" sz="2000" i="1" dirty="0" smtClean="0">
                <a:solidFill>
                  <a:schemeClr val="tx2"/>
                </a:solidFill>
                <a:latin typeface="Arial" panose="020B0604020202020204" pitchFamily="34" charset="0"/>
                <a:cs typeface="Arial" panose="020B0604020202020204" pitchFamily="34" charset="0"/>
              </a:rPr>
              <a:t>Всесторонность </a:t>
            </a:r>
            <a:r>
              <a:rPr lang="ru-RU" sz="2000" i="1" dirty="0">
                <a:solidFill>
                  <a:schemeClr val="tx2"/>
                </a:solidFill>
                <a:latin typeface="Arial" panose="020B0604020202020204" pitchFamily="34" charset="0"/>
                <a:cs typeface="Arial" panose="020B0604020202020204" pitchFamily="34" charset="0"/>
              </a:rPr>
              <a:t>и гармоничность – это основные черты личности </a:t>
            </a:r>
            <a:r>
              <a:rPr lang="ru-RU" sz="2000" i="1" dirty="0" smtClean="0">
                <a:solidFill>
                  <a:schemeClr val="tx2"/>
                </a:solidFill>
                <a:latin typeface="Arial" panose="020B0604020202020204" pitchFamily="34" charset="0"/>
                <a:cs typeface="Arial" panose="020B0604020202020204" pitchFamily="34" charset="0"/>
              </a:rPr>
              <a:t>Петра </a:t>
            </a:r>
            <a:r>
              <a:rPr lang="en-US" sz="2000" i="1" dirty="0" smtClean="0">
                <a:solidFill>
                  <a:schemeClr val="tx2"/>
                </a:solidFill>
                <a:latin typeface="Arial" panose="020B0604020202020204" pitchFamily="34" charset="0"/>
                <a:cs typeface="Arial" panose="020B0604020202020204" pitchFamily="34" charset="0"/>
              </a:rPr>
              <a:t>I</a:t>
            </a:r>
            <a:r>
              <a:rPr lang="ru-RU" sz="2000" i="1" dirty="0" smtClean="0">
                <a:solidFill>
                  <a:schemeClr val="tx2"/>
                </a:solidFill>
                <a:latin typeface="Arial" panose="020B0604020202020204" pitchFamily="34" charset="0"/>
                <a:cs typeface="Arial" panose="020B0604020202020204" pitchFamily="34" charset="0"/>
              </a:rPr>
              <a:t>. </a:t>
            </a:r>
            <a:br>
              <a:rPr lang="ru-RU" sz="2000" i="1" dirty="0" smtClean="0">
                <a:solidFill>
                  <a:schemeClr val="tx2"/>
                </a:solidFill>
                <a:latin typeface="Arial" panose="020B0604020202020204" pitchFamily="34" charset="0"/>
                <a:cs typeface="Arial" panose="020B0604020202020204" pitchFamily="34" charset="0"/>
              </a:rPr>
            </a:br>
            <a:r>
              <a:rPr lang="ru-RU" sz="2000" i="1" dirty="0" smtClean="0">
                <a:solidFill>
                  <a:schemeClr val="tx2"/>
                </a:solidFill>
                <a:latin typeface="Arial" panose="020B0604020202020204" pitchFamily="34" charset="0"/>
                <a:cs typeface="Arial" panose="020B0604020202020204" pitchFamily="34" charset="0"/>
              </a:rPr>
              <a:t>Ясно</a:t>
            </a:r>
            <a:r>
              <a:rPr lang="ru-RU" sz="2000" i="1" dirty="0">
                <a:solidFill>
                  <a:schemeClr val="tx2"/>
                </a:solidFill>
                <a:latin typeface="Arial" panose="020B0604020202020204" pitchFamily="34" charset="0"/>
                <a:cs typeface="Arial" panose="020B0604020202020204" pitchFamily="34" charset="0"/>
              </a:rPr>
              <a:t>, </a:t>
            </a:r>
            <a:r>
              <a:rPr lang="ru-RU" sz="2000" i="1" dirty="0" smtClean="0">
                <a:solidFill>
                  <a:schemeClr val="tx2"/>
                </a:solidFill>
                <a:latin typeface="Arial" panose="020B0604020202020204" pitchFamily="34" charset="0"/>
                <a:cs typeface="Arial" panose="020B0604020202020204" pitchFamily="34" charset="0"/>
              </a:rPr>
              <a:t>что Петр </a:t>
            </a:r>
            <a:r>
              <a:rPr lang="ru-RU" sz="2000" i="1" dirty="0">
                <a:solidFill>
                  <a:schemeClr val="tx2"/>
                </a:solidFill>
                <a:latin typeface="Arial" panose="020B0604020202020204" pitchFamily="34" charset="0"/>
                <a:cs typeface="Arial" panose="020B0604020202020204" pitchFamily="34" charset="0"/>
              </a:rPr>
              <a:t>I, жестокий или добрый, </a:t>
            </a:r>
            <a:r>
              <a:rPr lang="ru-RU" sz="2000" i="1" dirty="0" smtClean="0">
                <a:solidFill>
                  <a:schemeClr val="tx2"/>
                </a:solidFill>
                <a:latin typeface="Arial" panose="020B0604020202020204" pitchFamily="34" charset="0"/>
                <a:cs typeface="Arial" panose="020B0604020202020204" pitchFamily="34" charset="0"/>
              </a:rPr>
              <a:t>он </a:t>
            </a:r>
            <a:r>
              <a:rPr lang="ru-RU" sz="2000" i="1" dirty="0" smtClean="0">
                <a:solidFill>
                  <a:schemeClr val="tx2"/>
                </a:solidFill>
                <a:latin typeface="Arial" panose="020B0604020202020204" pitchFamily="34" charset="0"/>
                <a:cs typeface="Arial" panose="020B0604020202020204" pitchFamily="34" charset="0"/>
              </a:rPr>
              <a:t> </a:t>
            </a:r>
            <a:r>
              <a:rPr lang="ru-RU" sz="2000" i="1" dirty="0" smtClean="0">
                <a:solidFill>
                  <a:schemeClr val="tx2"/>
                </a:solidFill>
                <a:latin typeface="Arial" panose="020B0604020202020204" pitchFamily="34" charset="0"/>
                <a:cs typeface="Arial" panose="020B0604020202020204" pitchFamily="34" charset="0"/>
              </a:rPr>
              <a:t>был </a:t>
            </a:r>
            <a:r>
              <a:rPr lang="ru-RU" sz="2000" i="1" dirty="0">
                <a:solidFill>
                  <a:schemeClr val="tx2"/>
                </a:solidFill>
                <a:latin typeface="Arial" panose="020B0604020202020204" pitchFamily="34" charset="0"/>
                <a:cs typeface="Arial" panose="020B0604020202020204" pitchFamily="34" charset="0"/>
              </a:rPr>
              <a:t>очень энергичный человек, с живым умом и большой силой. Он был </a:t>
            </a:r>
            <a:r>
              <a:rPr lang="ru-RU" sz="2000" i="1" dirty="0" smtClean="0">
                <a:solidFill>
                  <a:schemeClr val="tx2"/>
                </a:solidFill>
                <a:latin typeface="Arial" panose="020B0604020202020204" pitchFamily="34" charset="0"/>
                <a:cs typeface="Arial" panose="020B0604020202020204" pitchFamily="34" charset="0"/>
              </a:rPr>
              <a:t>талантлив и обладал </a:t>
            </a:r>
            <a:r>
              <a:rPr lang="ru-RU" sz="2000" i="1" dirty="0">
                <a:solidFill>
                  <a:schemeClr val="tx2"/>
                </a:solidFill>
                <a:latin typeface="Arial" panose="020B0604020202020204" pitchFamily="34" charset="0"/>
                <a:cs typeface="Arial" panose="020B0604020202020204" pitchFamily="34" charset="0"/>
              </a:rPr>
              <a:t>незаурядной силой воли, был активен и деятелен, упорен в достижении цели, а при временных поражениях не терял присутствия духа. Пётр I любил свою </a:t>
            </a:r>
            <a:r>
              <a:rPr lang="ru-RU" sz="2000" i="1" dirty="0" smtClean="0">
                <a:solidFill>
                  <a:schemeClr val="tx2"/>
                </a:solidFill>
                <a:latin typeface="Arial" panose="020B0604020202020204" pitchFamily="34" charset="0"/>
                <a:cs typeface="Arial" panose="020B0604020202020204" pitchFamily="34" charset="0"/>
              </a:rPr>
              <a:t>страну и </a:t>
            </a:r>
            <a:r>
              <a:rPr lang="ru-RU" sz="2000" i="1" dirty="0">
                <a:solidFill>
                  <a:schemeClr val="tx2"/>
                </a:solidFill>
                <a:latin typeface="Arial" panose="020B0604020202020204" pitchFamily="34" charset="0"/>
                <a:cs typeface="Arial" panose="020B0604020202020204" pitchFamily="34" charset="0"/>
              </a:rPr>
              <a:t>мечтал, чтобы она стала самой мощной </a:t>
            </a:r>
            <a:r>
              <a:rPr lang="ru-RU" sz="2000" i="1" dirty="0" smtClean="0">
                <a:solidFill>
                  <a:schemeClr val="tx2"/>
                </a:solidFill>
                <a:latin typeface="Arial" panose="020B0604020202020204" pitchFamily="34" charset="0"/>
                <a:cs typeface="Arial" panose="020B0604020202020204" pitchFamily="34" charset="0"/>
              </a:rPr>
              <a:t>.</a:t>
            </a:r>
            <a:r>
              <a:rPr lang="ru-RU" sz="2000" i="1" dirty="0">
                <a:solidFill>
                  <a:schemeClr val="tx2"/>
                </a:solidFill>
                <a:latin typeface="Arial" panose="020B0604020202020204" pitchFamily="34" charset="0"/>
                <a:cs typeface="Arial" panose="020B0604020202020204" pitchFamily="34" charset="0"/>
              </a:rPr>
              <a:t/>
            </a:r>
            <a:br>
              <a:rPr lang="ru-RU" sz="2000" i="1" dirty="0">
                <a:solidFill>
                  <a:schemeClr val="tx2"/>
                </a:solidFill>
                <a:latin typeface="Arial" panose="020B0604020202020204" pitchFamily="34" charset="0"/>
                <a:cs typeface="Arial" panose="020B0604020202020204" pitchFamily="34" charset="0"/>
              </a:rPr>
            </a:br>
            <a:endParaRPr lang="ru-RU" sz="2000" i="1" dirty="0">
              <a:solidFill>
                <a:schemeClr val="tx2"/>
              </a:solidFill>
              <a:latin typeface="Arial" panose="020B0604020202020204" pitchFamily="34" charset="0"/>
              <a:cs typeface="Arial" panose="020B0604020202020204" pitchFamily="34" charset="0"/>
            </a:endParaRPr>
          </a:p>
        </p:txBody>
      </p:sp>
      <p:pic>
        <p:nvPicPr>
          <p:cNvPr id="9" name="Объект 8"/>
          <p:cNvPicPr>
            <a:picLocks noGrp="1" noChangeAspect="1"/>
          </p:cNvPicPr>
          <p:nvPr>
            <p:ph idx="1"/>
          </p:nvPr>
        </p:nvPicPr>
        <p:blipFill>
          <a:blip r:embed="rId2"/>
          <a:stretch>
            <a:fillRect/>
          </a:stretch>
        </p:blipFill>
        <p:spPr>
          <a:xfrm>
            <a:off x="2944546" y="2420888"/>
            <a:ext cx="3394410" cy="4176464"/>
          </a:xfrm>
          <a:prstGeom prst="rect">
            <a:avLst/>
          </a:prstGeom>
        </p:spPr>
      </p:pic>
    </p:spTree>
    <p:extLst>
      <p:ext uri="{BB962C8B-B14F-4D97-AF65-F5344CB8AC3E}">
        <p14:creationId xmlns:p14="http://schemas.microsoft.com/office/powerpoint/2010/main" val="1939421619"/>
      </p:ext>
    </p:extLst>
  </p:cSld>
  <p:clrMapOvr>
    <a:masterClrMapping/>
  </p:clrMapOvr>
  <p:transition spd="slow" advClick="0" advTm="10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169636"/>
            <a:ext cx="8229600" cy="3571732"/>
          </a:xfrm>
        </p:spPr>
        <p:txBody>
          <a:bodyPr/>
          <a:lstStyle/>
          <a:p>
            <a:pPr algn="just"/>
            <a:r>
              <a:rPr lang="ru-RU" sz="2400" i="1" dirty="0">
                <a:solidFill>
                  <a:schemeClr val="tx2"/>
                </a:solidFill>
                <a:latin typeface="Arial" panose="020B0604020202020204" pitchFamily="34" charset="0"/>
                <a:cs typeface="Arial" panose="020B0604020202020204" pitchFamily="34" charset="0"/>
              </a:rPr>
              <a:t>Я считаю, что я смогла достичь целей своего проекта, узнала много нового о личности Петра </a:t>
            </a:r>
            <a:r>
              <a:rPr lang="ru-RU" sz="2400" i="1" dirty="0" smtClean="0">
                <a:solidFill>
                  <a:schemeClr val="tx2"/>
                </a:solidFill>
                <a:latin typeface="Arial" panose="020B0604020202020204" pitchFamily="34" charset="0"/>
                <a:cs typeface="Arial" panose="020B0604020202020204" pitchFamily="34" charset="0"/>
              </a:rPr>
              <a:t>I. </a:t>
            </a:r>
            <a:r>
              <a:rPr lang="ru-RU" sz="2400" i="1" dirty="0">
                <a:solidFill>
                  <a:schemeClr val="tx2"/>
                </a:solidFill>
                <a:latin typeface="Arial" panose="020B0604020202020204" pitchFamily="34" charset="0"/>
                <a:cs typeface="Arial" panose="020B0604020202020204" pitchFamily="34" charset="0"/>
              </a:rPr>
              <a:t>Эти знания мне обязательно пригодятся в будущем.</a:t>
            </a:r>
          </a:p>
          <a:p>
            <a:pPr algn="just"/>
            <a:r>
              <a:rPr lang="ru-RU" sz="2400" i="1" dirty="0">
                <a:solidFill>
                  <a:schemeClr val="tx2"/>
                </a:solidFill>
                <a:latin typeface="Arial" panose="020B0604020202020204" pitchFamily="34" charset="0"/>
                <a:cs typeface="Arial" panose="020B0604020202020204" pitchFamily="34" charset="0"/>
              </a:rPr>
              <a:t>Для работы над этим проектом я читала энциклопедии «Мы живем в эпоху Петра I» и «Я познаю мир», книгу Николая Ивановича Павленко «Петр I». Вы можете ознакомиться с этими книгами на перемене.</a:t>
            </a:r>
          </a:p>
          <a:p>
            <a:endParaRPr lang="ru-RU" dirty="0"/>
          </a:p>
        </p:txBody>
      </p:sp>
      <p:sp>
        <p:nvSpPr>
          <p:cNvPr id="3" name="Заголовок 2"/>
          <p:cNvSpPr>
            <a:spLocks noGrp="1"/>
          </p:cNvSpPr>
          <p:nvPr>
            <p:ph type="title"/>
          </p:nvPr>
        </p:nvSpPr>
        <p:spPr>
          <a:xfrm>
            <a:off x="457200" y="152400"/>
            <a:ext cx="8229600" cy="2196480"/>
          </a:xfrm>
        </p:spPr>
        <p:txBody>
          <a:bodyPr>
            <a:normAutofit/>
          </a:bodyPr>
          <a:lstStyle/>
          <a:p>
            <a:pPr algn="just"/>
            <a:r>
              <a:rPr lang="ru-RU" sz="2400" dirty="0"/>
              <a:t> </a:t>
            </a:r>
            <a:endParaRPr lang="ru-RU" sz="2400" i="1" dirty="0">
              <a:solidFill>
                <a:schemeClr val="tx2"/>
              </a:solidFill>
            </a:endParaRPr>
          </a:p>
        </p:txBody>
      </p:sp>
      <p:pic>
        <p:nvPicPr>
          <p:cNvPr id="4" name="Рисунок 3"/>
          <p:cNvPicPr>
            <a:picLocks noChangeAspect="1"/>
          </p:cNvPicPr>
          <p:nvPr/>
        </p:nvPicPr>
        <p:blipFill>
          <a:blip r:embed="rId3"/>
          <a:stretch>
            <a:fillRect/>
          </a:stretch>
        </p:blipFill>
        <p:spPr>
          <a:xfrm>
            <a:off x="422052" y="134392"/>
            <a:ext cx="2448272" cy="3017236"/>
          </a:xfrm>
          <a:prstGeom prst="rect">
            <a:avLst/>
          </a:prstGeom>
        </p:spPr>
      </p:pic>
      <p:pic>
        <p:nvPicPr>
          <p:cNvPr id="5" name="Рисунок 4"/>
          <p:cNvPicPr>
            <a:picLocks noChangeAspect="1"/>
          </p:cNvPicPr>
          <p:nvPr/>
        </p:nvPicPr>
        <p:blipFill>
          <a:blip r:embed="rId4"/>
          <a:stretch>
            <a:fillRect/>
          </a:stretch>
        </p:blipFill>
        <p:spPr>
          <a:xfrm>
            <a:off x="3344914" y="87481"/>
            <a:ext cx="2454172" cy="3068959"/>
          </a:xfrm>
          <a:prstGeom prst="rect">
            <a:avLst/>
          </a:prstGeom>
        </p:spPr>
      </p:pic>
      <p:pic>
        <p:nvPicPr>
          <p:cNvPr id="6" name="Рисунок 5"/>
          <p:cNvPicPr>
            <a:picLocks noChangeAspect="1"/>
          </p:cNvPicPr>
          <p:nvPr/>
        </p:nvPicPr>
        <p:blipFill>
          <a:blip r:embed="rId5"/>
          <a:stretch>
            <a:fillRect/>
          </a:stretch>
        </p:blipFill>
        <p:spPr>
          <a:xfrm>
            <a:off x="6273676" y="152400"/>
            <a:ext cx="2113678" cy="3063181"/>
          </a:xfrm>
          <a:prstGeom prst="rect">
            <a:avLst/>
          </a:prstGeom>
        </p:spPr>
      </p:pic>
    </p:spTree>
    <p:extLst>
      <p:ext uri="{BB962C8B-B14F-4D97-AF65-F5344CB8AC3E}">
        <p14:creationId xmlns:p14="http://schemas.microsoft.com/office/powerpoint/2010/main" val="1577576698"/>
      </p:ext>
    </p:extLst>
  </p:cSld>
  <p:clrMapOvr>
    <a:masterClrMapping/>
  </p:clrMapOvr>
  <p:transition spd="slow" advClick="0" advTm="10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3284984"/>
            <a:ext cx="8748464" cy="707886"/>
          </a:xfrm>
          <a:prstGeom prst="rect">
            <a:avLst/>
          </a:prstGeom>
        </p:spPr>
        <p:txBody>
          <a:bodyPr wrap="square">
            <a:spAutoFit/>
          </a:bodyPr>
          <a:lstStyle/>
          <a:p>
            <a:pPr algn="ctr"/>
            <a:r>
              <a:rPr lang="ru-RU" sz="4000" i="1" dirty="0">
                <a:solidFill>
                  <a:schemeClr val="tx2"/>
                </a:solidFill>
              </a:rPr>
              <a:t>Спасибо за внимание.</a:t>
            </a:r>
          </a:p>
        </p:txBody>
      </p:sp>
    </p:spTree>
    <p:extLst>
      <p:ext uri="{BB962C8B-B14F-4D97-AF65-F5344CB8AC3E}">
        <p14:creationId xmlns:p14="http://schemas.microsoft.com/office/powerpoint/2010/main" val="3686390098"/>
      </p:ext>
    </p:extLst>
  </p:cSld>
  <p:clrMapOvr>
    <a:masterClrMapping/>
  </p:clrMapOvr>
  <p:transition spd="slow" advClick="0" advTm="10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052736"/>
            <a:ext cx="8229600" cy="5043264"/>
          </a:xfrm>
        </p:spPr>
        <p:txBody>
          <a:bodyPr/>
          <a:lstStyle/>
          <a:p>
            <a:pPr algn="just">
              <a:buNone/>
            </a:pPr>
            <a:r>
              <a:rPr lang="ru-RU" sz="2400" i="1" dirty="0" smtClean="0">
                <a:solidFill>
                  <a:schemeClr val="tx2"/>
                </a:solidFill>
              </a:rPr>
              <a:t>Я хочу представить </a:t>
            </a:r>
            <a:r>
              <a:rPr lang="ru-RU" sz="2400" i="1" dirty="0">
                <a:solidFill>
                  <a:schemeClr val="tx2"/>
                </a:solidFill>
              </a:rPr>
              <a:t>вам мой проект на тему «Личность Петра I».</a:t>
            </a:r>
          </a:p>
          <a:p>
            <a:pPr algn="just">
              <a:buNone/>
            </a:pPr>
            <a:r>
              <a:rPr lang="ru-RU" sz="2400" i="1" dirty="0">
                <a:solidFill>
                  <a:schemeClr val="tx2"/>
                </a:solidFill>
              </a:rPr>
              <a:t>В рамках проекта я поставила перед собой следующие цели:</a:t>
            </a:r>
          </a:p>
          <a:p>
            <a:pPr algn="just">
              <a:buNone/>
            </a:pPr>
            <a:r>
              <a:rPr lang="ru-RU" sz="2400" i="1" dirty="0">
                <a:solidFill>
                  <a:schemeClr val="tx2"/>
                </a:solidFill>
              </a:rPr>
              <a:t>1. Изучить личность Петра I, выяснить как складывались основные черты его </a:t>
            </a:r>
            <a:r>
              <a:rPr lang="ru-RU" sz="2400" i="1" dirty="0" smtClean="0">
                <a:solidFill>
                  <a:schemeClr val="tx2"/>
                </a:solidFill>
              </a:rPr>
              <a:t>характера.</a:t>
            </a:r>
          </a:p>
          <a:p>
            <a:pPr algn="just">
              <a:buNone/>
            </a:pPr>
            <a:r>
              <a:rPr lang="ru-RU" sz="2400" i="1" dirty="0" smtClean="0">
                <a:solidFill>
                  <a:schemeClr val="tx2"/>
                </a:solidFill>
              </a:rPr>
              <a:t>2. Сделать вывод о том,  как характер Петра I влиял на его управление государством.</a:t>
            </a:r>
          </a:p>
          <a:p>
            <a:pPr algn="just">
              <a:buNone/>
            </a:pPr>
            <a:r>
              <a:rPr lang="ru-RU" sz="2400" i="1" dirty="0" smtClean="0">
                <a:solidFill>
                  <a:schemeClr val="tx2"/>
                </a:solidFill>
              </a:rPr>
              <a:t>Способы </a:t>
            </a:r>
            <a:r>
              <a:rPr lang="ru-RU" sz="2400" i="1" dirty="0">
                <a:solidFill>
                  <a:schemeClr val="tx2"/>
                </a:solidFill>
              </a:rPr>
              <a:t>достижения целей:</a:t>
            </a:r>
          </a:p>
          <a:p>
            <a:pPr algn="just">
              <a:buNone/>
            </a:pPr>
            <a:r>
              <a:rPr lang="ru-RU" sz="2400" i="1" dirty="0">
                <a:solidFill>
                  <a:schemeClr val="tx2"/>
                </a:solidFill>
              </a:rPr>
              <a:t>1.	Подобрать  и прочитать книги и материалы, необходимые для достижения </a:t>
            </a:r>
            <a:r>
              <a:rPr lang="ru-RU" sz="2400" i="1" dirty="0" smtClean="0">
                <a:solidFill>
                  <a:schemeClr val="tx2"/>
                </a:solidFill>
              </a:rPr>
              <a:t>целей.</a:t>
            </a:r>
            <a:endParaRPr lang="ru-RU" sz="2400" i="1" dirty="0">
              <a:solidFill>
                <a:schemeClr val="tx2"/>
              </a:solidFill>
            </a:endParaRPr>
          </a:p>
          <a:p>
            <a:pPr algn="just">
              <a:buNone/>
            </a:pPr>
            <a:r>
              <a:rPr lang="ru-RU" sz="2400" i="1" dirty="0">
                <a:solidFill>
                  <a:schemeClr val="tx2"/>
                </a:solidFill>
              </a:rPr>
              <a:t>2. Сделать компьютерную презентацию.</a:t>
            </a:r>
          </a:p>
          <a:p>
            <a:pPr algn="ctr">
              <a:buNone/>
            </a:pPr>
            <a:endParaRPr lang="ru-RU" sz="2000" i="1" dirty="0">
              <a:solidFill>
                <a:schemeClr val="tx2"/>
              </a:solidFill>
            </a:endParaRPr>
          </a:p>
          <a:p>
            <a:r>
              <a:rPr lang="ru-RU" sz="1800" i="1" dirty="0" smtClean="0">
                <a:solidFill>
                  <a:schemeClr val="tx2"/>
                </a:solidFill>
              </a:rPr>
              <a:t>. </a:t>
            </a:r>
          </a:p>
          <a:p>
            <a:endParaRPr lang="ru-RU" sz="1800" i="1" dirty="0">
              <a:solidFill>
                <a:schemeClr val="tx2"/>
              </a:solidFill>
            </a:endParaRPr>
          </a:p>
        </p:txBody>
      </p:sp>
      <p:sp>
        <p:nvSpPr>
          <p:cNvPr id="3" name="Заголовок 2"/>
          <p:cNvSpPr>
            <a:spLocks noGrp="1"/>
          </p:cNvSpPr>
          <p:nvPr>
            <p:ph type="title"/>
          </p:nvPr>
        </p:nvSpPr>
        <p:spPr>
          <a:xfrm>
            <a:off x="457200" y="152400"/>
            <a:ext cx="8229600" cy="900336"/>
          </a:xfrm>
        </p:spPr>
        <p:txBody>
          <a:bodyPr>
            <a:normAutofit/>
          </a:bodyPr>
          <a:lstStyle/>
          <a:p>
            <a:pPr algn="ctr"/>
            <a:r>
              <a:rPr lang="ru-RU" sz="3200" i="1" dirty="0" smtClean="0">
                <a:solidFill>
                  <a:schemeClr val="tx2"/>
                </a:solidFill>
              </a:rPr>
              <a:t>Здравствуйте</a:t>
            </a:r>
            <a:r>
              <a:rPr lang="ru-RU" sz="3200" dirty="0" smtClean="0">
                <a:solidFill>
                  <a:schemeClr val="tx2"/>
                </a:solidFill>
              </a:rPr>
              <a:t>!</a:t>
            </a:r>
            <a:endParaRPr lang="ru-RU" sz="3200" dirty="0">
              <a:solidFill>
                <a:schemeClr val="tx2"/>
              </a:solidFill>
            </a:endParaRPr>
          </a:p>
        </p:txBody>
      </p:sp>
    </p:spTree>
  </p:cSld>
  <p:clrMapOvr>
    <a:masterClrMapping/>
  </p:clrMapOvr>
  <p:transition spd="slow" advClick="0" advTm="456">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2060848"/>
            <a:ext cx="8229600" cy="4821932"/>
          </a:xfrm>
        </p:spPr>
        <p:txBody>
          <a:bodyPr/>
          <a:lstStyle/>
          <a:p>
            <a:pPr marL="0" indent="0" algn="just">
              <a:buNone/>
            </a:pPr>
            <a:endParaRPr lang="ru-RU" sz="2800" dirty="0" smtClean="0">
              <a:solidFill>
                <a:schemeClr val="tx2"/>
              </a:solidFill>
            </a:endParaRPr>
          </a:p>
          <a:p>
            <a:pPr marL="0" indent="0" algn="just">
              <a:buNone/>
            </a:pPr>
            <a:endParaRPr lang="ru-RU" sz="2800" dirty="0">
              <a:solidFill>
                <a:schemeClr val="tx2"/>
              </a:solidFill>
            </a:endParaRPr>
          </a:p>
          <a:p>
            <a:pPr marL="0" indent="0" algn="just">
              <a:buNone/>
            </a:pPr>
            <a:endParaRPr lang="ru-RU" sz="2800" dirty="0" smtClean="0">
              <a:solidFill>
                <a:schemeClr val="tx2"/>
              </a:solidFill>
            </a:endParaRPr>
          </a:p>
          <a:p>
            <a:pPr marL="0" indent="0" algn="just">
              <a:buNone/>
            </a:pPr>
            <a:endParaRPr lang="ru-RU" sz="2800" dirty="0">
              <a:solidFill>
                <a:schemeClr val="tx2"/>
              </a:solidFill>
            </a:endParaRPr>
          </a:p>
          <a:p>
            <a:pPr marL="0" indent="0" algn="just">
              <a:buNone/>
            </a:pPr>
            <a:endParaRPr lang="ru-RU" sz="2800" dirty="0" smtClean="0">
              <a:solidFill>
                <a:schemeClr val="tx2"/>
              </a:solidFill>
            </a:endParaRPr>
          </a:p>
          <a:p>
            <a:pPr marL="0" indent="0" algn="just">
              <a:buNone/>
            </a:pPr>
            <a:endParaRPr lang="ru-RU" sz="2800" dirty="0" smtClean="0">
              <a:solidFill>
                <a:schemeClr val="tx2"/>
              </a:solidFill>
            </a:endParaRPr>
          </a:p>
          <a:p>
            <a:pPr marL="0" indent="0" algn="just">
              <a:buNone/>
            </a:pPr>
            <a:endParaRPr lang="ru-RU" sz="2800" dirty="0">
              <a:solidFill>
                <a:schemeClr val="tx2"/>
              </a:solidFill>
            </a:endParaRPr>
          </a:p>
        </p:txBody>
      </p:sp>
      <p:sp>
        <p:nvSpPr>
          <p:cNvPr id="3" name="Заголовок 2"/>
          <p:cNvSpPr>
            <a:spLocks noGrp="1"/>
          </p:cNvSpPr>
          <p:nvPr>
            <p:ph type="title"/>
          </p:nvPr>
        </p:nvSpPr>
        <p:spPr>
          <a:xfrm>
            <a:off x="457200" y="188640"/>
            <a:ext cx="8229600" cy="2160240"/>
          </a:xfrm>
        </p:spPr>
        <p:txBody>
          <a:bodyPr>
            <a:noAutofit/>
          </a:bodyPr>
          <a:lstStyle/>
          <a:p>
            <a:pPr algn="r"/>
            <a:r>
              <a:rPr lang="ru-RU" sz="2400" dirty="0" smtClean="0">
                <a:solidFill>
                  <a:schemeClr val="tx2"/>
                </a:solidFill>
              </a:rPr>
              <a:t>«То академик, то герой,</a:t>
            </a:r>
            <a:br>
              <a:rPr lang="ru-RU" sz="2400" dirty="0" smtClean="0">
                <a:solidFill>
                  <a:schemeClr val="tx2"/>
                </a:solidFill>
              </a:rPr>
            </a:br>
            <a:r>
              <a:rPr lang="ru-RU" sz="2400" dirty="0" smtClean="0">
                <a:solidFill>
                  <a:schemeClr val="tx2"/>
                </a:solidFill>
              </a:rPr>
              <a:t>То мореплаватель, то плотник –</a:t>
            </a:r>
            <a:br>
              <a:rPr lang="ru-RU" sz="2400" dirty="0" smtClean="0">
                <a:solidFill>
                  <a:schemeClr val="tx2"/>
                </a:solidFill>
              </a:rPr>
            </a:br>
            <a:r>
              <a:rPr lang="ru-RU" sz="2400" dirty="0" smtClean="0">
                <a:solidFill>
                  <a:schemeClr val="tx2"/>
                </a:solidFill>
              </a:rPr>
              <a:t>Он всеобъемлющей душой</a:t>
            </a:r>
            <a:br>
              <a:rPr lang="ru-RU" sz="2400" dirty="0" smtClean="0">
                <a:solidFill>
                  <a:schemeClr val="tx2"/>
                </a:solidFill>
              </a:rPr>
            </a:br>
            <a:r>
              <a:rPr lang="ru-RU" sz="2400" dirty="0" smtClean="0">
                <a:solidFill>
                  <a:schemeClr val="tx2"/>
                </a:solidFill>
              </a:rPr>
              <a:t>На троне вечный был работник»…</a:t>
            </a:r>
            <a:r>
              <a:rPr lang="ru-RU" sz="2400" dirty="0">
                <a:solidFill>
                  <a:schemeClr val="tx2"/>
                </a:solidFill>
              </a:rPr>
              <a:t/>
            </a:r>
            <a:br>
              <a:rPr lang="ru-RU" sz="2400" dirty="0">
                <a:solidFill>
                  <a:schemeClr val="tx2"/>
                </a:solidFill>
              </a:rPr>
            </a:br>
            <a:r>
              <a:rPr lang="ru-RU" sz="2000" dirty="0">
                <a:solidFill>
                  <a:schemeClr val="tx2"/>
                </a:solidFill>
              </a:rPr>
              <a:t>Таким представлял себе Петра Великого Александр Сергеевич Пушкин.</a:t>
            </a:r>
            <a:br>
              <a:rPr lang="ru-RU" sz="2000" dirty="0">
                <a:solidFill>
                  <a:schemeClr val="tx2"/>
                </a:solidFill>
              </a:rPr>
            </a:br>
            <a:endParaRPr lang="ru-RU" sz="2000" dirty="0">
              <a:solidFill>
                <a:schemeClr val="tx2"/>
              </a:solidFill>
            </a:endParaRPr>
          </a:p>
        </p:txBody>
      </p:sp>
      <p:pic>
        <p:nvPicPr>
          <p:cNvPr id="5" name="Рисунок 4"/>
          <p:cNvPicPr>
            <a:picLocks noChangeAspect="1"/>
          </p:cNvPicPr>
          <p:nvPr/>
        </p:nvPicPr>
        <p:blipFill>
          <a:blip r:embed="rId3"/>
          <a:stretch>
            <a:fillRect/>
          </a:stretch>
        </p:blipFill>
        <p:spPr>
          <a:xfrm>
            <a:off x="1619672" y="1988840"/>
            <a:ext cx="5715000" cy="4464496"/>
          </a:xfrm>
          <a:prstGeom prst="rect">
            <a:avLst/>
          </a:prstGeom>
        </p:spPr>
      </p:pic>
    </p:spTree>
    <p:extLst>
      <p:ext uri="{BB962C8B-B14F-4D97-AF65-F5344CB8AC3E}">
        <p14:creationId xmlns:p14="http://schemas.microsoft.com/office/powerpoint/2010/main" val="1956437224"/>
      </p:ext>
    </p:extLst>
  </p:cSld>
  <p:clrMapOvr>
    <a:masterClrMapping/>
  </p:clrMapOvr>
  <p:transition spd="slow" advClick="0" advTm="311">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xfrm>
            <a:off x="483332" y="404663"/>
            <a:ext cx="8229600" cy="3009860"/>
          </a:xfrm>
          <a:noFill/>
          <a:ln w="9525"/>
        </p:spPr>
        <p:txBody>
          <a:bodyPr wrap="square" lIns="91440" tIns="45720" rIns="91440" bIns="45720" numCol="1" compatLnSpc="1">
            <a:prstTxWarp prst="textNoShape">
              <a:avLst/>
            </a:prstTxWarp>
            <a:noAutofit/>
          </a:bodyPr>
          <a:lstStyle/>
          <a:p>
            <a:pPr algn="just"/>
            <a:r>
              <a:rPr lang="ru-RU" sz="2800" i="1" dirty="0">
                <a:ln>
                  <a:noFill/>
                </a:ln>
                <a:solidFill>
                  <a:schemeClr val="tx2"/>
                </a:solidFill>
                <a:effectLst/>
                <a:latin typeface="+mn-lt"/>
              </a:rPr>
              <a:t>30 мая 1672 года в Москве у царя Алексея Михайловича и царицы   Наталии Кирилловны родился сын Петр. Уже в раннем возрасте проявились присущие Петру черты характера: живость восприятия, </a:t>
            </a:r>
            <a:r>
              <a:rPr lang="ru-RU" sz="2800" i="1" dirty="0" smtClean="0">
                <a:ln>
                  <a:noFill/>
                </a:ln>
                <a:solidFill>
                  <a:schemeClr val="tx2"/>
                </a:solidFill>
                <a:effectLst/>
                <a:latin typeface="+mn-lt"/>
              </a:rPr>
              <a:t>неугомонность, </a:t>
            </a:r>
            <a:r>
              <a:rPr lang="ru-RU" sz="2800" i="1" dirty="0">
                <a:ln>
                  <a:noFill/>
                </a:ln>
                <a:solidFill>
                  <a:schemeClr val="tx2"/>
                </a:solidFill>
                <a:effectLst/>
                <a:latin typeface="+mn-lt"/>
              </a:rPr>
              <a:t>неиссякаемая энергия, страстная самозабвенная увлеченность игрой, незаметно переходящая в дело.</a:t>
            </a:r>
          </a:p>
        </p:txBody>
      </p:sp>
      <p:pic>
        <p:nvPicPr>
          <p:cNvPr id="2" name="Рисунок 1"/>
          <p:cNvPicPr>
            <a:picLocks noChangeAspect="1"/>
          </p:cNvPicPr>
          <p:nvPr/>
        </p:nvPicPr>
        <p:blipFill>
          <a:blip r:embed="rId3"/>
          <a:stretch>
            <a:fillRect/>
          </a:stretch>
        </p:blipFill>
        <p:spPr>
          <a:xfrm>
            <a:off x="323528" y="3476925"/>
            <a:ext cx="2792524" cy="3214949"/>
          </a:xfrm>
          <a:prstGeom prst="rect">
            <a:avLst/>
          </a:prstGeom>
        </p:spPr>
      </p:pic>
      <p:pic>
        <p:nvPicPr>
          <p:cNvPr id="3" name="Рисунок 2"/>
          <p:cNvPicPr>
            <a:picLocks noChangeAspect="1"/>
          </p:cNvPicPr>
          <p:nvPr/>
        </p:nvPicPr>
        <p:blipFill>
          <a:blip r:embed="rId4"/>
          <a:stretch>
            <a:fillRect/>
          </a:stretch>
        </p:blipFill>
        <p:spPr>
          <a:xfrm>
            <a:off x="6197657" y="3488881"/>
            <a:ext cx="2694823" cy="3126820"/>
          </a:xfrm>
          <a:prstGeom prst="rect">
            <a:avLst/>
          </a:prstGeom>
        </p:spPr>
      </p:pic>
      <p:pic>
        <p:nvPicPr>
          <p:cNvPr id="11" name="Объект 10"/>
          <p:cNvPicPr>
            <a:picLocks noGrp="1" noChangeAspect="1"/>
          </p:cNvPicPr>
          <p:nvPr>
            <p:ph idx="1"/>
          </p:nvPr>
        </p:nvPicPr>
        <p:blipFill>
          <a:blip r:embed="rId5"/>
          <a:stretch>
            <a:fillRect/>
          </a:stretch>
        </p:blipFill>
        <p:spPr>
          <a:xfrm>
            <a:off x="3279700" y="3414523"/>
            <a:ext cx="2811239" cy="3339752"/>
          </a:xfrm>
          <a:prstGeom prst="rect">
            <a:avLst/>
          </a:prstGeom>
        </p:spPr>
      </p:pic>
    </p:spTree>
  </p:cSld>
  <p:clrMapOvr>
    <a:masterClrMapping/>
  </p:clrMapOvr>
  <p:transition spd="slow" advClick="0" advTm="201">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Объект 12"/>
          <p:cNvPicPr>
            <a:picLocks noGrp="1" noChangeAspect="1"/>
          </p:cNvPicPr>
          <p:nvPr>
            <p:ph idx="1"/>
          </p:nvPr>
        </p:nvPicPr>
        <p:blipFill>
          <a:blip r:embed="rId2"/>
          <a:stretch>
            <a:fillRect/>
          </a:stretch>
        </p:blipFill>
        <p:spPr>
          <a:xfrm>
            <a:off x="539552" y="3301182"/>
            <a:ext cx="3020594" cy="3456384"/>
          </a:xfrm>
          <a:prstGeom prst="rect">
            <a:avLst/>
          </a:prstGeom>
        </p:spPr>
      </p:pic>
      <p:sp>
        <p:nvSpPr>
          <p:cNvPr id="3" name="Заголовок 2"/>
          <p:cNvSpPr>
            <a:spLocks noGrp="1"/>
          </p:cNvSpPr>
          <p:nvPr>
            <p:ph type="title"/>
          </p:nvPr>
        </p:nvSpPr>
        <p:spPr>
          <a:xfrm>
            <a:off x="457200" y="152400"/>
            <a:ext cx="8229600" cy="3060576"/>
          </a:xfrm>
        </p:spPr>
        <p:txBody>
          <a:bodyPr>
            <a:noAutofit/>
          </a:bodyPr>
          <a:lstStyle/>
          <a:p>
            <a:pPr algn="just"/>
            <a:r>
              <a:rPr lang="ru-RU" sz="2000" i="1" dirty="0">
                <a:solidFill>
                  <a:schemeClr val="tx2"/>
                </a:solidFill>
              </a:rPr>
              <a:t>До десяти лет Петр воспитывался под присмотром старшего брата царя Федора Алексеевича, который выбрал для него в учителя подьячего Никиту Зотова, обучавшего мальчика грамоте. Царевич учился охотно и бойко, бегло писал по-старославянски, правда, с многочисленными ошибками. На досуге он любил слушать разные рассказы и рассматривать книжки с  картинками. Никита Моисеевич постоянно приносил Петру книги с иллюстрациями из Оружейной палаты, заказывал для него "потешные тетради" с красочными изображениями воинов, иноземных кораблей и городов. </a:t>
            </a:r>
          </a:p>
        </p:txBody>
      </p:sp>
      <p:pic>
        <p:nvPicPr>
          <p:cNvPr id="2" name="Рисунок 1"/>
          <p:cNvPicPr>
            <a:picLocks noChangeAspect="1"/>
          </p:cNvPicPr>
          <p:nvPr/>
        </p:nvPicPr>
        <p:blipFill>
          <a:blip r:embed="rId3"/>
          <a:stretch>
            <a:fillRect/>
          </a:stretch>
        </p:blipFill>
        <p:spPr>
          <a:xfrm>
            <a:off x="4499992" y="3299464"/>
            <a:ext cx="4187056" cy="3358019"/>
          </a:xfrm>
          <a:prstGeom prst="rect">
            <a:avLst/>
          </a:prstGeom>
        </p:spPr>
      </p:pic>
    </p:spTree>
    <p:extLst>
      <p:ext uri="{BB962C8B-B14F-4D97-AF65-F5344CB8AC3E}">
        <p14:creationId xmlns:p14="http://schemas.microsoft.com/office/powerpoint/2010/main" val="1450477600"/>
      </p:ext>
    </p:extLst>
  </p:cSld>
  <p:clrMapOvr>
    <a:masterClrMapping/>
  </p:clrMapOvr>
  <p:transition spd="slow" advClick="0" advTm="7">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923718" y="3213100"/>
            <a:ext cx="5296563" cy="3384550"/>
          </a:xfrm>
          <a:prstGeom prst="rect">
            <a:avLst/>
          </a:prstGeom>
        </p:spPr>
      </p:pic>
      <p:sp>
        <p:nvSpPr>
          <p:cNvPr id="3" name="Заголовок 2"/>
          <p:cNvSpPr>
            <a:spLocks noGrp="1"/>
          </p:cNvSpPr>
          <p:nvPr>
            <p:ph type="title"/>
          </p:nvPr>
        </p:nvSpPr>
        <p:spPr>
          <a:xfrm>
            <a:off x="457200" y="152400"/>
            <a:ext cx="8229600" cy="3060576"/>
          </a:xfrm>
        </p:spPr>
        <p:txBody>
          <a:bodyPr>
            <a:normAutofit/>
          </a:bodyPr>
          <a:lstStyle/>
          <a:p>
            <a:pPr algn="just"/>
            <a:r>
              <a:rPr lang="ru-RU" sz="2400" i="1" dirty="0">
                <a:solidFill>
                  <a:schemeClr val="tx2"/>
                </a:solidFill>
              </a:rPr>
              <a:t>Но едва  Петру минуло десять лет, как ученье прекратилось. Его  провозгласили царём. Интриги  сестры Софьи вызвали страшный стрелецкий мятеж, во время которого десятилетний Петр стал свидетелем жестокой расправы над близкими ему людьми. Эти события оставили в памяти мальчика неизгладимый след. С этого времени Петр с матерью жили в основном в селах Преображенском и Измайлове.</a:t>
            </a:r>
          </a:p>
        </p:txBody>
      </p:sp>
    </p:spTree>
    <p:extLst>
      <p:ext uri="{BB962C8B-B14F-4D97-AF65-F5344CB8AC3E}">
        <p14:creationId xmlns:p14="http://schemas.microsoft.com/office/powerpoint/2010/main" val="2781938954"/>
      </p:ext>
    </p:extLst>
  </p:cSld>
  <p:clrMapOvr>
    <a:masterClrMapping/>
  </p:clrMapOvr>
  <p:transition spd="slow" advClick="0" advTm="1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75551" y="2420888"/>
            <a:ext cx="3672408" cy="4216721"/>
          </a:xfrm>
          <a:prstGeom prst="rect">
            <a:avLst/>
          </a:prstGeom>
        </p:spPr>
      </p:pic>
      <p:sp>
        <p:nvSpPr>
          <p:cNvPr id="3" name="Заголовок 2"/>
          <p:cNvSpPr>
            <a:spLocks noGrp="1"/>
          </p:cNvSpPr>
          <p:nvPr>
            <p:ph type="title"/>
          </p:nvPr>
        </p:nvSpPr>
        <p:spPr>
          <a:xfrm>
            <a:off x="457200" y="94343"/>
            <a:ext cx="8229600" cy="2326545"/>
          </a:xfrm>
        </p:spPr>
        <p:txBody>
          <a:bodyPr>
            <a:noAutofit/>
          </a:bodyPr>
          <a:lstStyle/>
          <a:p>
            <a:pPr algn="just"/>
            <a:r>
              <a:rPr lang="ru-RU" sz="2400" i="1" dirty="0" smtClean="0">
                <a:solidFill>
                  <a:schemeClr val="tx2"/>
                </a:solidFill>
              </a:rPr>
              <a:t>Там Петр </a:t>
            </a:r>
            <a:r>
              <a:rPr lang="ru-RU" sz="2400" i="1" dirty="0">
                <a:solidFill>
                  <a:schemeClr val="tx2"/>
                </a:solidFill>
              </a:rPr>
              <a:t>был предоставлен сам себе. </a:t>
            </a:r>
            <a:r>
              <a:rPr lang="ru-RU" sz="2400" i="1" dirty="0" smtClean="0">
                <a:solidFill>
                  <a:schemeClr val="tx2"/>
                </a:solidFill>
              </a:rPr>
              <a:t>Он </a:t>
            </a:r>
            <a:r>
              <a:rPr lang="ru-RU" sz="2400" i="1" dirty="0">
                <a:solidFill>
                  <a:schemeClr val="tx2"/>
                </a:solidFill>
              </a:rPr>
              <a:t>с детства был физически крепок. Очень рано его стали забавлять игрушки, и эти игрушки почти все имели военный характер. Этим оружием царевич и сам тешился, и вооружал "потешных ребяток", то есть своих сверстников из семей придворной знати, которые впоследствии стали основой русской армии. </a:t>
            </a:r>
          </a:p>
        </p:txBody>
      </p:sp>
      <p:pic>
        <p:nvPicPr>
          <p:cNvPr id="6" name="Рисунок 5"/>
          <p:cNvPicPr>
            <a:picLocks noChangeAspect="1"/>
          </p:cNvPicPr>
          <p:nvPr/>
        </p:nvPicPr>
        <p:blipFill>
          <a:blip r:embed="rId3"/>
          <a:stretch>
            <a:fillRect/>
          </a:stretch>
        </p:blipFill>
        <p:spPr>
          <a:xfrm>
            <a:off x="4117776" y="2420888"/>
            <a:ext cx="4817318" cy="4216721"/>
          </a:xfrm>
          <a:prstGeom prst="rect">
            <a:avLst/>
          </a:prstGeom>
        </p:spPr>
      </p:pic>
    </p:spTree>
    <p:extLst>
      <p:ext uri="{BB962C8B-B14F-4D97-AF65-F5344CB8AC3E}">
        <p14:creationId xmlns:p14="http://schemas.microsoft.com/office/powerpoint/2010/main" val="1294481091"/>
      </p:ext>
    </p:extLst>
  </p:cSld>
  <p:clrMapOvr>
    <a:masterClrMapping/>
  </p:clrMapOvr>
  <p:transition spd="slow" advClick="0" advTm="689">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850075" y="2781300"/>
            <a:ext cx="5443850" cy="3314700"/>
          </a:xfrm>
          <a:prstGeom prst="rect">
            <a:avLst/>
          </a:prstGeom>
        </p:spPr>
      </p:pic>
      <p:sp>
        <p:nvSpPr>
          <p:cNvPr id="3" name="Заголовок 2"/>
          <p:cNvSpPr>
            <a:spLocks noGrp="1"/>
          </p:cNvSpPr>
          <p:nvPr>
            <p:ph type="title"/>
          </p:nvPr>
        </p:nvSpPr>
        <p:spPr>
          <a:xfrm>
            <a:off x="457200" y="152400"/>
            <a:ext cx="8229600" cy="2628528"/>
          </a:xfrm>
        </p:spPr>
        <p:txBody>
          <a:bodyPr>
            <a:noAutofit/>
          </a:bodyPr>
          <a:lstStyle/>
          <a:p>
            <a:pPr algn="just"/>
            <a:r>
              <a:rPr lang="ru-RU" sz="2400" i="1" dirty="0">
                <a:solidFill>
                  <a:schemeClr val="tx2"/>
                </a:solidFill>
              </a:rPr>
              <a:t>В те же, юные годы, у Петра I рождается идея о флоте. Он знакомится с кораблестроением. Большую роль в формировании личности Петра играли проживающие в Немецкой слободе иностранцы. Среди этих иностранцев он нашел себе учителей и учился у них арифметике, геометрии и стрельбе из пушек.  Вокруг молодого Петра собирается множество его </a:t>
            </a:r>
            <a:r>
              <a:rPr lang="ru-RU" sz="2400" i="1" dirty="0" smtClean="0">
                <a:solidFill>
                  <a:schemeClr val="tx2"/>
                </a:solidFill>
              </a:rPr>
              <a:t>единомышленников.</a:t>
            </a:r>
            <a:endParaRPr lang="ru-RU" sz="2400" i="1" dirty="0">
              <a:solidFill>
                <a:schemeClr val="tx2"/>
              </a:solidFill>
            </a:endParaRPr>
          </a:p>
        </p:txBody>
      </p:sp>
    </p:spTree>
    <p:extLst>
      <p:ext uri="{BB962C8B-B14F-4D97-AF65-F5344CB8AC3E}">
        <p14:creationId xmlns:p14="http://schemas.microsoft.com/office/powerpoint/2010/main" val="1267291842"/>
      </p:ext>
    </p:extLst>
  </p:cSld>
  <p:clrMapOvr>
    <a:masterClrMapping/>
  </p:clrMapOvr>
  <p:transition spd="slow" advClick="0" advTm="4511">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979712" y="2852936"/>
            <a:ext cx="5112568" cy="3672606"/>
          </a:xfrm>
          <a:prstGeom prst="rect">
            <a:avLst/>
          </a:prstGeom>
        </p:spPr>
      </p:pic>
      <p:sp>
        <p:nvSpPr>
          <p:cNvPr id="3" name="Заголовок 2"/>
          <p:cNvSpPr>
            <a:spLocks noGrp="1"/>
          </p:cNvSpPr>
          <p:nvPr>
            <p:ph type="title"/>
          </p:nvPr>
        </p:nvSpPr>
        <p:spPr>
          <a:xfrm>
            <a:off x="457200" y="152399"/>
            <a:ext cx="8229600" cy="2700537"/>
          </a:xfrm>
        </p:spPr>
        <p:txBody>
          <a:bodyPr>
            <a:normAutofit/>
          </a:bodyPr>
          <a:lstStyle/>
          <a:p>
            <a:pPr algn="just"/>
            <a:r>
              <a:rPr lang="ru-RU" sz="2400" i="1" dirty="0">
                <a:solidFill>
                  <a:schemeClr val="tx2"/>
                </a:solidFill>
              </a:rPr>
              <a:t>Править самостоятельно </a:t>
            </a:r>
            <a:r>
              <a:rPr lang="ru-RU" sz="2400" i="1" dirty="0" smtClean="0">
                <a:solidFill>
                  <a:schemeClr val="tx2"/>
                </a:solidFill>
              </a:rPr>
              <a:t>Петр</a:t>
            </a:r>
            <a:r>
              <a:rPr lang="en-US" sz="2400" i="1" dirty="0" smtClean="0">
                <a:solidFill>
                  <a:schemeClr val="tx2"/>
                </a:solidFill>
              </a:rPr>
              <a:t> I</a:t>
            </a:r>
            <a:r>
              <a:rPr lang="ru-RU" sz="2400" i="1" dirty="0" smtClean="0">
                <a:solidFill>
                  <a:schemeClr val="tx2"/>
                </a:solidFill>
              </a:rPr>
              <a:t> </a:t>
            </a:r>
            <a:r>
              <a:rPr lang="ru-RU" sz="2400" i="1" dirty="0">
                <a:solidFill>
                  <a:schemeClr val="tx2"/>
                </a:solidFill>
              </a:rPr>
              <a:t>стал с 1689 года. С юных лет проявляя интерес к наукам и заграничному образу жизни, Пётр первым из русских царей совершил длительное путешествие в страны Западной Европы. По возвращении из них, Пётр развернул масштабные изменения российского государства</a:t>
            </a:r>
            <a:r>
              <a:rPr lang="ru-RU" sz="2400" i="1" dirty="0" smtClean="0">
                <a:solidFill>
                  <a:schemeClr val="tx2"/>
                </a:solidFill>
              </a:rPr>
              <a:t>. </a:t>
            </a:r>
            <a:endParaRPr lang="ru-RU" sz="2400" i="1" dirty="0">
              <a:solidFill>
                <a:schemeClr val="tx2"/>
              </a:solidFill>
            </a:endParaRPr>
          </a:p>
        </p:txBody>
      </p:sp>
    </p:spTree>
    <p:extLst>
      <p:ext uri="{BB962C8B-B14F-4D97-AF65-F5344CB8AC3E}">
        <p14:creationId xmlns:p14="http://schemas.microsoft.com/office/powerpoint/2010/main" val="113189488"/>
      </p:ext>
    </p:extLst>
  </p:cSld>
  <p:clrMapOvr>
    <a:masterClrMapping/>
  </p:clrMapOvr>
  <p:transition spd="slow" advClick="0" advTm="772">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1512</TotalTime>
  <Words>771</Words>
  <Application>Microsoft Office PowerPoint</Application>
  <PresentationFormat>Экран (4:3)</PresentationFormat>
  <Paragraphs>58</Paragraphs>
  <Slides>17</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17</vt:i4>
      </vt:variant>
    </vt:vector>
  </HeadingPairs>
  <TitlesOfParts>
    <vt:vector size="22" baseType="lpstr">
      <vt:lpstr>Arial</vt:lpstr>
      <vt:lpstr>Calibri</vt:lpstr>
      <vt:lpstr>Constantia</vt:lpstr>
      <vt:lpstr>Wingdings 2</vt:lpstr>
      <vt:lpstr>Бумажная</vt:lpstr>
      <vt:lpstr>Презентация PowerPoint</vt:lpstr>
      <vt:lpstr>Здравствуйте!</vt:lpstr>
      <vt:lpstr>«То академик, то герой, То мореплаватель, то плотник – Он всеобъемлющей душой На троне вечный был работник»… Таким представлял себе Петра Великого Александр Сергеевич Пушкин. </vt:lpstr>
      <vt:lpstr>30 мая 1672 года в Москве у царя Алексея Михайловича и царицы   Наталии Кирилловны родился сын Петр. Уже в раннем возрасте проявились присущие Петру черты характера: живость восприятия, неугомонность, неиссякаемая энергия, страстная самозабвенная увлеченность игрой, незаметно переходящая в дело.</vt:lpstr>
      <vt:lpstr>До десяти лет Петр воспитывался под присмотром старшего брата царя Федора Алексеевича, который выбрал для него в учителя подьячего Никиту Зотова, обучавшего мальчика грамоте. Царевич учился охотно и бойко, бегло писал по-старославянски, правда, с многочисленными ошибками. На досуге он любил слушать разные рассказы и рассматривать книжки с  картинками. Никита Моисеевич постоянно приносил Петру книги с иллюстрациями из Оружейной палаты, заказывал для него "потешные тетради" с красочными изображениями воинов, иноземных кораблей и городов. </vt:lpstr>
      <vt:lpstr>Но едва  Петру минуло десять лет, как ученье прекратилось. Его  провозгласили царём. Интриги  сестры Софьи вызвали страшный стрелецкий мятеж, во время которого десятилетний Петр стал свидетелем жестокой расправы над близкими ему людьми. Эти события оставили в памяти мальчика неизгладимый след. С этого времени Петр с матерью жили в основном в селах Преображенском и Измайлове.</vt:lpstr>
      <vt:lpstr>Там Петр был предоставлен сам себе. Он с детства был физически крепок. Очень рано его стали забавлять игрушки, и эти игрушки почти все имели военный характер. Этим оружием царевич и сам тешился, и вооружал "потешных ребяток", то есть своих сверстников из семей придворной знати, которые впоследствии стали основой русской армии. </vt:lpstr>
      <vt:lpstr>В те же, юные годы, у Петра I рождается идея о флоте. Он знакомится с кораблестроением. Большую роль в формировании личности Петра играли проживающие в Немецкой слободе иностранцы. Среди этих иностранцев он нашел себе учителей и учился у них арифметике, геометрии и стрельбе из пушек.  Вокруг молодого Петра собирается множество его единомышленников.</vt:lpstr>
      <vt:lpstr>Править самостоятельно Петр I стал с 1689 года. С юных лет проявляя интерес к наукам и заграничному образу жизни, Пётр первым из русских царей совершил длительное путешествие в страны Западной Европы. По возвращении из них, Пётр развернул масштабные изменения российского государства. </vt:lpstr>
      <vt:lpstr>Презентация PowerPoint</vt:lpstr>
      <vt:lpstr>Презентация PowerPoint</vt:lpstr>
      <vt:lpstr>    Он мог решать важнейшие государственные дела и в то же время заниматься обычными повседневными делами.   Больше таких правителей Россия не знала! </vt:lpstr>
      <vt:lpstr>Презентация PowerPoint</vt:lpstr>
      <vt:lpstr>Петр I был безразличен к нарядам и не любил официальных приёмов. Ему больше нравились ассамблеи, где люди обращались друг к другу просто без титулов, играли в шахматы и танцевали. Он ценил талантливых, трудолюбивых людей и всячески их поощрял. Он не смотрел на различия — сословные, религиозные, национальные.  </vt:lpstr>
      <vt:lpstr>Для деятельности Петра I характерен взгляд далеко в будущее. Всесторонность и гармоничность – это основные черты личности Петра I.  Ясно, что Петр I, жестокий или добрый, он  был очень энергичный человек, с живым умом и большой силой. Он был талантлив и обладал незаурядной силой воли, был активен и деятелен, упорен в достижении цели, а при временных поражениях не терял присутствия духа. Пётр I любил свою страну и мечтал, чтобы она стала самой мощной . </vt:lpstr>
      <vt:lpstr> </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МАМА иДОЧКА</dc:title>
  <dc:creator>Евгения</dc:creator>
  <cp:lastModifiedBy>Mama</cp:lastModifiedBy>
  <cp:revision>85</cp:revision>
  <cp:lastPrinted>2015-09-20T18:37:06Z</cp:lastPrinted>
  <dcterms:created xsi:type="dcterms:W3CDTF">2013-11-06T15:09:20Z</dcterms:created>
  <dcterms:modified xsi:type="dcterms:W3CDTF">2015-09-20T21:28:57Z</dcterms:modified>
</cp:coreProperties>
</file>