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3" r:id="rId7"/>
    <p:sldId id="266" r:id="rId8"/>
    <p:sldId id="264" r:id="rId9"/>
    <p:sldId id="267" r:id="rId10"/>
    <p:sldId id="268" r:id="rId11"/>
    <p:sldId id="269" r:id="rId12"/>
    <p:sldId id="270" r:id="rId13"/>
    <p:sldId id="273" r:id="rId14"/>
    <p:sldId id="272" r:id="rId15"/>
    <p:sldId id="271" r:id="rId16"/>
    <p:sldId id="261" r:id="rId17"/>
    <p:sldId id="26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8603FDC-E32A-4AB5-989C-0864C3EAD2B8}" styleName="Стиль из темы 2 - акцент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Стиль из темы 2 - акцент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Стиль из темы 2 - акцент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Стиль из темы 2 - акцент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ru-RU" smtClean="0"/>
              <a:t>Образец заголовка</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3/27/2020</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92128" y="2335202"/>
            <a:ext cx="7197726" cy="2685371"/>
          </a:xfrm>
        </p:spPr>
        <p:txBody>
          <a:bodyPr>
            <a:normAutofit fontScale="90000"/>
          </a:bodyPr>
          <a:lstStyle/>
          <a:p>
            <a:r>
              <a:rPr lang="ru-RU" b="1" cap="none"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Segoe Script" panose="020B0504020000000003" pitchFamily="34" charset="0"/>
              </a:rPr>
              <a:t>Технология активных методов обучения на уроках биологии</a:t>
            </a:r>
            <a:endParaRPr lang="ru-RU"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Segoe Script" panose="020B0504020000000003" pitchFamily="34" charset="0"/>
            </a:endParaRPr>
          </a:p>
        </p:txBody>
      </p:sp>
      <p:sp>
        <p:nvSpPr>
          <p:cNvPr id="3" name="Подзаголовок 2"/>
          <p:cNvSpPr>
            <a:spLocks noGrp="1"/>
          </p:cNvSpPr>
          <p:nvPr>
            <p:ph type="subTitle" idx="1"/>
          </p:nvPr>
        </p:nvSpPr>
        <p:spPr>
          <a:xfrm>
            <a:off x="4718649" y="6426680"/>
            <a:ext cx="7390381" cy="313425"/>
          </a:xfrm>
        </p:spPr>
        <p:txBody>
          <a:bodyPr>
            <a:normAutofit/>
          </a:bodyPr>
          <a:lstStyle/>
          <a:p>
            <a:r>
              <a:rPr lang="ru-RU" sz="1200" dirty="0" smtClean="0">
                <a:latin typeface="Segoe Script" panose="020B0504020000000003" pitchFamily="34" charset="0"/>
              </a:rPr>
              <a:t>Подготовила: Учитель биологии Моу «</a:t>
            </a:r>
            <a:r>
              <a:rPr lang="ru-RU" sz="1200" dirty="0" err="1" smtClean="0">
                <a:latin typeface="Segoe Script" panose="020B0504020000000003" pitchFamily="34" charset="0"/>
              </a:rPr>
              <a:t>сош</a:t>
            </a:r>
            <a:r>
              <a:rPr lang="ru-RU" sz="1200" dirty="0" smtClean="0">
                <a:latin typeface="Segoe Script" panose="020B0504020000000003" pitchFamily="34" charset="0"/>
              </a:rPr>
              <a:t> № 10» </a:t>
            </a:r>
            <a:r>
              <a:rPr lang="ru-RU" sz="1200" dirty="0" err="1" smtClean="0">
                <a:latin typeface="Segoe Script" panose="020B0504020000000003" pitchFamily="34" charset="0"/>
              </a:rPr>
              <a:t>а.с</a:t>
            </a:r>
            <a:r>
              <a:rPr lang="ru-RU" sz="1200" dirty="0" smtClean="0">
                <a:latin typeface="Segoe Script" panose="020B0504020000000003" pitchFamily="34" charset="0"/>
              </a:rPr>
              <a:t>. </a:t>
            </a:r>
            <a:r>
              <a:rPr lang="ru-RU" sz="1200" dirty="0" err="1" smtClean="0">
                <a:latin typeface="Segoe Script" panose="020B0504020000000003" pitchFamily="34" charset="0"/>
              </a:rPr>
              <a:t>набиева</a:t>
            </a:r>
            <a:endParaRPr lang="ru-RU" sz="1200" dirty="0">
              <a:latin typeface="Segoe Script" panose="020B0504020000000003" pitchFamily="34" charset="0"/>
            </a:endParaRPr>
          </a:p>
        </p:txBody>
      </p:sp>
    </p:spTree>
    <p:extLst>
      <p:ext uri="{BB962C8B-B14F-4D97-AF65-F5344CB8AC3E}">
        <p14:creationId xmlns:p14="http://schemas.microsoft.com/office/powerpoint/2010/main" val="268518019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964" y="316302"/>
            <a:ext cx="10131425" cy="554966"/>
          </a:xfrm>
        </p:spPr>
        <p:txBody>
          <a:bodyPr>
            <a:normAutofit fontScale="90000"/>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94891" y="836762"/>
            <a:ext cx="11947584" cy="6021237"/>
          </a:xfrm>
        </p:spPr>
        <p:txBody>
          <a:bodyPr>
            <a:normAutofit lnSpcReduction="10000"/>
          </a:bodyPr>
          <a:lstStyle/>
          <a:p>
            <a:pPr marL="0" lvl="0" indent="0">
              <a:buNone/>
            </a:pPr>
            <a:r>
              <a:rPr lang="ru-RU" sz="2600" b="1" spc="100" dirty="0" smtClean="0">
                <a:latin typeface="Times New Roman" panose="02020603050405020304" pitchFamily="18" charset="0"/>
                <a:cs typeface="Times New Roman" panose="02020603050405020304" pitchFamily="18" charset="0"/>
              </a:rPr>
              <a:t>6) «Кластер</a:t>
            </a:r>
            <a:r>
              <a:rPr lang="ru-RU" sz="2600" b="1" spc="100" dirty="0">
                <a:latin typeface="Times New Roman" panose="02020603050405020304" pitchFamily="18" charset="0"/>
                <a:cs typeface="Times New Roman" panose="02020603050405020304" pitchFamily="18" charset="0"/>
              </a:rPr>
              <a:t>»</a:t>
            </a:r>
            <a:endParaRPr lang="ru-RU" sz="2600" spc="100" dirty="0">
              <a:latin typeface="Times New Roman" panose="02020603050405020304" pitchFamily="18" charset="0"/>
              <a:cs typeface="Times New Roman" panose="02020603050405020304" pitchFamily="18" charset="0"/>
            </a:endParaRPr>
          </a:p>
          <a:p>
            <a:r>
              <a:rPr lang="ru-RU" sz="2600" u="sng" spc="100" dirty="0">
                <a:latin typeface="Times New Roman" panose="02020603050405020304" pitchFamily="18" charset="0"/>
                <a:cs typeface="Times New Roman" panose="02020603050405020304" pitchFamily="18" charset="0"/>
              </a:rPr>
              <a:t>Цель:</a:t>
            </a:r>
            <a:r>
              <a:rPr lang="ru-RU" sz="2600" spc="100" dirty="0">
                <a:latin typeface="Times New Roman" panose="02020603050405020304" pitchFamily="18" charset="0"/>
                <a:cs typeface="Times New Roman" panose="02020603050405020304" pitchFamily="18" charset="0"/>
              </a:rPr>
              <a:t> концентрация внимания учащихся, структурирование информации.</a:t>
            </a:r>
          </a:p>
          <a:p>
            <a:r>
              <a:rPr lang="ru-RU" sz="2600" u="sng" spc="100" dirty="0">
                <a:latin typeface="Times New Roman" panose="02020603050405020304" pitchFamily="18" charset="0"/>
                <a:cs typeface="Times New Roman" panose="02020603050405020304" pitchFamily="18" charset="0"/>
              </a:rPr>
              <a:t>Технология проведения: </a:t>
            </a:r>
            <a:r>
              <a:rPr lang="ru-RU" sz="2600" spc="100" dirty="0">
                <a:latin typeface="Times New Roman" panose="02020603050405020304" pitchFamily="18" charset="0"/>
                <a:cs typeface="Times New Roman" panose="02020603050405020304" pitchFamily="18" charset="0"/>
              </a:rPr>
              <a:t>учащимся предлагается составить схему.</a:t>
            </a:r>
          </a:p>
          <a:p>
            <a:pPr marL="0" lvl="0" indent="0">
              <a:buNone/>
            </a:pPr>
            <a:r>
              <a:rPr lang="ru-RU" sz="2600" b="1" spc="100" dirty="0" smtClean="0">
                <a:latin typeface="Times New Roman" panose="02020603050405020304" pitchFamily="18" charset="0"/>
                <a:cs typeface="Times New Roman" panose="02020603050405020304" pitchFamily="18" charset="0"/>
              </a:rPr>
              <a:t>7) «Билет</a:t>
            </a:r>
            <a:r>
              <a:rPr lang="ru-RU" sz="2600" b="1" spc="100" dirty="0">
                <a:latin typeface="Times New Roman" panose="02020603050405020304" pitchFamily="18" charset="0"/>
                <a:cs typeface="Times New Roman" panose="02020603050405020304" pitchFamily="18" charset="0"/>
              </a:rPr>
              <a:t>»</a:t>
            </a:r>
            <a:endParaRPr lang="ru-RU" sz="2600" spc="100" dirty="0">
              <a:latin typeface="Times New Roman" panose="02020603050405020304" pitchFamily="18" charset="0"/>
              <a:cs typeface="Times New Roman" panose="02020603050405020304" pitchFamily="18" charset="0"/>
            </a:endParaRPr>
          </a:p>
          <a:p>
            <a:r>
              <a:rPr lang="ru-RU" sz="2600" u="sng" spc="100" dirty="0">
                <a:latin typeface="Times New Roman" panose="02020603050405020304" pitchFamily="18" charset="0"/>
                <a:cs typeface="Times New Roman" panose="02020603050405020304" pitchFamily="18" charset="0"/>
              </a:rPr>
              <a:t>Цель:</a:t>
            </a:r>
            <a:r>
              <a:rPr lang="ru-RU" sz="2600" spc="100" dirty="0">
                <a:latin typeface="Times New Roman" panose="02020603050405020304" pitchFamily="18" charset="0"/>
                <a:cs typeface="Times New Roman" panose="02020603050405020304" pitchFamily="18" charset="0"/>
              </a:rPr>
              <a:t> Обеспечение мотивации обучения и осмысленности процесса обучения</a:t>
            </a:r>
            <a:r>
              <a:rPr lang="ru-RU" sz="2600" spc="100" dirty="0" smtClean="0">
                <a:latin typeface="Times New Roman" panose="02020603050405020304" pitchFamily="18" charset="0"/>
                <a:cs typeface="Times New Roman" panose="02020603050405020304" pitchFamily="18" charset="0"/>
              </a:rPr>
              <a:t>.</a:t>
            </a:r>
            <a:r>
              <a:rPr lang="ru-RU" sz="2600" spc="100" dirty="0">
                <a:latin typeface="Times New Roman" panose="02020603050405020304" pitchFamily="18" charset="0"/>
                <a:cs typeface="Times New Roman" panose="02020603050405020304" pitchFamily="18" charset="0"/>
              </a:rPr>
              <a:t> </a:t>
            </a:r>
          </a:p>
          <a:p>
            <a:pPr algn="just"/>
            <a:r>
              <a:rPr lang="ru-RU" sz="2600" u="sng" spc="100" dirty="0">
                <a:latin typeface="Times New Roman" panose="02020603050405020304" pitchFamily="18" charset="0"/>
                <a:cs typeface="Times New Roman" panose="02020603050405020304" pitchFamily="18" charset="0"/>
              </a:rPr>
              <a:t>Технология проведения:</a:t>
            </a:r>
            <a:r>
              <a:rPr lang="ru-RU" sz="2600" spc="100" dirty="0">
                <a:latin typeface="Times New Roman" panose="02020603050405020304" pitchFamily="18" charset="0"/>
                <a:cs typeface="Times New Roman" panose="02020603050405020304" pitchFamily="18" charset="0"/>
              </a:rPr>
              <a:t> Модератор вручает каждому участнику входной билет на транспортное средство. Билет состоит из двух частей. На одной части участники семинара пишут свои ожидания от предстоящей работы, а на другой (зона контроля) – свои опасения. Модератор отрывает область контроля (опасения) и забирает себе, а часть билета, на которой написаны ожидания, остается у участника. Все участники прикрепляют свои ожидания на планшет своей группы. После этого модератор обобщает полученный результат.</a:t>
            </a:r>
          </a:p>
          <a:p>
            <a:endParaRPr lang="ru-RU" dirty="0"/>
          </a:p>
        </p:txBody>
      </p:sp>
    </p:spTree>
    <p:extLst>
      <p:ext uri="{BB962C8B-B14F-4D97-AF65-F5344CB8AC3E}">
        <p14:creationId xmlns:p14="http://schemas.microsoft.com/office/powerpoint/2010/main" val="296546442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37680" y="2603781"/>
            <a:ext cx="3354320" cy="710242"/>
          </a:xfrm>
        </p:spPr>
        <p:txBody>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192411" y="352697"/>
            <a:ext cx="11999589" cy="6335486"/>
          </a:xfrm>
        </p:spPr>
        <p:txBody>
          <a:bodyPr>
            <a:noAutofit/>
          </a:bodyPr>
          <a:lstStyle/>
          <a:p>
            <a:pPr marL="0" lvl="0" indent="0">
              <a:buNone/>
            </a:pPr>
            <a:r>
              <a:rPr lang="ru-RU" sz="2000" b="1" dirty="0" smtClean="0">
                <a:latin typeface="Times New Roman" panose="02020603050405020304" pitchFamily="18" charset="0"/>
                <a:cs typeface="Times New Roman" panose="02020603050405020304" pitchFamily="18" charset="0"/>
              </a:rPr>
              <a:t>8) «Гостиница</a:t>
            </a:r>
            <a:r>
              <a:rPr lang="ru-RU" sz="2000" b="1"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algn="just"/>
            <a:r>
              <a:rPr lang="ru-RU" sz="2000" u="sng" dirty="0">
                <a:latin typeface="Times New Roman" panose="02020603050405020304" pitchFamily="18" charset="0"/>
                <a:cs typeface="Times New Roman" panose="02020603050405020304" pitchFamily="18" charset="0"/>
              </a:rPr>
              <a:t>Цель:</a:t>
            </a:r>
            <a:r>
              <a:rPr lang="ru-RU" sz="2000" dirty="0">
                <a:latin typeface="Times New Roman" panose="02020603050405020304" pitchFamily="18" charset="0"/>
                <a:cs typeface="Times New Roman" panose="02020603050405020304" pitchFamily="18" charset="0"/>
              </a:rPr>
              <a:t> Определить ожидания и опасения у учащихся. Обеспечить у учащихся чувство ответственности за результат обучения, создать психологически-комфортную обстановку</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p>
          <a:p>
            <a:pPr algn="just"/>
            <a:r>
              <a:rPr lang="ru-RU" sz="2000" u="sng" dirty="0">
                <a:latin typeface="Times New Roman" panose="02020603050405020304" pitchFamily="18" charset="0"/>
                <a:cs typeface="Times New Roman" panose="02020603050405020304" pitchFamily="18" charset="0"/>
              </a:rPr>
              <a:t>Технология проведения: </a:t>
            </a:r>
            <a:r>
              <a:rPr lang="ru-RU" sz="2000" dirty="0">
                <a:latin typeface="Times New Roman" panose="02020603050405020304" pitchFamily="18" charset="0"/>
                <a:cs typeface="Times New Roman" panose="02020603050405020304" pitchFamily="18" charset="0"/>
              </a:rPr>
              <a:t>поисках тайной долины и магических сокровищ </a:t>
            </a:r>
            <a:r>
              <a:rPr lang="ru-RU" sz="2000" dirty="0" err="1">
                <a:latin typeface="Times New Roman" panose="02020603050405020304" pitchFamily="18" charset="0"/>
                <a:cs typeface="Times New Roman" panose="02020603050405020304" pitchFamily="18" charset="0"/>
              </a:rPr>
              <a:t>АМОзонии</a:t>
            </a:r>
            <a:r>
              <a:rPr lang="ru-RU" sz="2000" dirty="0">
                <a:latin typeface="Times New Roman" panose="02020603050405020304" pitchFamily="18" charset="0"/>
                <a:cs typeface="Times New Roman" panose="02020603050405020304" pitchFamily="18" charset="0"/>
              </a:rPr>
              <a:t>. Для этого каждый участник туристической группы делегируется в одну из гостиниц:</a:t>
            </a:r>
          </a:p>
          <a:p>
            <a:r>
              <a:rPr lang="ru-RU" sz="2000" dirty="0">
                <a:latin typeface="Times New Roman" panose="02020603050405020304" pitchFamily="18" charset="0"/>
                <a:cs typeface="Times New Roman" panose="02020603050405020304" pitchFamily="18" charset="0"/>
              </a:rPr>
              <a:t>1. Открытие</a:t>
            </a:r>
          </a:p>
          <a:p>
            <a:r>
              <a:rPr lang="ru-RU" sz="2000" dirty="0">
                <a:latin typeface="Times New Roman" panose="02020603050405020304" pitchFamily="18" charset="0"/>
                <a:cs typeface="Times New Roman" panose="02020603050405020304" pitchFamily="18" charset="0"/>
              </a:rPr>
              <a:t>2. Возможность</a:t>
            </a:r>
          </a:p>
          <a:p>
            <a:r>
              <a:rPr lang="ru-RU" sz="2000" dirty="0">
                <a:latin typeface="Times New Roman" panose="02020603050405020304" pitchFamily="18" charset="0"/>
                <a:cs typeface="Times New Roman" panose="02020603050405020304" pitchFamily="18" charset="0"/>
              </a:rPr>
              <a:t>3. Успех</a:t>
            </a:r>
          </a:p>
          <a:p>
            <a:r>
              <a:rPr lang="ru-RU" sz="2000" dirty="0">
                <a:latin typeface="Times New Roman" panose="02020603050405020304" pitchFamily="18" charset="0"/>
                <a:cs typeface="Times New Roman" panose="02020603050405020304" pitchFamily="18" charset="0"/>
              </a:rPr>
              <a:t>4. Надежда</a:t>
            </a:r>
          </a:p>
          <a:p>
            <a:pPr marL="0" indent="0" algn="just">
              <a:buNone/>
            </a:pPr>
            <a:r>
              <a:rPr lang="ru-RU" sz="2000" dirty="0">
                <a:latin typeface="Times New Roman" panose="02020603050405020304" pitchFamily="18" charset="0"/>
                <a:cs typeface="Times New Roman" panose="02020603050405020304" pitchFamily="18" charset="0"/>
              </a:rPr>
              <a:t>Вновь образовавшаяся группа, совместно формулирует продолжение фразы, соответствующей названию гостиницы.</a:t>
            </a:r>
          </a:p>
          <a:p>
            <a:r>
              <a:rPr lang="ru-RU" sz="2000" dirty="0">
                <a:latin typeface="Times New Roman" panose="02020603050405020304" pitchFamily="18" charset="0"/>
                <a:cs typeface="Times New Roman" panose="02020603050405020304" pitchFamily="18" charset="0"/>
              </a:rPr>
              <a:t>Я хочу узнать…</a:t>
            </a:r>
          </a:p>
          <a:p>
            <a:r>
              <a:rPr lang="ru-RU" sz="2000" dirty="0">
                <a:latin typeface="Times New Roman" panose="02020603050405020304" pitchFamily="18" charset="0"/>
                <a:cs typeface="Times New Roman" panose="02020603050405020304" pitchFamily="18" charset="0"/>
              </a:rPr>
              <a:t>Я хочу научиться…</a:t>
            </a:r>
          </a:p>
          <a:p>
            <a:r>
              <a:rPr lang="ru-RU" sz="2000" dirty="0">
                <a:latin typeface="Times New Roman" panose="02020603050405020304" pitchFamily="18" charset="0"/>
                <a:cs typeface="Times New Roman" panose="02020603050405020304" pitchFamily="18" charset="0"/>
              </a:rPr>
              <a:t>Я хочу проявить себя …</a:t>
            </a:r>
          </a:p>
          <a:p>
            <a:r>
              <a:rPr lang="ru-RU" sz="2000" dirty="0">
                <a:latin typeface="Times New Roman" panose="02020603050405020304" pitchFamily="18" charset="0"/>
                <a:cs typeface="Times New Roman" panose="02020603050405020304" pitchFamily="18" charset="0"/>
              </a:rPr>
              <a:t>Я хочу применить …</a:t>
            </a:r>
          </a:p>
          <a:p>
            <a:pPr marL="0" indent="0" algn="just">
              <a:buNone/>
            </a:pPr>
            <a:r>
              <a:rPr lang="ru-RU" sz="2000" dirty="0">
                <a:latin typeface="Times New Roman" panose="02020603050405020304" pitchFamily="18" charset="0"/>
                <a:cs typeface="Times New Roman" panose="02020603050405020304" pitchFamily="18" charset="0"/>
              </a:rPr>
              <a:t>После этой работы участники-делегаты возвращаются в свои группы и совместно формулируют цель предстоящей работы (и соответственно выбирают гостиницу для проживания).</a:t>
            </a:r>
          </a:p>
        </p:txBody>
      </p:sp>
    </p:spTree>
    <p:extLst>
      <p:ext uri="{BB962C8B-B14F-4D97-AF65-F5344CB8AC3E}">
        <p14:creationId xmlns:p14="http://schemas.microsoft.com/office/powerpoint/2010/main" val="270258913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3593" y="718787"/>
            <a:ext cx="10131425" cy="554966"/>
          </a:xfrm>
        </p:spPr>
        <p:txBody>
          <a:bodyPr>
            <a:normAutofit fontScale="90000"/>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900352" y="1593668"/>
            <a:ext cx="10170244" cy="4741817"/>
          </a:xfrm>
        </p:spPr>
        <p:txBody>
          <a:bodyPr>
            <a:normAutofit/>
          </a:bodyPr>
          <a:lstStyle/>
          <a:p>
            <a:pPr marL="0" lvl="0" indent="0">
              <a:buNone/>
            </a:pPr>
            <a:r>
              <a:rPr lang="ru-RU" sz="2400" b="1" dirty="0" smtClean="0">
                <a:latin typeface="Times New Roman" panose="02020603050405020304" pitchFamily="18" charset="0"/>
                <a:cs typeface="Times New Roman" panose="02020603050405020304" pitchFamily="18" charset="0"/>
              </a:rPr>
              <a:t>9) «Шахматы</a:t>
            </a:r>
            <a:r>
              <a:rPr lang="ru-RU" sz="2400" b="1"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r>
              <a:rPr lang="ru-RU" sz="2400" u="sng" dirty="0">
                <a:latin typeface="Times New Roman" panose="02020603050405020304" pitchFamily="18" charset="0"/>
                <a:cs typeface="Times New Roman" panose="02020603050405020304" pitchFamily="18" charset="0"/>
              </a:rPr>
              <a:t>Цель:</a:t>
            </a:r>
            <a:r>
              <a:rPr lang="ru-RU" sz="2400" dirty="0">
                <a:latin typeface="Times New Roman" panose="02020603050405020304" pitchFamily="18" charset="0"/>
                <a:cs typeface="Times New Roman" panose="02020603050405020304" pitchFamily="18" charset="0"/>
              </a:rPr>
              <a:t> Закрепить изученный материал на прошлом уроке (домашнее </a:t>
            </a:r>
            <a:r>
              <a:rPr lang="ru-RU" sz="2400" dirty="0" smtClean="0">
                <a:latin typeface="Times New Roman" panose="02020603050405020304" pitchFamily="18" charset="0"/>
                <a:cs typeface="Times New Roman" panose="02020603050405020304" pitchFamily="18" charset="0"/>
              </a:rPr>
              <a:t>задание). Контроль </a:t>
            </a:r>
            <a:r>
              <a:rPr lang="ru-RU" sz="2400" dirty="0">
                <a:latin typeface="Times New Roman" panose="02020603050405020304" pitchFamily="18" charset="0"/>
                <a:cs typeface="Times New Roman" panose="02020603050405020304" pitchFamily="18" charset="0"/>
              </a:rPr>
              <a:t>и коррекция ЗУН</a:t>
            </a:r>
            <a:r>
              <a:rPr lang="ru-RU" sz="2400" dirty="0" smtClean="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pPr algn="just"/>
            <a:r>
              <a:rPr lang="ru-RU" sz="2400" u="sng" dirty="0">
                <a:latin typeface="Times New Roman" panose="02020603050405020304" pitchFamily="18" charset="0"/>
                <a:cs typeface="Times New Roman" panose="02020603050405020304" pitchFamily="18" charset="0"/>
              </a:rPr>
              <a:t>Технология проведения: </a:t>
            </a:r>
            <a:r>
              <a:rPr lang="ru-RU" sz="2400" dirty="0">
                <a:latin typeface="Times New Roman" panose="02020603050405020304" pitchFamily="18" charset="0"/>
                <a:cs typeface="Times New Roman" panose="02020603050405020304" pitchFamily="18" charset="0"/>
              </a:rPr>
              <a:t>Участникам предлагается обсудить достоинства и недостатки позиций «Я – автор проекта!» и «Я – организатор проектной деятельности детей». Достоинства записываются на </a:t>
            </a:r>
            <a:r>
              <a:rPr lang="ru-RU" sz="2400" dirty="0" err="1">
                <a:latin typeface="Times New Roman" panose="02020603050405020304" pitchFamily="18" charset="0"/>
                <a:cs typeface="Times New Roman" panose="02020603050405020304" pitchFamily="18" charset="0"/>
              </a:rPr>
              <a:t>стикеры</a:t>
            </a:r>
            <a:r>
              <a:rPr lang="ru-RU" sz="2400" dirty="0">
                <a:latin typeface="Times New Roman" panose="02020603050405020304" pitchFamily="18" charset="0"/>
                <a:cs typeface="Times New Roman" panose="02020603050405020304" pitchFamily="18" charset="0"/>
              </a:rPr>
              <a:t> и размещаются на белой клетке шахматной доски, а недостатки – на черной. Команды по очереди озвучивают свои варианты и размещают их на шахматной доске. Главное условие – достоинства и недостатки не должны повторяться. По цвету </a:t>
            </a:r>
            <a:r>
              <a:rPr lang="ru-RU" sz="2400" dirty="0" err="1">
                <a:latin typeface="Times New Roman" panose="02020603050405020304" pitchFamily="18" charset="0"/>
                <a:cs typeface="Times New Roman" panose="02020603050405020304" pitchFamily="18" charset="0"/>
              </a:rPr>
              <a:t>стикеров</a:t>
            </a:r>
            <a:r>
              <a:rPr lang="ru-RU" sz="2400" dirty="0">
                <a:latin typeface="Times New Roman" panose="02020603050405020304" pitchFamily="18" charset="0"/>
                <a:cs typeface="Times New Roman" panose="02020603050405020304" pitchFamily="18" charset="0"/>
              </a:rPr>
              <a:t> можно отслеживать какая команда была более активной.</a:t>
            </a:r>
            <a:r>
              <a:rPr lang="ru-RU" sz="2400" u="sng" dirty="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798985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9340" y="451861"/>
            <a:ext cx="10131425" cy="710242"/>
          </a:xfrm>
        </p:spPr>
        <p:txBody>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1065486" y="1387869"/>
            <a:ext cx="10390640" cy="5469640"/>
          </a:xfrm>
        </p:spPr>
        <p:txBody>
          <a:bodyPr>
            <a:normAutofit lnSpcReduction="10000"/>
          </a:bodyPr>
          <a:lstStyle/>
          <a:p>
            <a:pPr marL="0" lvl="0" indent="0">
              <a:buNone/>
            </a:pPr>
            <a:r>
              <a:rPr lang="ru-RU" sz="2400" b="1" dirty="0" smtClean="0">
                <a:latin typeface="Times New Roman" panose="02020603050405020304" pitchFamily="18" charset="0"/>
                <a:cs typeface="Times New Roman" panose="02020603050405020304" pitchFamily="18" charset="0"/>
              </a:rPr>
              <a:t>10) «По </a:t>
            </a:r>
            <a:r>
              <a:rPr lang="ru-RU" sz="2400" b="1" dirty="0">
                <a:latin typeface="Times New Roman" panose="02020603050405020304" pitchFamily="18" charset="0"/>
                <a:cs typeface="Times New Roman" panose="02020603050405020304" pitchFamily="18" charset="0"/>
              </a:rPr>
              <a:t>порядку становись»</a:t>
            </a:r>
            <a:endParaRPr lang="ru-RU" sz="2400" dirty="0">
              <a:latin typeface="Times New Roman" panose="02020603050405020304" pitchFamily="18" charset="0"/>
              <a:cs typeface="Times New Roman" panose="02020603050405020304" pitchFamily="18" charset="0"/>
            </a:endParaRPr>
          </a:p>
          <a:p>
            <a:r>
              <a:rPr lang="ru-RU" sz="2400" u="sng" dirty="0">
                <a:latin typeface="Times New Roman" panose="02020603050405020304" pitchFamily="18" charset="0"/>
                <a:cs typeface="Times New Roman" panose="02020603050405020304" pitchFamily="18" charset="0"/>
              </a:rPr>
              <a:t>Цель: </a:t>
            </a:r>
            <a:r>
              <a:rPr lang="ru-RU" sz="2400" dirty="0">
                <a:latin typeface="Times New Roman" panose="02020603050405020304" pitchFamily="18" charset="0"/>
                <a:cs typeface="Times New Roman" panose="02020603050405020304" pitchFamily="18" charset="0"/>
              </a:rPr>
              <a:t>Сообщить учащимся новый </a:t>
            </a:r>
            <a:r>
              <a:rPr lang="ru-RU" sz="2400" dirty="0" smtClean="0">
                <a:latin typeface="Times New Roman" panose="02020603050405020304" pitchFamily="18" charset="0"/>
                <a:cs typeface="Times New Roman" panose="02020603050405020304" pitchFamily="18" charset="0"/>
              </a:rPr>
              <a:t>материал</a:t>
            </a:r>
            <a:endParaRPr lang="ru-RU" sz="2400" dirty="0">
              <a:latin typeface="Times New Roman" panose="02020603050405020304" pitchFamily="18" charset="0"/>
              <a:cs typeface="Times New Roman" panose="02020603050405020304" pitchFamily="18" charset="0"/>
            </a:endParaRPr>
          </a:p>
          <a:p>
            <a:pPr algn="just"/>
            <a:r>
              <a:rPr lang="ru-RU" sz="2400" u="sng" dirty="0">
                <a:latin typeface="Times New Roman" panose="02020603050405020304" pitchFamily="18" charset="0"/>
                <a:cs typeface="Times New Roman" panose="02020603050405020304" pitchFamily="18" charset="0"/>
              </a:rPr>
              <a:t>Технология проведения: </a:t>
            </a:r>
            <a:r>
              <a:rPr lang="ru-RU" sz="2400" dirty="0">
                <a:latin typeface="Times New Roman" panose="02020603050405020304" pitchFamily="18" charset="0"/>
                <a:cs typeface="Times New Roman" panose="02020603050405020304" pitchFamily="18" charset="0"/>
              </a:rPr>
              <a:t>Группам предлагаются слова, которые являются элементами проекта. Участникам необходимо наклеить их на листе в хронологическом порядке. Планирование, Портфолио (оформление), Проблема, Продукт, Поиск информации, Презентация.</a:t>
            </a:r>
          </a:p>
          <a:p>
            <a:pPr marL="0" indent="0">
              <a:buNone/>
            </a:pPr>
            <a:endParaRPr lang="ru-RU" sz="2400" dirty="0">
              <a:latin typeface="Times New Roman" panose="02020603050405020304" pitchFamily="18" charset="0"/>
              <a:cs typeface="Times New Roman" panose="02020603050405020304" pitchFamily="18" charset="0"/>
            </a:endParaRPr>
          </a:p>
          <a:p>
            <a:pPr marL="0" lvl="0" indent="0">
              <a:buNone/>
            </a:pPr>
            <a:r>
              <a:rPr lang="ru-RU" sz="2400" b="1" dirty="0" smtClean="0">
                <a:latin typeface="Times New Roman" panose="02020603050405020304" pitchFamily="18" charset="0"/>
                <a:cs typeface="Times New Roman" panose="02020603050405020304" pitchFamily="18" charset="0"/>
              </a:rPr>
              <a:t>11) «Восстанови </a:t>
            </a:r>
            <a:r>
              <a:rPr lang="ru-RU" sz="2400" b="1" dirty="0">
                <a:latin typeface="Times New Roman" panose="02020603050405020304" pitchFamily="18" charset="0"/>
                <a:cs typeface="Times New Roman" panose="02020603050405020304" pitchFamily="18" charset="0"/>
              </a:rPr>
              <a:t>рассказ»</a:t>
            </a:r>
            <a:endParaRPr lang="ru-RU" sz="2400" dirty="0">
              <a:latin typeface="Times New Roman" panose="02020603050405020304" pitchFamily="18" charset="0"/>
              <a:cs typeface="Times New Roman" panose="02020603050405020304" pitchFamily="18" charset="0"/>
            </a:endParaRPr>
          </a:p>
          <a:p>
            <a:r>
              <a:rPr lang="ru-RU" sz="2400" u="sng" dirty="0">
                <a:latin typeface="Times New Roman" panose="02020603050405020304" pitchFamily="18" charset="0"/>
                <a:cs typeface="Times New Roman" panose="02020603050405020304" pitchFamily="18" charset="0"/>
              </a:rPr>
              <a:t>Цель: </a:t>
            </a:r>
            <a:r>
              <a:rPr lang="ru-RU" sz="2400" dirty="0">
                <a:latin typeface="Times New Roman" panose="02020603050405020304" pitchFamily="18" charset="0"/>
                <a:cs typeface="Times New Roman" panose="02020603050405020304" pitchFamily="18" charset="0"/>
              </a:rPr>
              <a:t>Проработать содержание новой темы. Изучить новый материал, продолжить развивать </a:t>
            </a:r>
            <a:r>
              <a:rPr lang="ru-RU" sz="2400" dirty="0" smtClean="0">
                <a:latin typeface="Times New Roman" panose="02020603050405020304" pitchFamily="18" charset="0"/>
                <a:cs typeface="Times New Roman" panose="02020603050405020304" pitchFamily="18" charset="0"/>
              </a:rPr>
              <a:t>ЗУН</a:t>
            </a:r>
            <a:endParaRPr lang="ru-RU" sz="2400" dirty="0">
              <a:latin typeface="Times New Roman" panose="02020603050405020304" pitchFamily="18" charset="0"/>
              <a:cs typeface="Times New Roman" panose="02020603050405020304" pitchFamily="18" charset="0"/>
            </a:endParaRPr>
          </a:p>
          <a:p>
            <a:pPr algn="just"/>
            <a:r>
              <a:rPr lang="ru-RU" sz="2400" u="sng" dirty="0">
                <a:latin typeface="Times New Roman" panose="02020603050405020304" pitchFamily="18" charset="0"/>
                <a:cs typeface="Times New Roman" panose="02020603050405020304" pitchFamily="18" charset="0"/>
              </a:rPr>
              <a:t>Технология проведения: </a:t>
            </a:r>
            <a:r>
              <a:rPr lang="ru-RU" sz="2400" dirty="0">
                <a:latin typeface="Times New Roman" panose="02020603050405020304" pitchFamily="18" charset="0"/>
                <a:cs typeface="Times New Roman" panose="02020603050405020304" pitchFamily="18" charset="0"/>
              </a:rPr>
              <a:t>Участникам предлагаются фрагменты текста в разрозненном виде. Эти фрагменты текста нужно расположить в нужном порядке (приклеить на лист бумаги), чтобы получился связанный рассказ.</a:t>
            </a:r>
          </a:p>
          <a:p>
            <a:endParaRPr lang="ru-RU" dirty="0"/>
          </a:p>
        </p:txBody>
      </p:sp>
    </p:spTree>
    <p:extLst>
      <p:ext uri="{BB962C8B-B14F-4D97-AF65-F5344CB8AC3E}">
        <p14:creationId xmlns:p14="http://schemas.microsoft.com/office/powerpoint/2010/main" val="417920995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3458" y="566469"/>
            <a:ext cx="10131425" cy="684362"/>
          </a:xfrm>
        </p:spPr>
        <p:txBody>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669656" y="1750423"/>
            <a:ext cx="10486023" cy="3863895"/>
          </a:xfrm>
        </p:spPr>
        <p:txBody>
          <a:bodyPr>
            <a:noAutofit/>
          </a:bodyPr>
          <a:lstStyle/>
          <a:p>
            <a:pPr marL="0" lvl="0" indent="0">
              <a:buNone/>
            </a:pPr>
            <a:r>
              <a:rPr lang="ru-RU" sz="2400" b="1" dirty="0" smtClean="0">
                <a:latin typeface="Times New Roman" panose="02020603050405020304" pitchFamily="18" charset="0"/>
                <a:cs typeface="Times New Roman" panose="02020603050405020304" pitchFamily="18" charset="0"/>
              </a:rPr>
              <a:t>12) «снежки</a:t>
            </a:r>
            <a:r>
              <a:rPr lang="ru-RU" sz="2400" b="1"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r>
              <a:rPr lang="ru-RU" sz="2400" u="sng" dirty="0">
                <a:latin typeface="Times New Roman" panose="02020603050405020304" pitchFamily="18" charset="0"/>
                <a:cs typeface="Times New Roman" panose="02020603050405020304" pitchFamily="18" charset="0"/>
              </a:rPr>
              <a:t>Цель: </a:t>
            </a:r>
            <a:r>
              <a:rPr lang="ru-RU" sz="2400" dirty="0">
                <a:latin typeface="Times New Roman" panose="02020603050405020304" pitchFamily="18" charset="0"/>
                <a:cs typeface="Times New Roman" panose="02020603050405020304" pitchFamily="18" charset="0"/>
              </a:rPr>
              <a:t>Эмоционально разрядить учащихся. Снять напряжение и усталость, расслабить или восстановить энергией</a:t>
            </a:r>
          </a:p>
          <a:p>
            <a:pPr marL="0" indent="0">
              <a:buNone/>
            </a:pPr>
            <a:endParaRPr lang="ru-RU" sz="2400" dirty="0">
              <a:latin typeface="Times New Roman" panose="02020603050405020304" pitchFamily="18" charset="0"/>
              <a:cs typeface="Times New Roman" panose="02020603050405020304" pitchFamily="18" charset="0"/>
            </a:endParaRPr>
          </a:p>
          <a:p>
            <a:pPr algn="just"/>
            <a:r>
              <a:rPr lang="ru-RU" sz="2400" u="sng" dirty="0">
                <a:latin typeface="Times New Roman" panose="02020603050405020304" pitchFamily="18" charset="0"/>
                <a:cs typeface="Times New Roman" panose="02020603050405020304" pitchFamily="18" charset="0"/>
              </a:rPr>
              <a:t>Технология проведения: </a:t>
            </a:r>
            <a:r>
              <a:rPr lang="ru-RU" sz="2400" dirty="0">
                <a:latin typeface="Times New Roman" panose="02020603050405020304" pitchFamily="18" charset="0"/>
                <a:cs typeface="Times New Roman" panose="02020603050405020304" pitchFamily="18" charset="0"/>
              </a:rPr>
              <a:t>Участникам раздаются по 2 листа бумаги, из которых «лепятся» снежки (бумага плотно скатывается в комок), после чего все участники встают в две шеренги, друг напротив друга на некотором расстоянии и начинают забрасывать команду соперников снежками. Побеждает та команда, которая больше всего снежков забросила через разделительную линию.</a:t>
            </a:r>
          </a:p>
        </p:txBody>
      </p:sp>
    </p:spTree>
    <p:extLst>
      <p:ext uri="{BB962C8B-B14F-4D97-AF65-F5344CB8AC3E}">
        <p14:creationId xmlns:p14="http://schemas.microsoft.com/office/powerpoint/2010/main" val="77452366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6662" y="654950"/>
            <a:ext cx="10131425" cy="710242"/>
          </a:xfrm>
        </p:spPr>
        <p:txBody>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1372833" y="1365192"/>
            <a:ext cx="9678345" cy="5113986"/>
          </a:xfrm>
        </p:spPr>
        <p:txBody>
          <a:bodyPr>
            <a:normAutofit/>
          </a:bodyPr>
          <a:lstStyle/>
          <a:p>
            <a:pPr marL="0" lvl="0" indent="0">
              <a:buNone/>
            </a:pPr>
            <a:r>
              <a:rPr lang="ru-RU" sz="2600" b="1" dirty="0" smtClean="0">
                <a:latin typeface="Times New Roman" panose="02020603050405020304" pitchFamily="18" charset="0"/>
                <a:cs typeface="Times New Roman" panose="02020603050405020304" pitchFamily="18" charset="0"/>
              </a:rPr>
              <a:t>13) «Четыре </a:t>
            </a:r>
            <a:r>
              <a:rPr lang="ru-RU" sz="2600" b="1" dirty="0">
                <a:latin typeface="Times New Roman" panose="02020603050405020304" pitchFamily="18" charset="0"/>
                <a:cs typeface="Times New Roman" panose="02020603050405020304" pitchFamily="18" charset="0"/>
              </a:rPr>
              <a:t>Я»</a:t>
            </a:r>
            <a:endParaRPr lang="ru-RU" sz="2600" dirty="0">
              <a:latin typeface="Times New Roman" panose="02020603050405020304" pitchFamily="18" charset="0"/>
              <a:cs typeface="Times New Roman" panose="02020603050405020304" pitchFamily="18" charset="0"/>
            </a:endParaRPr>
          </a:p>
          <a:p>
            <a:r>
              <a:rPr lang="ru-RU" sz="2600" u="sng" dirty="0">
                <a:latin typeface="Times New Roman" panose="02020603050405020304" pitchFamily="18" charset="0"/>
                <a:cs typeface="Times New Roman" panose="02020603050405020304" pitchFamily="18" charset="0"/>
              </a:rPr>
              <a:t>Цель:</a:t>
            </a:r>
            <a:r>
              <a:rPr lang="ru-RU" sz="2600" dirty="0">
                <a:latin typeface="Times New Roman" panose="02020603050405020304" pitchFamily="18" charset="0"/>
                <a:cs typeface="Times New Roman" panose="02020603050405020304" pitchFamily="18" charset="0"/>
              </a:rPr>
              <a:t> Получить эмоциональную и содержательную оценку процесса и результаты обучения</a:t>
            </a:r>
          </a:p>
          <a:p>
            <a:pPr algn="just"/>
            <a:r>
              <a:rPr lang="ru-RU" sz="2600" u="sng" dirty="0">
                <a:latin typeface="Times New Roman" panose="02020603050405020304" pitchFamily="18" charset="0"/>
                <a:cs typeface="Times New Roman" panose="02020603050405020304" pitchFamily="18" charset="0"/>
              </a:rPr>
              <a:t>Технология проведения:</a:t>
            </a:r>
            <a:r>
              <a:rPr lang="ru-RU" sz="2600" dirty="0">
                <a:latin typeface="Times New Roman" panose="02020603050405020304" pitchFamily="18" charset="0"/>
                <a:cs typeface="Times New Roman" panose="02020603050405020304" pitchFamily="18" charset="0"/>
              </a:rPr>
              <a:t> Модератор предлагает разместить на круге в соответствующем секторе, </a:t>
            </a:r>
            <a:r>
              <a:rPr lang="ru-RU" sz="2600" dirty="0" err="1">
                <a:latin typeface="Times New Roman" panose="02020603050405020304" pitchFamily="18" charset="0"/>
                <a:cs typeface="Times New Roman" panose="02020603050405020304" pitchFamily="18" charset="0"/>
              </a:rPr>
              <a:t>стикеры</a:t>
            </a:r>
            <a:r>
              <a:rPr lang="ru-RU" sz="2600" dirty="0">
                <a:latin typeface="Times New Roman" panose="02020603050405020304" pitchFamily="18" charset="0"/>
                <a:cs typeface="Times New Roman" panose="02020603050405020304" pitchFamily="18" charset="0"/>
              </a:rPr>
              <a:t> с фразами, которые участники продолжают самостоятельно:</a:t>
            </a:r>
          </a:p>
          <a:p>
            <a:pPr lvl="0"/>
            <a:r>
              <a:rPr lang="ru-RU" sz="2600" dirty="0">
                <a:latin typeface="Times New Roman" panose="02020603050405020304" pitchFamily="18" charset="0"/>
                <a:cs typeface="Times New Roman" panose="02020603050405020304" pitchFamily="18" charset="0"/>
              </a:rPr>
              <a:t>Я узнал…</a:t>
            </a:r>
          </a:p>
          <a:p>
            <a:pPr lvl="0"/>
            <a:r>
              <a:rPr lang="ru-RU" sz="2600" dirty="0">
                <a:latin typeface="Times New Roman" panose="02020603050405020304" pitchFamily="18" charset="0"/>
                <a:cs typeface="Times New Roman" panose="02020603050405020304" pitchFamily="18" charset="0"/>
              </a:rPr>
              <a:t>Я научился…</a:t>
            </a:r>
          </a:p>
          <a:p>
            <a:pPr lvl="0"/>
            <a:r>
              <a:rPr lang="ru-RU" sz="2600" dirty="0">
                <a:latin typeface="Times New Roman" panose="02020603050405020304" pitchFamily="18" charset="0"/>
                <a:cs typeface="Times New Roman" panose="02020603050405020304" pitchFamily="18" charset="0"/>
              </a:rPr>
              <a:t>Я проявил себя …</a:t>
            </a:r>
          </a:p>
          <a:p>
            <a:pPr lvl="0"/>
            <a:r>
              <a:rPr lang="ru-RU" sz="2600" dirty="0">
                <a:latin typeface="Times New Roman" panose="02020603050405020304" pitchFamily="18" charset="0"/>
                <a:cs typeface="Times New Roman" panose="02020603050405020304" pitchFamily="18" charset="0"/>
              </a:rPr>
              <a:t>Я смогу применить </a:t>
            </a:r>
            <a:r>
              <a:rPr lang="ru-RU" sz="2600" dirty="0" smtClean="0">
                <a:latin typeface="Times New Roman" panose="02020603050405020304" pitchFamily="18" charset="0"/>
                <a:cs typeface="Times New Roman" panose="02020603050405020304" pitchFamily="18" charset="0"/>
              </a:rPr>
              <a:t>…</a:t>
            </a:r>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328450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0167" y="438798"/>
            <a:ext cx="11941833" cy="503208"/>
          </a:xfrm>
        </p:spPr>
        <p:txBody>
          <a:bodyPr>
            <a:normAutofit fontScale="90000"/>
          </a:bodyPr>
          <a:lstStyle/>
          <a:p>
            <a:pPr lvl="0" algn="ctr"/>
            <a:r>
              <a:rPr lang="ru-RU" sz="3000" b="1" dirty="0">
                <a:latin typeface="Segoe Script" panose="020B0504020000000003" pitchFamily="34" charset="0"/>
              </a:rPr>
              <a:t>Технология АМО и отличительные особенности урока биологии</a:t>
            </a:r>
            <a:endParaRPr lang="ru-RU" sz="3000" dirty="0">
              <a:latin typeface="Segoe Script" panose="020B0504020000000003"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946338107"/>
              </p:ext>
            </p:extLst>
          </p:nvPr>
        </p:nvGraphicFramePr>
        <p:xfrm>
          <a:off x="163902" y="1095556"/>
          <a:ext cx="11800936" cy="5615796"/>
        </p:xfrm>
        <a:graphic>
          <a:graphicData uri="http://schemas.openxmlformats.org/drawingml/2006/table">
            <a:tbl>
              <a:tblPr firstRow="1" firstCol="1" lastRow="1" lastCol="1" bandRow="1" bandCol="1">
                <a:tableStyleId>{D7AC3CCA-C797-4891-BE02-D94E43425B78}</a:tableStyleId>
              </a:tblPr>
              <a:tblGrid>
                <a:gridCol w="5613070">
                  <a:extLst>
                    <a:ext uri="{9D8B030D-6E8A-4147-A177-3AD203B41FA5}">
                      <a16:colId xmlns:a16="http://schemas.microsoft.com/office/drawing/2014/main" val="20000"/>
                    </a:ext>
                  </a:extLst>
                </a:gridCol>
                <a:gridCol w="6187866">
                  <a:extLst>
                    <a:ext uri="{9D8B030D-6E8A-4147-A177-3AD203B41FA5}">
                      <a16:colId xmlns:a16="http://schemas.microsoft.com/office/drawing/2014/main" val="20001"/>
                    </a:ext>
                  </a:extLst>
                </a:gridCol>
              </a:tblGrid>
              <a:tr h="697280">
                <a:tc>
                  <a:txBody>
                    <a:bodyPr/>
                    <a:lstStyle/>
                    <a:p>
                      <a:pPr algn="ctr">
                        <a:lnSpc>
                          <a:spcPct val="107000"/>
                        </a:lnSpc>
                        <a:spcAft>
                          <a:spcPts val="0"/>
                        </a:spcAft>
                      </a:pPr>
                      <a:r>
                        <a:rPr lang="ru-RU" sz="2200" dirty="0">
                          <a:effectLst/>
                        </a:rPr>
                        <a:t>Влияние друг на друга со знаком "+"</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2200">
                          <a:effectLst/>
                        </a:rPr>
                        <a:t>Влияние друг на друга со знаком "-"</a:t>
                      </a:r>
                      <a:endParaRPr lang="ru-RU"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2276590">
                <a:tc>
                  <a:txBody>
                    <a:bodyPr/>
                    <a:lstStyle/>
                    <a:p>
                      <a:pPr algn="just">
                        <a:lnSpc>
                          <a:spcPct val="107000"/>
                        </a:lnSpc>
                        <a:spcAft>
                          <a:spcPts val="0"/>
                        </a:spcAft>
                      </a:pPr>
                      <a:r>
                        <a:rPr lang="ru-RU" sz="2200" dirty="0">
                          <a:effectLst/>
                        </a:rPr>
                        <a:t>активизации мыслительной деятельности обучаемых, вызывая интерес к изучаемой дисциплине, что в свою очередь способствует более глубокому и осмысленному усвоению изучаемого материала.</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200" dirty="0">
                          <a:effectLst/>
                        </a:rPr>
                        <a:t>применение активных методов обучения требует значительного времени для подготовки к проведению конкретного урока, если учитывать нагрузку учителя.</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129838">
                <a:tc>
                  <a:txBody>
                    <a:bodyPr/>
                    <a:lstStyle/>
                    <a:p>
                      <a:pPr>
                        <a:lnSpc>
                          <a:spcPct val="107000"/>
                        </a:lnSpc>
                        <a:spcAft>
                          <a:spcPts val="0"/>
                        </a:spcAft>
                      </a:pPr>
                      <a:r>
                        <a:rPr lang="ru-RU" sz="2200" dirty="0">
                          <a:effectLst/>
                        </a:rPr>
                        <a:t>увеличивает долю самостоятельной работы ребёнка</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200" dirty="0">
                          <a:effectLst/>
                        </a:rPr>
                        <a:t>Опора на имеющиеся знания (требуется индивидуальная отработка навыков, знание определений, свойств, признаков).</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1512088">
                <a:tc>
                  <a:txBody>
                    <a:bodyPr/>
                    <a:lstStyle/>
                    <a:p>
                      <a:pPr algn="just">
                        <a:lnSpc>
                          <a:spcPct val="107000"/>
                        </a:lnSpc>
                        <a:spcAft>
                          <a:spcPts val="0"/>
                        </a:spcAft>
                      </a:pPr>
                      <a:r>
                        <a:rPr lang="ru-RU" sz="2200">
                          <a:effectLst/>
                        </a:rPr>
                        <a:t>значительно повышает не только мотивацию ребёнка, но и влияет на качество и результативность учебного занятия.</a:t>
                      </a:r>
                      <a:endParaRPr lang="ru-RU"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ru-RU" sz="2200" dirty="0">
                          <a:effectLst/>
                        </a:rPr>
                        <a:t>Неотделимость от практики (выполнение практических и лабораторных работ во многом затруднено из-за отсутствия оборудования).</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795372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336474373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1" y="609600"/>
            <a:ext cx="10131425" cy="701615"/>
          </a:xfrm>
        </p:spPr>
        <p:txBody>
          <a:bodyPr/>
          <a:lstStyle/>
          <a:p>
            <a:r>
              <a:rPr lang="ru-RU" b="1" dirty="0">
                <a:effectLst>
                  <a:outerShdw blurRad="38100" dist="38100" dir="2700000" algn="tl">
                    <a:srgbClr val="000000">
                      <a:alpha val="43137"/>
                    </a:srgbClr>
                  </a:outerShdw>
                </a:effectLst>
                <a:latin typeface="Segoe Script" panose="020B0504020000000003" pitchFamily="34" charset="0"/>
                <a:cs typeface="Times New Roman" panose="02020603050405020304" pitchFamily="18" charset="0"/>
              </a:rPr>
              <a:t>"Что такое технология АМО</a:t>
            </a:r>
            <a:r>
              <a:rPr lang="ru-RU" b="1" dirty="0" smtClean="0">
                <a:effectLst>
                  <a:outerShdw blurRad="38100" dist="38100" dir="2700000" algn="tl">
                    <a:srgbClr val="000000">
                      <a:alpha val="43137"/>
                    </a:srgbClr>
                  </a:outerShdw>
                </a:effectLst>
                <a:latin typeface="Segoe Script" panose="020B0504020000000003" pitchFamily="34" charset="0"/>
                <a:cs typeface="Times New Roman" panose="02020603050405020304" pitchFamily="18" charset="0"/>
              </a:rPr>
              <a:t>?"</a:t>
            </a:r>
            <a:endParaRPr lang="ru-RU" dirty="0">
              <a:effectLst>
                <a:outerShdw blurRad="38100" dist="38100" dir="2700000" algn="tl">
                  <a:srgbClr val="000000">
                    <a:alpha val="43137"/>
                  </a:srgbClr>
                </a:outerShdw>
              </a:effectLst>
              <a:latin typeface="Segoe Script" panose="020B0504020000000003" pitchFamily="34" charset="0"/>
              <a:cs typeface="Times New Roman" panose="02020603050405020304" pitchFamily="18" charset="0"/>
            </a:endParaRPr>
          </a:p>
        </p:txBody>
      </p:sp>
      <p:sp>
        <p:nvSpPr>
          <p:cNvPr id="3" name="Объект 2"/>
          <p:cNvSpPr>
            <a:spLocks noGrp="1"/>
          </p:cNvSpPr>
          <p:nvPr>
            <p:ph idx="1"/>
          </p:nvPr>
        </p:nvSpPr>
        <p:spPr>
          <a:xfrm>
            <a:off x="362309" y="2424023"/>
            <a:ext cx="11328947" cy="2639683"/>
          </a:xfrm>
        </p:spPr>
        <p:txBody>
          <a:bodyPr>
            <a:noAutofit/>
          </a:bodyPr>
          <a:lstStyle/>
          <a:p>
            <a:pPr algn="just"/>
            <a:r>
              <a:rPr lang="ru-RU" sz="3200" b="1"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Активные методы обучения</a:t>
            </a:r>
            <a:r>
              <a:rPr lang="ru-RU" sz="3200" b="1" dirty="0">
                <a:latin typeface="Times New Roman" panose="02020603050405020304" pitchFamily="18" charset="0"/>
                <a:cs typeface="Times New Roman" panose="02020603050405020304" pitchFamily="18" charset="0"/>
              </a:rPr>
              <a:t> </a:t>
            </a:r>
            <a:r>
              <a:rPr lang="ru-RU" sz="3200" b="1" dirty="0" smtClean="0">
                <a:latin typeface="Times New Roman" panose="02020603050405020304" pitchFamily="18" charset="0"/>
                <a:cs typeface="Times New Roman" panose="02020603050405020304" pitchFamily="18" charset="0"/>
              </a:rPr>
              <a:t>(АМО)–</a:t>
            </a:r>
            <a:r>
              <a:rPr lang="ru-RU" sz="3200" dirty="0">
                <a:latin typeface="Times New Roman" panose="02020603050405020304" pitchFamily="18" charset="0"/>
                <a:cs typeface="Times New Roman" panose="02020603050405020304" pitchFamily="18" charset="0"/>
              </a:rPr>
              <a:t> это система методов, обеспечивающих активность и разнообразие мыслительной и практической деятельности учащихся в процессе освоения учебного материала</a:t>
            </a:r>
            <a:r>
              <a:rPr lang="ru-RU" sz="28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6420718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1" y="609601"/>
            <a:ext cx="10131425" cy="684362"/>
          </a:xfrm>
        </p:spPr>
        <p:txBody>
          <a:bodyPr/>
          <a:lstStyle/>
          <a:p>
            <a:r>
              <a:rPr lang="ru-RU" dirty="0" smtClean="0">
                <a:latin typeface="Segoe Script" panose="020B0504020000000003" pitchFamily="34" charset="0"/>
              </a:rPr>
              <a:t>Технология </a:t>
            </a:r>
            <a:r>
              <a:rPr lang="ru-RU" dirty="0" err="1" smtClean="0">
                <a:latin typeface="Segoe Script" panose="020B0504020000000003" pitchFamily="34" charset="0"/>
              </a:rPr>
              <a:t>амо</a:t>
            </a:r>
            <a:r>
              <a:rPr lang="ru-RU" dirty="0" smtClean="0">
                <a:latin typeface="Segoe Script" panose="020B0504020000000003" pitchFamily="34" charset="0"/>
              </a:rPr>
              <a:t> по содержанию</a:t>
            </a:r>
            <a:endParaRPr lang="ru-RU" dirty="0">
              <a:latin typeface="Segoe Script" panose="020B0504020000000003" pitchFamily="34" charset="0"/>
            </a:endParaRPr>
          </a:p>
        </p:txBody>
      </p:sp>
      <p:sp>
        <p:nvSpPr>
          <p:cNvPr id="3" name="Объект 2"/>
          <p:cNvSpPr>
            <a:spLocks noGrp="1"/>
          </p:cNvSpPr>
          <p:nvPr>
            <p:ph idx="1"/>
          </p:nvPr>
        </p:nvSpPr>
        <p:spPr>
          <a:xfrm>
            <a:off x="133711" y="1400194"/>
            <a:ext cx="11792678" cy="5286355"/>
          </a:xfrm>
        </p:spPr>
        <p:txBody>
          <a:bodyPr>
            <a:normAutofit/>
          </a:bodyPr>
          <a:lstStyle/>
          <a:p>
            <a:pPr algn="just">
              <a:lnSpc>
                <a:spcPct val="150000"/>
              </a:lnSpc>
            </a:pPr>
            <a:r>
              <a:rPr lang="ru-RU" sz="2800" spc="200" dirty="0">
                <a:latin typeface="Times New Roman" panose="02020603050405020304" pitchFamily="18" charset="0"/>
                <a:cs typeface="Times New Roman" panose="02020603050405020304" pitchFamily="18" charset="0"/>
              </a:rPr>
              <a:t>Образовательная активность входящих в эту систему методов строится на практической направленности, игровом действе и творческом характере обучения, интерактивности, разнообразных коммуникациях, диалоге и </a:t>
            </a:r>
            <a:r>
              <a:rPr lang="ru-RU" sz="2800" spc="200" dirty="0" err="1">
                <a:latin typeface="Times New Roman" panose="02020603050405020304" pitchFamily="18" charset="0"/>
                <a:cs typeface="Times New Roman" panose="02020603050405020304" pitchFamily="18" charset="0"/>
              </a:rPr>
              <a:t>полилоге</a:t>
            </a:r>
            <a:r>
              <a:rPr lang="ru-RU" sz="2800" spc="200" dirty="0">
                <a:latin typeface="Times New Roman" panose="02020603050405020304" pitchFamily="18" charset="0"/>
                <a:cs typeface="Times New Roman" panose="02020603050405020304" pitchFamily="18" charset="0"/>
              </a:rPr>
              <a:t>, использовании знаний и опыта обучающихся, групповой форме организации их работы, вовлечении в процесс всех органов чувств, </a:t>
            </a:r>
            <a:r>
              <a:rPr lang="ru-RU" sz="2800" spc="200" dirty="0" err="1">
                <a:latin typeface="Times New Roman" panose="02020603050405020304" pitchFamily="18" charset="0"/>
                <a:cs typeface="Times New Roman" panose="02020603050405020304" pitchFamily="18" charset="0"/>
              </a:rPr>
              <a:t>деятельностном</a:t>
            </a:r>
            <a:r>
              <a:rPr lang="ru-RU" sz="2800" spc="200" dirty="0">
                <a:latin typeface="Times New Roman" panose="02020603050405020304" pitchFamily="18" charset="0"/>
                <a:cs typeface="Times New Roman" panose="02020603050405020304" pitchFamily="18" charset="0"/>
              </a:rPr>
              <a:t> подходе к обучению, движении и рефлексии.</a:t>
            </a:r>
          </a:p>
        </p:txBody>
      </p:sp>
    </p:spTree>
    <p:extLst>
      <p:ext uri="{BB962C8B-B14F-4D97-AF65-F5344CB8AC3E}">
        <p14:creationId xmlns:p14="http://schemas.microsoft.com/office/powerpoint/2010/main" val="168704045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0744" y="281796"/>
            <a:ext cx="10788810" cy="488913"/>
          </a:xfrm>
        </p:spPr>
        <p:txBody>
          <a:bodyPr>
            <a:normAutofit fontScale="90000"/>
          </a:bodyPr>
          <a:lstStyle/>
          <a:p>
            <a:r>
              <a:rPr lang="ru-RU" dirty="0" smtClean="0">
                <a:latin typeface="Segoe Script" panose="020B0504020000000003" pitchFamily="34" charset="0"/>
              </a:rPr>
              <a:t>Технология </a:t>
            </a:r>
            <a:r>
              <a:rPr lang="ru-RU" dirty="0" err="1" smtClean="0">
                <a:latin typeface="Segoe Script" panose="020B0504020000000003" pitchFamily="34" charset="0"/>
              </a:rPr>
              <a:t>амо</a:t>
            </a:r>
            <a:r>
              <a:rPr lang="ru-RU" dirty="0" smtClean="0">
                <a:latin typeface="Segoe Script" panose="020B0504020000000003" pitchFamily="34" charset="0"/>
              </a:rPr>
              <a:t> по структуре</a:t>
            </a:r>
            <a:endParaRPr lang="ru-RU" dirty="0">
              <a:latin typeface="Segoe Script" panose="020B0504020000000003" pitchFamily="34" charset="0"/>
            </a:endParaRPr>
          </a:p>
        </p:txBody>
      </p:sp>
      <p:sp>
        <p:nvSpPr>
          <p:cNvPr id="3" name="Объект 2"/>
          <p:cNvSpPr>
            <a:spLocks noGrp="1"/>
          </p:cNvSpPr>
          <p:nvPr>
            <p:ph idx="1"/>
          </p:nvPr>
        </p:nvSpPr>
        <p:spPr>
          <a:xfrm>
            <a:off x="143691" y="770709"/>
            <a:ext cx="12048309" cy="6087291"/>
          </a:xfrm>
        </p:spPr>
        <p:txBody>
          <a:bodyPr>
            <a:normAutofit fontScale="32500" lnSpcReduction="20000"/>
          </a:bodyPr>
          <a:lstStyle/>
          <a:p>
            <a:pPr marL="0" indent="0">
              <a:lnSpc>
                <a:spcPct val="120000"/>
              </a:lnSpc>
              <a:spcAft>
                <a:spcPts val="0"/>
              </a:spcAft>
              <a:buNone/>
            </a:pPr>
            <a:r>
              <a:rPr lang="ru-RU" sz="7400" dirty="0">
                <a:latin typeface="Times New Roman" panose="02020603050405020304" pitchFamily="18" charset="0"/>
                <a:cs typeface="Times New Roman" panose="02020603050405020304" pitchFamily="18" charset="0"/>
              </a:rPr>
              <a:t>В</a:t>
            </a:r>
            <a:r>
              <a:rPr lang="ru-RU" sz="7400" dirty="0" smtClean="0">
                <a:latin typeface="Times New Roman" panose="02020603050405020304" pitchFamily="18" charset="0"/>
                <a:cs typeface="Times New Roman" panose="02020603050405020304" pitchFamily="18" charset="0"/>
              </a:rPr>
              <a:t>сё </a:t>
            </a:r>
            <a:r>
              <a:rPr lang="ru-RU" sz="7400" dirty="0">
                <a:latin typeface="Times New Roman" panose="02020603050405020304" pitchFamily="18" charset="0"/>
                <a:cs typeface="Times New Roman" panose="02020603050405020304" pitchFamily="18" charset="0"/>
              </a:rPr>
              <a:t>образовательное мероприятие делится на логически связанные фазы и этапы</a:t>
            </a:r>
            <a:r>
              <a:rPr lang="ru-RU" sz="7400" dirty="0" smtClean="0">
                <a:latin typeface="Times New Roman" panose="02020603050405020304" pitchFamily="18" charset="0"/>
                <a:cs typeface="Times New Roman" panose="02020603050405020304" pitchFamily="18" charset="0"/>
              </a:rPr>
              <a:t>:</a:t>
            </a:r>
          </a:p>
          <a:p>
            <a:pPr marL="0" indent="0">
              <a:lnSpc>
                <a:spcPct val="120000"/>
              </a:lnSpc>
              <a:spcAft>
                <a:spcPts val="0"/>
              </a:spcAft>
              <a:buNone/>
            </a:pPr>
            <a:endParaRPr lang="ru-RU" sz="7400" dirty="0">
              <a:latin typeface="Times New Roman" panose="02020603050405020304" pitchFamily="18" charset="0"/>
              <a:cs typeface="Times New Roman" panose="02020603050405020304" pitchFamily="18" charset="0"/>
            </a:endParaRPr>
          </a:p>
          <a:p>
            <a:pPr marL="0" indent="0">
              <a:lnSpc>
                <a:spcPct val="120000"/>
              </a:lnSpc>
              <a:spcAft>
                <a:spcPts val="0"/>
              </a:spcAft>
              <a:buNone/>
            </a:pPr>
            <a:r>
              <a:rPr lang="ru-RU" sz="7400" b="1"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ru-RU" sz="7400" b="1" u="sng" dirty="0" smtClean="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Фаза </a:t>
            </a:r>
            <a:r>
              <a:rPr lang="ru-RU" sz="7400" b="1" u="sng" dirty="0">
                <a:solidFill>
                  <a:srgbClr val="FFC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Начало образовательного мероприятия    </a:t>
            </a:r>
            <a:r>
              <a:rPr lang="ru-RU" sz="7400" dirty="0">
                <a:latin typeface="Times New Roman" panose="02020603050405020304" pitchFamily="18" charset="0"/>
                <a:cs typeface="Times New Roman" panose="02020603050405020304" pitchFamily="18" charset="0"/>
              </a:rPr>
              <a:t>    </a:t>
            </a:r>
          </a:p>
          <a:p>
            <a:pPr marL="0" indent="0" algn="just">
              <a:buNone/>
            </a:pPr>
            <a:r>
              <a:rPr lang="ru-RU" sz="7400" i="1" spc="150" dirty="0">
                <a:solidFill>
                  <a:srgbClr val="FFC000"/>
                </a:solidFill>
                <a:latin typeface="Times New Roman" panose="02020603050405020304" pitchFamily="18" charset="0"/>
                <a:cs typeface="Times New Roman" panose="02020603050405020304" pitchFamily="18" charset="0"/>
              </a:rPr>
              <a:t>Этапы:</a:t>
            </a:r>
            <a:r>
              <a:rPr lang="ru-RU" sz="7400" i="1" spc="150" dirty="0">
                <a:latin typeface="Times New Roman" panose="02020603050405020304" pitchFamily="18" charset="0"/>
                <a:cs typeface="Times New Roman" panose="02020603050405020304" pitchFamily="18" charset="0"/>
              </a:rPr>
              <a:t> инициация </a:t>
            </a:r>
            <a:r>
              <a:rPr lang="ru-RU" sz="7400" spc="150" dirty="0">
                <a:latin typeface="Times New Roman" panose="02020603050405020304" pitchFamily="18" charset="0"/>
                <a:cs typeface="Times New Roman" panose="02020603050405020304" pitchFamily="18" charset="0"/>
              </a:rPr>
              <a:t>(приветствие, знакомство) вхождение или погружение в тему (определение целей урока) определение ожиданий обучающихся (планирование личностного смысла урока и формирование </a:t>
            </a:r>
            <a:r>
              <a:rPr lang="ru-RU" sz="7400" spc="150" dirty="0" smtClean="0">
                <a:latin typeface="Times New Roman" panose="02020603050405020304" pitchFamily="18" charset="0"/>
                <a:cs typeface="Times New Roman" panose="02020603050405020304" pitchFamily="18" charset="0"/>
              </a:rPr>
              <a:t>безопасной образовательной </a:t>
            </a:r>
            <a:r>
              <a:rPr lang="ru-RU" sz="7400" spc="150" dirty="0" smtClean="0">
                <a:latin typeface="Times New Roman" panose="02020603050405020304" pitchFamily="18" charset="0"/>
                <a:cs typeface="Times New Roman" panose="02020603050405020304" pitchFamily="18" charset="0"/>
              </a:rPr>
              <a:t>среды).</a:t>
            </a:r>
          </a:p>
          <a:p>
            <a:pPr marL="0" indent="0">
              <a:buNone/>
            </a:pPr>
            <a:endParaRPr lang="ru-RU" sz="7400" spc="150" dirty="0" smtClean="0">
              <a:latin typeface="Times New Roman" panose="02020603050405020304" pitchFamily="18" charset="0"/>
              <a:cs typeface="Times New Roman" panose="02020603050405020304" pitchFamily="18" charset="0"/>
            </a:endParaRPr>
          </a:p>
          <a:p>
            <a:pPr marL="0" indent="0">
              <a:buNone/>
            </a:pPr>
            <a:r>
              <a:rPr lang="ru-RU" sz="7400" b="1" dirty="0" smtClean="0">
                <a:solidFill>
                  <a:srgbClr val="FFC000"/>
                </a:solidFill>
                <a:latin typeface="Times New Roman" panose="02020603050405020304" pitchFamily="18" charset="0"/>
                <a:cs typeface="Times New Roman" panose="02020603050405020304" pitchFamily="18" charset="0"/>
              </a:rPr>
              <a:t>*</a:t>
            </a:r>
            <a:r>
              <a:rPr lang="ru-RU" sz="7400" b="1" u="sng" dirty="0" smtClean="0">
                <a:solidFill>
                  <a:srgbClr val="FFC000"/>
                </a:solidFill>
                <a:latin typeface="Times New Roman" panose="02020603050405020304" pitchFamily="18" charset="0"/>
                <a:cs typeface="Times New Roman" panose="02020603050405020304" pitchFamily="18" charset="0"/>
              </a:rPr>
              <a:t>Фаза </a:t>
            </a:r>
            <a:r>
              <a:rPr lang="ru-RU" sz="7400" b="1" u="sng" dirty="0">
                <a:solidFill>
                  <a:srgbClr val="FFC000"/>
                </a:solidFill>
                <a:latin typeface="Times New Roman" panose="02020603050405020304" pitchFamily="18" charset="0"/>
                <a:cs typeface="Times New Roman" panose="02020603050405020304" pitchFamily="18" charset="0"/>
              </a:rPr>
              <a:t>2. Работа над темой</a:t>
            </a:r>
          </a:p>
          <a:p>
            <a:pPr marL="0" indent="0" algn="just">
              <a:buNone/>
            </a:pPr>
            <a:r>
              <a:rPr lang="ru-RU" sz="7400" i="1" spc="150" dirty="0">
                <a:solidFill>
                  <a:srgbClr val="FFC000"/>
                </a:solidFill>
                <a:latin typeface="Times New Roman" panose="02020603050405020304" pitchFamily="18" charset="0"/>
                <a:cs typeface="Times New Roman" panose="02020603050405020304" pitchFamily="18" charset="0"/>
              </a:rPr>
              <a:t>Этапы: </a:t>
            </a:r>
            <a:r>
              <a:rPr lang="ru-RU" sz="7400" i="1" spc="150" dirty="0">
                <a:latin typeface="Times New Roman" panose="02020603050405020304" pitchFamily="18" charset="0"/>
                <a:cs typeface="Times New Roman" panose="02020603050405020304" pitchFamily="18" charset="0"/>
              </a:rPr>
              <a:t>закрепление изученного материала</a:t>
            </a:r>
            <a:r>
              <a:rPr lang="ru-RU" sz="7400" spc="150" dirty="0">
                <a:latin typeface="Times New Roman" panose="02020603050405020304" pitchFamily="18" charset="0"/>
                <a:cs typeface="Times New Roman" panose="02020603050405020304" pitchFamily="18" charset="0"/>
              </a:rPr>
              <a:t> (обсуждение домашнего задания) интерактивная лекция (передача и объяснение педагогом новой информации) проработка содержания темы (групповая работа обучающихся над темой урока</a:t>
            </a:r>
            <a:r>
              <a:rPr lang="ru-RU" sz="7400" dirty="0">
                <a:latin typeface="Times New Roman" panose="02020603050405020304" pitchFamily="18" charset="0"/>
                <a:cs typeface="Times New Roman" panose="02020603050405020304" pitchFamily="18" charset="0"/>
              </a:rPr>
              <a:t>)</a:t>
            </a:r>
            <a:br>
              <a:rPr lang="ru-RU" sz="7400" dirty="0">
                <a:latin typeface="Times New Roman" panose="02020603050405020304" pitchFamily="18" charset="0"/>
                <a:cs typeface="Times New Roman" panose="02020603050405020304" pitchFamily="18" charset="0"/>
              </a:rPr>
            </a:br>
            <a:endParaRPr lang="ru-RU" sz="7400" dirty="0" smtClean="0">
              <a:latin typeface="Times New Roman" panose="02020603050405020304" pitchFamily="18" charset="0"/>
              <a:cs typeface="Times New Roman" panose="02020603050405020304" pitchFamily="18" charset="0"/>
            </a:endParaRPr>
          </a:p>
          <a:p>
            <a:pPr marL="0" indent="0">
              <a:buNone/>
            </a:pPr>
            <a:r>
              <a:rPr lang="ru-RU" sz="7400" b="1" dirty="0" smtClean="0">
                <a:solidFill>
                  <a:srgbClr val="FFC000"/>
                </a:solidFill>
                <a:latin typeface="Times New Roman" panose="02020603050405020304" pitchFamily="18" charset="0"/>
                <a:cs typeface="Times New Roman" panose="02020603050405020304" pitchFamily="18" charset="0"/>
              </a:rPr>
              <a:t>*</a:t>
            </a:r>
            <a:r>
              <a:rPr lang="ru-RU" sz="7400" b="1" u="sng" dirty="0" smtClean="0">
                <a:solidFill>
                  <a:srgbClr val="FFC000"/>
                </a:solidFill>
                <a:latin typeface="Times New Roman" panose="02020603050405020304" pitchFamily="18" charset="0"/>
                <a:cs typeface="Times New Roman" panose="02020603050405020304" pitchFamily="18" charset="0"/>
              </a:rPr>
              <a:t>Фаза </a:t>
            </a:r>
            <a:r>
              <a:rPr lang="ru-RU" sz="7400" b="1" u="sng" dirty="0">
                <a:solidFill>
                  <a:srgbClr val="FFC000"/>
                </a:solidFill>
                <a:latin typeface="Times New Roman" panose="02020603050405020304" pitchFamily="18" charset="0"/>
                <a:cs typeface="Times New Roman" panose="02020603050405020304" pitchFamily="18" charset="0"/>
              </a:rPr>
              <a:t>3. </a:t>
            </a:r>
            <a:r>
              <a:rPr lang="ru-RU" sz="7400" b="1" u="sng" dirty="0" smtClean="0">
                <a:solidFill>
                  <a:srgbClr val="FFC000"/>
                </a:solidFill>
                <a:latin typeface="Times New Roman" panose="02020603050405020304" pitchFamily="18" charset="0"/>
                <a:cs typeface="Times New Roman" panose="02020603050405020304" pitchFamily="18" charset="0"/>
              </a:rPr>
              <a:t>Завершение </a:t>
            </a:r>
            <a:r>
              <a:rPr lang="ru-RU" sz="7400" b="1" u="sng" dirty="0">
                <a:solidFill>
                  <a:srgbClr val="FFC000"/>
                </a:solidFill>
                <a:latin typeface="Times New Roman" panose="02020603050405020304" pitchFamily="18" charset="0"/>
                <a:cs typeface="Times New Roman" panose="02020603050405020304" pitchFamily="18" charset="0"/>
              </a:rPr>
              <a:t>образовательного </a:t>
            </a:r>
            <a:r>
              <a:rPr lang="ru-RU" sz="7400" b="1" u="sng" dirty="0" smtClean="0">
                <a:solidFill>
                  <a:srgbClr val="FFC000"/>
                </a:solidFill>
                <a:latin typeface="Times New Roman" panose="02020603050405020304" pitchFamily="18" charset="0"/>
                <a:cs typeface="Times New Roman" panose="02020603050405020304" pitchFamily="18" charset="0"/>
              </a:rPr>
              <a:t>мероприятия</a:t>
            </a:r>
          </a:p>
          <a:p>
            <a:pPr marL="0" indent="0">
              <a:buNone/>
            </a:pPr>
            <a:r>
              <a:rPr lang="ru-RU" sz="7400" i="1" spc="200" dirty="0" smtClean="0">
                <a:solidFill>
                  <a:srgbClr val="FFC000"/>
                </a:solidFill>
                <a:latin typeface="Times New Roman" panose="02020603050405020304" pitchFamily="18" charset="0"/>
                <a:cs typeface="Times New Roman" panose="02020603050405020304" pitchFamily="18" charset="0"/>
              </a:rPr>
              <a:t>Этапы</a:t>
            </a:r>
            <a:r>
              <a:rPr lang="ru-RU" sz="7400" i="1" spc="200" dirty="0">
                <a:solidFill>
                  <a:srgbClr val="FFC000"/>
                </a:solidFill>
                <a:latin typeface="Times New Roman" panose="02020603050405020304" pitchFamily="18" charset="0"/>
                <a:cs typeface="Times New Roman" panose="02020603050405020304" pitchFamily="18" charset="0"/>
              </a:rPr>
              <a:t>:</a:t>
            </a:r>
            <a:r>
              <a:rPr lang="ru-RU" sz="7400" i="1" spc="200" dirty="0">
                <a:latin typeface="Times New Roman" panose="02020603050405020304" pitchFamily="18" charset="0"/>
                <a:cs typeface="Times New Roman" panose="02020603050405020304" pitchFamily="18" charset="0"/>
              </a:rPr>
              <a:t> эмоциональная разрядка</a:t>
            </a:r>
            <a:r>
              <a:rPr lang="ru-RU" sz="7400" spc="200" dirty="0">
                <a:latin typeface="Times New Roman" panose="02020603050405020304" pitchFamily="18" charset="0"/>
                <a:cs typeface="Times New Roman" panose="02020603050405020304" pitchFamily="18" charset="0"/>
              </a:rPr>
              <a:t> (разминки) </a:t>
            </a:r>
            <a:r>
              <a:rPr lang="ru-RU" sz="7400" i="1" spc="200" dirty="0">
                <a:latin typeface="Times New Roman" panose="02020603050405020304" pitchFamily="18" charset="0"/>
                <a:cs typeface="Times New Roman" panose="02020603050405020304" pitchFamily="18" charset="0"/>
              </a:rPr>
              <a:t>подведение итогов</a:t>
            </a:r>
            <a:r>
              <a:rPr lang="ru-RU" sz="7400" spc="200" dirty="0">
                <a:latin typeface="Times New Roman" panose="02020603050405020304" pitchFamily="18" charset="0"/>
                <a:cs typeface="Times New Roman" panose="02020603050405020304" pitchFamily="18" charset="0"/>
              </a:rPr>
              <a:t> (рефлексия, анализ и оценка урока)</a:t>
            </a:r>
          </a:p>
          <a:p>
            <a:endParaRPr lang="ru-RU" dirty="0"/>
          </a:p>
        </p:txBody>
      </p:sp>
    </p:spTree>
    <p:extLst>
      <p:ext uri="{BB962C8B-B14F-4D97-AF65-F5344CB8AC3E}">
        <p14:creationId xmlns:p14="http://schemas.microsoft.com/office/powerpoint/2010/main" val="129242179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175" y="368061"/>
            <a:ext cx="10131425" cy="675736"/>
          </a:xfrm>
        </p:spPr>
        <p:txBody>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362098" y="977251"/>
            <a:ext cx="10761577" cy="5499463"/>
          </a:xfrm>
        </p:spPr>
        <p:txBody>
          <a:bodyPr>
            <a:noAutofit/>
          </a:bodyPr>
          <a:lstStyle/>
          <a:p>
            <a:pPr marL="0" lvl="0" indent="0" algn="just">
              <a:buNone/>
            </a:pPr>
            <a:r>
              <a:rPr lang="ru-RU" sz="2400" b="1" dirty="0" smtClean="0">
                <a:latin typeface="Times New Roman" panose="02020603050405020304" pitchFamily="18" charset="0"/>
                <a:cs typeface="Times New Roman" panose="02020603050405020304" pitchFamily="18" charset="0"/>
              </a:rPr>
              <a:t>1) </a:t>
            </a:r>
            <a:r>
              <a:rPr lang="ru-RU" sz="2400" b="1" spc="300" dirty="0" smtClean="0">
                <a:latin typeface="Times New Roman" panose="02020603050405020304" pitchFamily="18" charset="0"/>
                <a:cs typeface="Times New Roman" panose="02020603050405020304" pitchFamily="18" charset="0"/>
              </a:rPr>
              <a:t>«поздороваемся </a:t>
            </a:r>
            <a:r>
              <a:rPr lang="ru-RU" sz="2400" b="1" spc="300" dirty="0">
                <a:latin typeface="Times New Roman" panose="02020603050405020304" pitchFamily="18" charset="0"/>
                <a:cs typeface="Times New Roman" panose="02020603050405020304" pitchFamily="18" charset="0"/>
              </a:rPr>
              <a:t>глазами»</a:t>
            </a:r>
            <a:endParaRPr lang="ru-RU" sz="2400" spc="300" dirty="0">
              <a:latin typeface="Times New Roman" panose="02020603050405020304" pitchFamily="18" charset="0"/>
              <a:cs typeface="Times New Roman" panose="02020603050405020304" pitchFamily="18" charset="0"/>
            </a:endParaRPr>
          </a:p>
          <a:p>
            <a:pPr algn="just"/>
            <a:r>
              <a:rPr lang="ru-RU" sz="2400" u="sng" spc="300" dirty="0">
                <a:latin typeface="Times New Roman" panose="02020603050405020304" pitchFamily="18" charset="0"/>
                <a:cs typeface="Times New Roman" panose="02020603050405020304" pitchFamily="18" charset="0"/>
              </a:rPr>
              <a:t>Цель:</a:t>
            </a:r>
            <a:r>
              <a:rPr lang="ru-RU" sz="2400" spc="300" dirty="0">
                <a:latin typeface="Times New Roman" panose="02020603050405020304" pitchFamily="18" charset="0"/>
                <a:cs typeface="Times New Roman" panose="02020603050405020304" pitchFamily="18" charset="0"/>
              </a:rPr>
              <a:t> Эмоционально разрядить учащихся. Снять напряжение и усталость, расслабить или восстановить энергией.</a:t>
            </a:r>
          </a:p>
          <a:p>
            <a:pPr marL="0" indent="0" algn="just">
              <a:buNone/>
            </a:pPr>
            <a:r>
              <a:rPr lang="ru-RU" sz="2400" spc="300" dirty="0">
                <a:latin typeface="Times New Roman" panose="02020603050405020304" pitchFamily="18" charset="0"/>
                <a:cs typeface="Times New Roman" panose="02020603050405020304" pitchFamily="18" charset="0"/>
              </a:rPr>
              <a:t> </a:t>
            </a:r>
          </a:p>
          <a:p>
            <a:pPr algn="just"/>
            <a:r>
              <a:rPr lang="ru-RU" sz="2400" u="sng" spc="300" dirty="0">
                <a:latin typeface="Times New Roman" panose="02020603050405020304" pitchFamily="18" charset="0"/>
                <a:cs typeface="Times New Roman" panose="02020603050405020304" pitchFamily="18" charset="0"/>
              </a:rPr>
              <a:t>Технология проведения:</a:t>
            </a:r>
            <a:r>
              <a:rPr lang="ru-RU" sz="2400" spc="300" dirty="0">
                <a:latin typeface="Times New Roman" panose="02020603050405020304" pitchFamily="18" charset="0"/>
                <a:cs typeface="Times New Roman" panose="02020603050405020304" pitchFamily="18" charset="0"/>
              </a:rPr>
              <a:t> Учитель обращается к ученикам: «сейчас я с каждым из вас поздороваюсь. Но поздороваемся не словами, а молча - глазами. И вы тоже при этом постарайтесь глазами показать, какое у вас сегодня настроение. Пожелайте глазами друг другу удачи. Улыбнитесь друг другу! Помашите друг другу!»  (эти же действия выполняет и сам учитель).</a:t>
            </a:r>
          </a:p>
        </p:txBody>
      </p:sp>
    </p:spTree>
    <p:extLst>
      <p:ext uri="{BB962C8B-B14F-4D97-AF65-F5344CB8AC3E}">
        <p14:creationId xmlns:p14="http://schemas.microsoft.com/office/powerpoint/2010/main" val="412679730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9232" y="447670"/>
            <a:ext cx="10131425" cy="649857"/>
          </a:xfrm>
        </p:spPr>
        <p:txBody>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94398" y="1284843"/>
            <a:ext cx="11861321" cy="5495027"/>
          </a:xfrm>
        </p:spPr>
        <p:txBody>
          <a:bodyPr>
            <a:noAutofit/>
          </a:bodyPr>
          <a:lstStyle/>
          <a:p>
            <a:pPr marL="0" lvl="0" indent="0">
              <a:buNone/>
            </a:pPr>
            <a:r>
              <a:rPr lang="ru-RU" sz="2400" b="1" spc="300" dirty="0" smtClean="0">
                <a:latin typeface="Times New Roman" panose="02020603050405020304" pitchFamily="18" charset="0"/>
                <a:cs typeface="Times New Roman" panose="02020603050405020304" pitchFamily="18" charset="0"/>
              </a:rPr>
              <a:t>2) «120 </a:t>
            </a:r>
            <a:r>
              <a:rPr lang="ru-RU" sz="2400" b="1" spc="300" dirty="0">
                <a:latin typeface="Times New Roman" panose="02020603050405020304" pitchFamily="18" charset="0"/>
                <a:cs typeface="Times New Roman" panose="02020603050405020304" pitchFamily="18" charset="0"/>
              </a:rPr>
              <a:t>секунд»</a:t>
            </a:r>
            <a:endParaRPr lang="ru-RU" sz="2400" spc="300" dirty="0">
              <a:latin typeface="Times New Roman" panose="02020603050405020304" pitchFamily="18" charset="0"/>
              <a:cs typeface="Times New Roman" panose="02020603050405020304" pitchFamily="18" charset="0"/>
            </a:endParaRPr>
          </a:p>
          <a:p>
            <a:pPr algn="just"/>
            <a:r>
              <a:rPr lang="ru-RU" sz="2400" u="sng" spc="300" dirty="0">
                <a:latin typeface="Times New Roman" panose="02020603050405020304" pitchFamily="18" charset="0"/>
                <a:cs typeface="Times New Roman" panose="02020603050405020304" pitchFamily="18" charset="0"/>
              </a:rPr>
              <a:t>Цель:</a:t>
            </a:r>
            <a:r>
              <a:rPr lang="ru-RU" sz="2400" spc="300" dirty="0">
                <a:latin typeface="Times New Roman" panose="02020603050405020304" pitchFamily="18" charset="0"/>
                <a:cs typeface="Times New Roman" panose="02020603050405020304" pitchFamily="18" charset="0"/>
              </a:rPr>
              <a:t> подвести детей к необходимости изучения способов </a:t>
            </a:r>
            <a:r>
              <a:rPr lang="ru-RU" sz="2400" spc="300" dirty="0" smtClean="0">
                <a:latin typeface="Times New Roman" panose="02020603050405020304" pitchFamily="18" charset="0"/>
                <a:cs typeface="Times New Roman" panose="02020603050405020304" pitchFamily="18" charset="0"/>
              </a:rPr>
              <a:t>образования прилагательных</a:t>
            </a:r>
            <a:r>
              <a:rPr lang="ru-RU" sz="2400" spc="300" dirty="0">
                <a:latin typeface="Times New Roman" panose="02020603050405020304" pitchFamily="18" charset="0"/>
                <a:cs typeface="Times New Roman" panose="02020603050405020304" pitchFamily="18" charset="0"/>
              </a:rPr>
              <a:t>.</a:t>
            </a:r>
          </a:p>
          <a:p>
            <a:pPr marL="0" indent="0" algn="just">
              <a:buNone/>
            </a:pPr>
            <a:r>
              <a:rPr lang="ru-RU" sz="2400" spc="300" dirty="0">
                <a:latin typeface="Times New Roman" panose="02020603050405020304" pitchFamily="18" charset="0"/>
                <a:cs typeface="Times New Roman" panose="02020603050405020304" pitchFamily="18" charset="0"/>
              </a:rPr>
              <a:t> </a:t>
            </a:r>
          </a:p>
          <a:p>
            <a:pPr algn="just"/>
            <a:r>
              <a:rPr lang="ru-RU" sz="2400" u="sng" spc="300" dirty="0">
                <a:latin typeface="Times New Roman" panose="02020603050405020304" pitchFamily="18" charset="0"/>
                <a:cs typeface="Times New Roman" panose="02020603050405020304" pitchFamily="18" charset="0"/>
              </a:rPr>
              <a:t>Технология проведения:</a:t>
            </a:r>
            <a:r>
              <a:rPr lang="ru-RU" sz="2400" spc="300" dirty="0">
                <a:latin typeface="Times New Roman" panose="02020603050405020304" pitchFamily="18" charset="0"/>
                <a:cs typeface="Times New Roman" panose="02020603050405020304" pitchFamily="18" charset="0"/>
              </a:rPr>
              <a:t> учитель переворачивает песочные часы (можно создать с помощью ИКТ) и предлагает детям за короткий промежуток времени (2-3 мин) распределить данные слова на 2 группы. Задаёт вопросы по материалу, изученному на предыдущем уроке, сталкивает учащихся с неизвестной информацией, фиксирует проблему на доске в виде схемы и отображает на слайде презентации. Ответы учащихся и столкновение с неизвестным подведут шаг за шагом к самостоятельному формулированию цели урока</a:t>
            </a:r>
            <a:r>
              <a:rPr lang="ru-RU" sz="2400" spc="300" dirty="0" smtClean="0">
                <a:latin typeface="Times New Roman" panose="02020603050405020304" pitchFamily="18" charset="0"/>
                <a:cs typeface="Times New Roman" panose="02020603050405020304" pitchFamily="18" charset="0"/>
              </a:rPr>
              <a:t>.</a:t>
            </a:r>
            <a:endParaRPr lang="ru-RU" sz="2400" spc="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508642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6982" y="643120"/>
            <a:ext cx="10131425" cy="589472"/>
          </a:xfrm>
        </p:spPr>
        <p:txBody>
          <a:bodyPr>
            <a:normAutofit fontScale="90000"/>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129396" y="1457865"/>
            <a:ext cx="11852695" cy="4641010"/>
          </a:xfrm>
        </p:spPr>
        <p:txBody>
          <a:bodyPr>
            <a:noAutofit/>
          </a:bodyPr>
          <a:lstStyle/>
          <a:p>
            <a:pPr marL="0" lvl="0" indent="0">
              <a:buNone/>
            </a:pPr>
            <a:r>
              <a:rPr lang="ru-RU" sz="2400" b="1" dirty="0" smtClean="0">
                <a:latin typeface="Times New Roman" panose="02020603050405020304" pitchFamily="18" charset="0"/>
                <a:cs typeface="Times New Roman" panose="02020603050405020304" pitchFamily="18" charset="0"/>
              </a:rPr>
              <a:t>3) Транспорт</a:t>
            </a:r>
            <a:endParaRPr lang="ru-RU" sz="2400" dirty="0">
              <a:latin typeface="Times New Roman" panose="02020603050405020304" pitchFamily="18" charset="0"/>
              <a:cs typeface="Times New Roman" panose="02020603050405020304" pitchFamily="18" charset="0"/>
            </a:endParaRPr>
          </a:p>
          <a:p>
            <a:r>
              <a:rPr lang="ru-RU" sz="2400" u="sng" spc="300" dirty="0">
                <a:latin typeface="Times New Roman" panose="02020603050405020304" pitchFamily="18" charset="0"/>
                <a:cs typeface="Times New Roman" panose="02020603050405020304" pitchFamily="18" charset="0"/>
              </a:rPr>
              <a:t>Цель:</a:t>
            </a:r>
            <a:r>
              <a:rPr lang="ru-RU" sz="2400" spc="300" dirty="0">
                <a:latin typeface="Times New Roman" panose="02020603050405020304" pitchFamily="18" charset="0"/>
                <a:cs typeface="Times New Roman" panose="02020603050405020304" pitchFamily="18" charset="0"/>
              </a:rPr>
              <a:t> заинтересовать, вовлечь учащихся в учебный процесс</a:t>
            </a:r>
            <a:r>
              <a:rPr lang="ru-RU" sz="2400" spc="300" dirty="0" smtClean="0">
                <a:latin typeface="Times New Roman" panose="02020603050405020304" pitchFamily="18" charset="0"/>
                <a:cs typeface="Times New Roman" panose="02020603050405020304" pitchFamily="18" charset="0"/>
              </a:rPr>
              <a:t>.</a:t>
            </a:r>
          </a:p>
          <a:p>
            <a:endParaRPr lang="ru-RU" sz="2400" spc="300" dirty="0">
              <a:latin typeface="Times New Roman" panose="02020603050405020304" pitchFamily="18" charset="0"/>
              <a:cs typeface="Times New Roman" panose="02020603050405020304" pitchFamily="18" charset="0"/>
            </a:endParaRPr>
          </a:p>
          <a:p>
            <a:pPr algn="just"/>
            <a:r>
              <a:rPr lang="ru-RU" sz="2400" u="sng" spc="300" dirty="0">
                <a:latin typeface="Times New Roman" panose="02020603050405020304" pitchFamily="18" charset="0"/>
                <a:cs typeface="Times New Roman" panose="02020603050405020304" pitchFamily="18" charset="0"/>
              </a:rPr>
              <a:t>Технология проведения:</a:t>
            </a:r>
            <a:r>
              <a:rPr lang="ru-RU" sz="2400" spc="300" dirty="0">
                <a:latin typeface="Times New Roman" panose="02020603050405020304" pitchFamily="18" charset="0"/>
                <a:cs typeface="Times New Roman" panose="02020603050405020304" pitchFamily="18" charset="0"/>
              </a:rPr>
              <a:t> Учитель просит класс разделиться на 4 группы, выбрать капитанов. Капитаны подходят к учителю и вытягивают карточку с названием транспорта</a:t>
            </a:r>
            <a:r>
              <a:rPr lang="ru-RU" sz="2400" spc="300" dirty="0" smtClean="0">
                <a:latin typeface="Times New Roman" panose="02020603050405020304" pitchFamily="18" charset="0"/>
                <a:cs typeface="Times New Roman" panose="02020603050405020304" pitchFamily="18" charset="0"/>
              </a:rPr>
              <a:t>.</a:t>
            </a:r>
          </a:p>
          <a:p>
            <a:endParaRPr lang="ru-RU" sz="2400" spc="300" dirty="0">
              <a:latin typeface="Times New Roman" panose="02020603050405020304" pitchFamily="18" charset="0"/>
              <a:cs typeface="Times New Roman" panose="02020603050405020304" pitchFamily="18" charset="0"/>
            </a:endParaRPr>
          </a:p>
          <a:p>
            <a:pPr algn="just"/>
            <a:r>
              <a:rPr lang="ru-RU" sz="2400" u="sng" spc="300" dirty="0">
                <a:latin typeface="Times New Roman" panose="02020603050405020304" pitchFamily="18" charset="0"/>
                <a:cs typeface="Times New Roman" panose="02020603050405020304" pitchFamily="18" charset="0"/>
              </a:rPr>
              <a:t>Предварительная подготовка</a:t>
            </a:r>
            <a:r>
              <a:rPr lang="ru-RU" sz="2400" spc="300" dirty="0">
                <a:latin typeface="Times New Roman" panose="02020603050405020304" pitchFamily="18" charset="0"/>
                <a:cs typeface="Times New Roman" panose="02020603050405020304" pitchFamily="18" charset="0"/>
              </a:rPr>
              <a:t>: Подготовить 4 карточки с названием вида транспорта</a:t>
            </a:r>
          </a:p>
        </p:txBody>
      </p:sp>
    </p:spTree>
    <p:extLst>
      <p:ext uri="{BB962C8B-B14F-4D97-AF65-F5344CB8AC3E}">
        <p14:creationId xmlns:p14="http://schemas.microsoft.com/office/powerpoint/2010/main" val="424899804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3273" y="255918"/>
            <a:ext cx="10131425" cy="718868"/>
          </a:xfrm>
        </p:spPr>
        <p:txBody>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377467" y="974786"/>
            <a:ext cx="11339915" cy="6038490"/>
          </a:xfrm>
        </p:spPr>
        <p:txBody>
          <a:bodyPr>
            <a:normAutofit fontScale="85000" lnSpcReduction="20000"/>
          </a:bodyPr>
          <a:lstStyle/>
          <a:p>
            <a:pPr marL="0" lvl="0" indent="0">
              <a:buNone/>
            </a:pPr>
            <a:r>
              <a:rPr lang="ru-RU" sz="3100" b="1" dirty="0" smtClean="0">
                <a:latin typeface="Times New Roman" panose="02020603050405020304" pitchFamily="18" charset="0"/>
                <a:cs typeface="Times New Roman" panose="02020603050405020304" pitchFamily="18" charset="0"/>
              </a:rPr>
              <a:t>4)</a:t>
            </a:r>
            <a:r>
              <a:rPr lang="ru-RU" sz="3100" b="1" dirty="0">
                <a:latin typeface="Times New Roman" panose="02020603050405020304" pitchFamily="18" charset="0"/>
                <a:cs typeface="Times New Roman" panose="02020603050405020304" pitchFamily="18" charset="0"/>
              </a:rPr>
              <a:t> </a:t>
            </a:r>
            <a:r>
              <a:rPr lang="ru-RU" sz="3100" b="1" dirty="0" smtClean="0">
                <a:latin typeface="Times New Roman" panose="02020603050405020304" pitchFamily="18" charset="0"/>
                <a:cs typeface="Times New Roman" panose="02020603050405020304" pitchFamily="18" charset="0"/>
              </a:rPr>
              <a:t>«Прогноз </a:t>
            </a:r>
            <a:r>
              <a:rPr lang="ru-RU" sz="3100" b="1" dirty="0">
                <a:latin typeface="Times New Roman" panose="02020603050405020304" pitchFamily="18" charset="0"/>
                <a:cs typeface="Times New Roman" panose="02020603050405020304" pitchFamily="18" charset="0"/>
              </a:rPr>
              <a:t>погоды»</a:t>
            </a:r>
            <a:endParaRPr lang="ru-RU" sz="3100" dirty="0">
              <a:latin typeface="Times New Roman" panose="02020603050405020304" pitchFamily="18" charset="0"/>
              <a:cs typeface="Times New Roman" panose="02020603050405020304" pitchFamily="18" charset="0"/>
            </a:endParaRPr>
          </a:p>
          <a:p>
            <a:pPr>
              <a:lnSpc>
                <a:spcPct val="110000"/>
              </a:lnSpc>
              <a:spcAft>
                <a:spcPts val="0"/>
              </a:spcAft>
            </a:pPr>
            <a:r>
              <a:rPr lang="ru-RU" sz="3100" u="sng" dirty="0">
                <a:latin typeface="Times New Roman" panose="02020603050405020304" pitchFamily="18" charset="0"/>
                <a:cs typeface="Times New Roman" panose="02020603050405020304" pitchFamily="18" charset="0"/>
              </a:rPr>
              <a:t>Цель:</a:t>
            </a:r>
            <a:r>
              <a:rPr lang="ru-RU" sz="3100" dirty="0">
                <a:latin typeface="Times New Roman" panose="02020603050405020304" pitchFamily="18" charset="0"/>
                <a:cs typeface="Times New Roman" panose="02020603050405020304" pitchFamily="18" charset="0"/>
              </a:rPr>
              <a:t> определить ожидания и опасения от предстоящего урока.</a:t>
            </a:r>
          </a:p>
          <a:p>
            <a:pPr marL="0" indent="0">
              <a:lnSpc>
                <a:spcPct val="110000"/>
              </a:lnSpc>
              <a:spcAft>
                <a:spcPts val="0"/>
              </a:spcAft>
              <a:buNone/>
            </a:pPr>
            <a:r>
              <a:rPr lang="ru-RU" sz="3100" dirty="0">
                <a:latin typeface="Times New Roman" panose="02020603050405020304" pitchFamily="18" charset="0"/>
                <a:cs typeface="Times New Roman" panose="02020603050405020304" pitchFamily="18" charset="0"/>
              </a:rPr>
              <a:t> </a:t>
            </a:r>
          </a:p>
          <a:p>
            <a:pPr algn="just">
              <a:lnSpc>
                <a:spcPct val="110000"/>
              </a:lnSpc>
              <a:spcAft>
                <a:spcPts val="0"/>
              </a:spcAft>
            </a:pPr>
            <a:r>
              <a:rPr lang="ru-RU" sz="3100" u="sng" spc="100" dirty="0">
                <a:latin typeface="Times New Roman" panose="02020603050405020304" pitchFamily="18" charset="0"/>
                <a:cs typeface="Times New Roman" panose="02020603050405020304" pitchFamily="18" charset="0"/>
              </a:rPr>
              <a:t>Технология проведения:</a:t>
            </a:r>
            <a:r>
              <a:rPr lang="ru-RU" sz="3100" spc="100" dirty="0">
                <a:latin typeface="Times New Roman" panose="02020603050405020304" pitchFamily="18" charset="0"/>
                <a:cs typeface="Times New Roman" panose="02020603050405020304" pitchFamily="18" charset="0"/>
              </a:rPr>
              <a:t> учитель предлагает обучающимся в группах определить, что они сегодня планируют узнать для достижения цели (ожидания) и чего опасаются (какие прогнозирую ошибки). Ожиданий и опасений может быть несколько. Свои ожидания участникам каждой группы предлагается записать на солнышках, а опасения - на тучках. Те, кто записал, подходят к доске и прикрепляют свои ожидания и опасения при </a:t>
            </a:r>
            <a:r>
              <a:rPr lang="ru-RU" sz="3100" spc="100" dirty="0" smtClean="0">
                <a:latin typeface="Times New Roman" panose="02020603050405020304" pitchFamily="18" charset="0"/>
                <a:cs typeface="Times New Roman" panose="02020603050405020304" pitchFamily="18" charset="0"/>
              </a:rPr>
              <a:t>помощи магнитов</a:t>
            </a:r>
            <a:r>
              <a:rPr lang="ru-RU" sz="3100" spc="100" dirty="0">
                <a:latin typeface="Times New Roman" panose="02020603050405020304" pitchFamily="18" charset="0"/>
                <a:cs typeface="Times New Roman" panose="02020603050405020304" pitchFamily="18" charset="0"/>
              </a:rPr>
              <a:t>. После того, как все группы прикрепят свои солнышки и тучки, обсуждается «прогноз» на урок. В процессе обсуждения возможно уточнение записанных ожиданий и опасений. После обсуждения, систематизации ожиданий и опасений, озвучиваются критерии оценки за работу на уроке, которые отображаются в большом солнышке. Его учитель прикрепляет на доску в последнюю очередь.</a:t>
            </a:r>
          </a:p>
          <a:p>
            <a:endParaRPr lang="ru-RU" dirty="0"/>
          </a:p>
        </p:txBody>
      </p:sp>
    </p:spTree>
    <p:extLst>
      <p:ext uri="{BB962C8B-B14F-4D97-AF65-F5344CB8AC3E}">
        <p14:creationId xmlns:p14="http://schemas.microsoft.com/office/powerpoint/2010/main" val="417857972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843" y="117894"/>
            <a:ext cx="10131425" cy="822385"/>
          </a:xfrm>
        </p:spPr>
        <p:txBody>
          <a:bodyPr/>
          <a:lstStyle/>
          <a:p>
            <a:r>
              <a:rPr lang="ru-RU" dirty="0">
                <a:latin typeface="Segoe Script" panose="020B0504020000000003" pitchFamily="34" charset="0"/>
              </a:rPr>
              <a:t>Виды АМО</a:t>
            </a:r>
            <a:r>
              <a:rPr lang="ru-RU" dirty="0" smtClean="0">
                <a:latin typeface="Segoe Script" panose="020B0504020000000003" pitchFamily="34" charset="0"/>
              </a:rPr>
              <a:t>:</a:t>
            </a:r>
            <a:endParaRPr lang="ru-RU" dirty="0">
              <a:latin typeface="Segoe Script" panose="020B0504020000000003" pitchFamily="34" charset="0"/>
            </a:endParaRPr>
          </a:p>
        </p:txBody>
      </p:sp>
      <p:sp>
        <p:nvSpPr>
          <p:cNvPr id="3" name="Объект 2"/>
          <p:cNvSpPr>
            <a:spLocks noGrp="1"/>
          </p:cNvSpPr>
          <p:nvPr>
            <p:ph idx="1"/>
          </p:nvPr>
        </p:nvSpPr>
        <p:spPr>
          <a:xfrm>
            <a:off x="176843" y="940279"/>
            <a:ext cx="11956212" cy="5865223"/>
          </a:xfrm>
        </p:spPr>
        <p:txBody>
          <a:bodyPr>
            <a:normAutofit fontScale="55000" lnSpcReduction="20000"/>
          </a:bodyPr>
          <a:lstStyle/>
          <a:p>
            <a:pPr marL="0" lvl="0" indent="0" algn="just">
              <a:buNone/>
            </a:pPr>
            <a:r>
              <a:rPr lang="ru-RU" sz="3800" b="1" dirty="0" smtClean="0">
                <a:latin typeface="Times New Roman" panose="02020603050405020304" pitchFamily="18" charset="0"/>
                <a:cs typeface="Times New Roman" panose="02020603050405020304" pitchFamily="18" charset="0"/>
              </a:rPr>
              <a:t>5) «Инфо-карусель</a:t>
            </a:r>
            <a:r>
              <a:rPr lang="ru-RU" sz="3800" b="1" dirty="0">
                <a:latin typeface="Times New Roman" panose="02020603050405020304" pitchFamily="18" charset="0"/>
                <a:cs typeface="Times New Roman" panose="02020603050405020304" pitchFamily="18" charset="0"/>
              </a:rPr>
              <a:t>»</a:t>
            </a:r>
            <a:endParaRPr lang="ru-RU" sz="3800" dirty="0">
              <a:latin typeface="Times New Roman" panose="02020603050405020304" pitchFamily="18" charset="0"/>
              <a:cs typeface="Times New Roman" panose="02020603050405020304" pitchFamily="18" charset="0"/>
            </a:endParaRPr>
          </a:p>
          <a:p>
            <a:pPr algn="just"/>
            <a:r>
              <a:rPr lang="ru-RU" sz="3800" u="sng" dirty="0">
                <a:latin typeface="Times New Roman" panose="02020603050405020304" pitchFamily="18" charset="0"/>
                <a:cs typeface="Times New Roman" panose="02020603050405020304" pitchFamily="18" charset="0"/>
              </a:rPr>
              <a:t>Цель:</a:t>
            </a:r>
            <a:r>
              <a:rPr lang="ru-RU" sz="3800" dirty="0">
                <a:latin typeface="Times New Roman" panose="02020603050405020304" pitchFamily="18" charset="0"/>
                <a:cs typeface="Times New Roman" panose="02020603050405020304" pitchFamily="18" charset="0"/>
              </a:rPr>
              <a:t> предоставление нового материала, анализ материала в малых </a:t>
            </a:r>
            <a:r>
              <a:rPr lang="ru-RU" sz="3800" dirty="0" smtClean="0">
                <a:latin typeface="Times New Roman" panose="02020603050405020304" pitchFamily="18" charset="0"/>
                <a:cs typeface="Times New Roman" panose="02020603050405020304" pitchFamily="18" charset="0"/>
              </a:rPr>
              <a:t>группах, оживление </a:t>
            </a:r>
            <a:r>
              <a:rPr lang="ru-RU" sz="3800" dirty="0">
                <a:latin typeface="Times New Roman" panose="02020603050405020304" pitchFamily="18" charset="0"/>
                <a:cs typeface="Times New Roman" panose="02020603050405020304" pitchFamily="18" charset="0"/>
              </a:rPr>
              <a:t>внимания учащихся.</a:t>
            </a:r>
          </a:p>
          <a:p>
            <a:pPr algn="just">
              <a:lnSpc>
                <a:spcPct val="120000"/>
              </a:lnSpc>
            </a:pPr>
            <a:r>
              <a:rPr lang="ru-RU" sz="3800" u="sng" dirty="0">
                <a:latin typeface="Times New Roman" panose="02020603050405020304" pitchFamily="18" charset="0"/>
                <a:cs typeface="Times New Roman" panose="02020603050405020304" pitchFamily="18" charset="0"/>
              </a:rPr>
              <a:t>Технология проведения: </a:t>
            </a:r>
            <a:r>
              <a:rPr lang="ru-RU" sz="3800" dirty="0">
                <a:latin typeface="Times New Roman" panose="02020603050405020304" pitchFamily="18" charset="0"/>
                <a:cs typeface="Times New Roman" panose="02020603050405020304" pitchFamily="18" charset="0"/>
              </a:rPr>
              <a:t>учитель показывает участникам групп схемы, просит предложить задание для работы (нужно определить задание, которое поможет достичь цели). Далее предлагает игру «Инфо-карусель». По первому звонку учителя в колокольчик каждая группа за своим столом </a:t>
            </a:r>
            <a:r>
              <a:rPr lang="ru-RU" sz="3800" dirty="0" smtClean="0">
                <a:latin typeface="Times New Roman" panose="02020603050405020304" pitchFamily="18" charset="0"/>
                <a:cs typeface="Times New Roman" panose="02020603050405020304" pitchFamily="18" charset="0"/>
              </a:rPr>
              <a:t>выполняет поставленное </a:t>
            </a:r>
            <a:r>
              <a:rPr lang="ru-RU" sz="3800" dirty="0">
                <a:latin typeface="Times New Roman" panose="02020603050405020304" pitchFamily="18" charset="0"/>
                <a:cs typeface="Times New Roman" panose="02020603050405020304" pitchFamily="18" charset="0"/>
              </a:rPr>
              <a:t>задание, оформляет свои соображения на листочке. По истечении отведённого времени учитель даёт второй звонок. В это время каждая группа заканчивает работу за своим столом и переходит к другому (по часовой стрелке). Задача каждой группы при переходе к другому столу познакомиться с информацией и выводами других групп, проанализировать её. Группы работают по звонку до тех пор, пока каждая из них не побывает за каждым информационным столом. Вернувшись за свой стол, каждая группа сопоставляет свои выводы с информацией других групп, приходит к единому мнению, показывает знак готовности (взявшись за руки), определяет участника группы, который записывает результаты работы на доске. После этого группы презентуют результаты работы. В завершение учитель резюмирует сказанное, при необходимости вносит коррективы, подводит итоги работы, демонстрируя слайд презентации.</a:t>
            </a:r>
          </a:p>
          <a:p>
            <a:endParaRPr lang="ru-RU" dirty="0"/>
          </a:p>
        </p:txBody>
      </p:sp>
    </p:spTree>
    <p:extLst>
      <p:ext uri="{BB962C8B-B14F-4D97-AF65-F5344CB8AC3E}">
        <p14:creationId xmlns:p14="http://schemas.microsoft.com/office/powerpoint/2010/main" val="211310033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ебеса">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TM03457452[[fn=Небесная]]</Template>
  <TotalTime>148</TotalTime>
  <Words>914</Words>
  <Application>Microsoft Office PowerPoint</Application>
  <PresentationFormat>Широкоэкранный</PresentationFormat>
  <Paragraphs>97</Paragraphs>
  <Slides>17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Arial</vt:lpstr>
      <vt:lpstr>Calibri</vt:lpstr>
      <vt:lpstr>Calibri Light</vt:lpstr>
      <vt:lpstr>Segoe Script</vt:lpstr>
      <vt:lpstr>Times New Roman</vt:lpstr>
      <vt:lpstr>Небеса</vt:lpstr>
      <vt:lpstr>Технология активных методов обучения на уроках биологии</vt:lpstr>
      <vt:lpstr>"Что такое технология АМО?"</vt:lpstr>
      <vt:lpstr>Технология амо по содержанию</vt:lpstr>
      <vt:lpstr>Технология амо по структуре</vt:lpstr>
      <vt:lpstr>Виды АМО:</vt:lpstr>
      <vt:lpstr>Виды АМО:</vt:lpstr>
      <vt:lpstr>Виды АМО:</vt:lpstr>
      <vt:lpstr>Виды АМО:</vt:lpstr>
      <vt:lpstr>Виды АМО:</vt:lpstr>
      <vt:lpstr>Виды АМО:</vt:lpstr>
      <vt:lpstr>Виды АМО:</vt:lpstr>
      <vt:lpstr>Виды АМО:</vt:lpstr>
      <vt:lpstr>Виды АМО:</vt:lpstr>
      <vt:lpstr>Виды АМО:</vt:lpstr>
      <vt:lpstr>Виды АМО:</vt:lpstr>
      <vt:lpstr>Технология АМО и отличительные особенности урока биологии</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Технологии активных методов обучения на уроках биологии</dc:title>
  <dc:creator>Набиева А.С.</dc:creator>
  <cp:lastModifiedBy>Набиева А.С.</cp:lastModifiedBy>
  <cp:revision>17</cp:revision>
  <dcterms:created xsi:type="dcterms:W3CDTF">2020-03-19T03:35:14Z</dcterms:created>
  <dcterms:modified xsi:type="dcterms:W3CDTF">2020-03-27T08:04:07Z</dcterms:modified>
</cp:coreProperties>
</file>