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58" r:id="rId5"/>
    <p:sldId id="260" r:id="rId6"/>
    <p:sldId id="263" r:id="rId7"/>
    <p:sldId id="265" r:id="rId8"/>
    <p:sldId id="262" r:id="rId9"/>
    <p:sldId id="264" r:id="rId10"/>
    <p:sldId id="267" r:id="rId11"/>
    <p:sldId id="266" r:id="rId12"/>
    <p:sldId id="269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CC"/>
    <a:srgbClr val="66CCFF"/>
    <a:srgbClr val="FFFFFF"/>
    <a:srgbClr val="CC00FF"/>
    <a:srgbClr val="CC0000"/>
    <a:srgbClr val="D5E3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Средний стиль 1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126" y="-43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E9121B-0913-4032-B0AF-DF900A8F1AE8}" type="datetimeFigureOut">
              <a:rPr lang="ru-RU" smtClean="0"/>
              <a:t>29.07.2015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95363-0B7A-4246-9C28-170E4B3152A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297815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E9121B-0913-4032-B0AF-DF900A8F1AE8}" type="datetimeFigureOut">
              <a:rPr lang="ru-RU" smtClean="0"/>
              <a:t>29.07.2015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95363-0B7A-4246-9C28-170E4B3152A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939677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E9121B-0913-4032-B0AF-DF900A8F1AE8}" type="datetimeFigureOut">
              <a:rPr lang="ru-RU" smtClean="0"/>
              <a:t>29.07.2015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95363-0B7A-4246-9C28-170E4B3152A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929179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E9121B-0913-4032-B0AF-DF900A8F1AE8}" type="datetimeFigureOut">
              <a:rPr lang="ru-RU" smtClean="0"/>
              <a:t>29.07.2015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95363-0B7A-4246-9C28-170E4B3152A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165850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E9121B-0913-4032-B0AF-DF900A8F1AE8}" type="datetimeFigureOut">
              <a:rPr lang="ru-RU" smtClean="0"/>
              <a:t>29.07.2015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95363-0B7A-4246-9C28-170E4B3152A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562775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E9121B-0913-4032-B0AF-DF900A8F1AE8}" type="datetimeFigureOut">
              <a:rPr lang="ru-RU" smtClean="0"/>
              <a:t>29.07.2015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95363-0B7A-4246-9C28-170E4B3152A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066816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E9121B-0913-4032-B0AF-DF900A8F1AE8}" type="datetimeFigureOut">
              <a:rPr lang="ru-RU" smtClean="0"/>
              <a:t>29.07.2015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95363-0B7A-4246-9C28-170E4B3152A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153290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E9121B-0913-4032-B0AF-DF900A8F1AE8}" type="datetimeFigureOut">
              <a:rPr lang="ru-RU" smtClean="0"/>
              <a:t>29.07.2015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95363-0B7A-4246-9C28-170E4B3152A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577977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E9121B-0913-4032-B0AF-DF900A8F1AE8}" type="datetimeFigureOut">
              <a:rPr lang="ru-RU" smtClean="0"/>
              <a:t>29.07.2015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95363-0B7A-4246-9C28-170E4B3152A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265011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E9121B-0913-4032-B0AF-DF900A8F1AE8}" type="datetimeFigureOut">
              <a:rPr lang="ru-RU" smtClean="0"/>
              <a:t>29.07.2015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95363-0B7A-4246-9C28-170E4B3152A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558048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E9121B-0913-4032-B0AF-DF900A8F1AE8}" type="datetimeFigureOut">
              <a:rPr lang="ru-RU" smtClean="0"/>
              <a:t>29.07.2015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95363-0B7A-4246-9C28-170E4B3152A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749711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E9121B-0913-4032-B0AF-DF900A8F1AE8}" type="datetimeFigureOut">
              <a:rPr lang="ru-RU" smtClean="0"/>
              <a:t>29.07.2015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E95363-0B7A-4246-9C28-170E4B3152A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157682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5" Type="http://schemas.openxmlformats.org/officeDocument/2006/relationships/hyperlink" Target="https://yadi.sk/i/Jk-Uf8UYi4eJE" TargetMode="External"/><Relationship Id="rId4" Type="http://schemas.openxmlformats.org/officeDocument/2006/relationships/hyperlink" Target="https://yadi.sk/i/HFMmOiJvi4eN8" TargetMode="Externa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jpeg"/><Relationship Id="rId4" Type="http://schemas.openxmlformats.org/officeDocument/2006/relationships/image" Target="../media/image10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179512" y="188640"/>
            <a:ext cx="8784976" cy="6480720"/>
          </a:xfrm>
          <a:prstGeom prst="roundRect">
            <a:avLst>
              <a:gd name="adj" fmla="val 14341"/>
            </a:avLst>
          </a:prstGeom>
          <a:gradFill>
            <a:gsLst>
              <a:gs pos="0">
                <a:schemeClr val="tx2">
                  <a:lumMod val="20000"/>
                  <a:lumOff val="80000"/>
                </a:schemeClr>
              </a:gs>
              <a:gs pos="35000">
                <a:srgbClr val="D5E3FF"/>
              </a:gs>
              <a:gs pos="100000">
                <a:srgbClr val="FFFFFF"/>
              </a:gs>
            </a:gsLst>
          </a:gradFill>
          <a:ln w="47625">
            <a:solidFill>
              <a:srgbClr val="0000CC"/>
            </a:solidFill>
            <a:rou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962687" y="620688"/>
            <a:ext cx="7218626" cy="221399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 kern="120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solidFill>
                  <a:srgbClr val="002060"/>
                </a:soli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002060"/>
                </a:solidFill>
                <a:latin typeface="Arial" charset="0"/>
                <a:cs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002060"/>
                </a:solidFill>
                <a:latin typeface="Arial" charset="0"/>
                <a:cs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002060"/>
                </a:solidFill>
                <a:latin typeface="Arial" charset="0"/>
                <a:cs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002060"/>
                </a:solidFill>
                <a:latin typeface="Arial" charset="0"/>
                <a:cs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002060"/>
                </a:solidFill>
                <a:latin typeface="Arial" charset="0"/>
                <a:cs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002060"/>
                </a:solidFill>
                <a:latin typeface="Arial" charset="0"/>
                <a:cs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002060"/>
                </a:solidFill>
                <a:latin typeface="Arial" charset="0"/>
                <a:cs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002060"/>
                </a:solidFill>
                <a:latin typeface="Arial" charset="0"/>
                <a:cs typeface="Arial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600" b="1" i="0" u="none" strike="noStrike" kern="1200" cap="none" spc="300" normalizeH="0" baseline="0" noProof="0" dirty="0" smtClean="0">
                <a:ln w="11430" cmpd="sng">
                  <a:solidFill>
                    <a:srgbClr val="4F81BD">
                      <a:tint val="10000"/>
                    </a:srgbClr>
                  </a:solidFill>
                  <a:prstDash val="solid"/>
                  <a:miter lim="800000"/>
                </a:ln>
                <a:solidFill>
                  <a:srgbClr val="002060"/>
                </a:solidFill>
                <a:effectLst>
                  <a:glow rad="45500">
                    <a:srgbClr val="4F81BD">
                      <a:satMod val="220000"/>
                      <a:alpha val="35000"/>
                    </a:srgbClr>
                  </a:glow>
                </a:effectLst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Информационный объем растрового изображения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800" b="1" i="0" u="none" strike="noStrike" kern="1200" cap="none" spc="300" normalizeH="0" baseline="0" noProof="0" dirty="0" smtClean="0">
                <a:ln w="11430" cmpd="sng">
                  <a:solidFill>
                    <a:srgbClr val="4F81BD">
                      <a:tint val="10000"/>
                    </a:srgbClr>
                  </a:solidFill>
                  <a:prstDash val="solid"/>
                  <a:miter lim="800000"/>
                </a:ln>
                <a:solidFill>
                  <a:srgbClr val="002060"/>
                </a:solidFill>
                <a:effectLst>
                  <a:glow rad="45500">
                    <a:srgbClr val="4F81BD">
                      <a:satMod val="220000"/>
                      <a:alpha val="35000"/>
                    </a:srgbClr>
                  </a:glow>
                </a:effectLst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(7 класс)</a:t>
            </a:r>
            <a:endParaRPr kumimoji="0" lang="ru-RU" sz="4000" b="1" i="0" u="none" strike="noStrike" kern="1200" cap="none" spc="300" normalizeH="0" baseline="0" noProof="0" dirty="0">
              <a:ln w="11430" cmpd="sng">
                <a:solidFill>
                  <a:srgbClr val="4F81BD">
                    <a:tint val="10000"/>
                  </a:srgbClr>
                </a:solidFill>
                <a:prstDash val="solid"/>
                <a:miter lim="800000"/>
              </a:ln>
              <a:solidFill>
                <a:srgbClr val="002060"/>
              </a:solidFill>
              <a:effectLst>
                <a:glow rad="45500">
                  <a:srgbClr val="4F81BD">
                    <a:satMod val="220000"/>
                    <a:alpha val="35000"/>
                  </a:srgbClr>
                </a:glow>
              </a:effectLst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6" name="Заголовок 1"/>
          <p:cNvSpPr txBox="1">
            <a:spLocks/>
          </p:cNvSpPr>
          <p:nvPr/>
        </p:nvSpPr>
        <p:spPr>
          <a:xfrm>
            <a:off x="1979712" y="3068960"/>
            <a:ext cx="5184576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 kern="120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solidFill>
                  <a:srgbClr val="002060"/>
                </a:soli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002060"/>
                </a:solidFill>
                <a:latin typeface="Arial" charset="0"/>
                <a:cs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002060"/>
                </a:solidFill>
                <a:latin typeface="Arial" charset="0"/>
                <a:cs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002060"/>
                </a:solidFill>
                <a:latin typeface="Arial" charset="0"/>
                <a:cs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002060"/>
                </a:solidFill>
                <a:latin typeface="Arial" charset="0"/>
                <a:cs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002060"/>
                </a:solidFill>
                <a:latin typeface="Arial" charset="0"/>
                <a:cs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002060"/>
                </a:solidFill>
                <a:latin typeface="Arial" charset="0"/>
                <a:cs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002060"/>
                </a:solidFill>
                <a:latin typeface="Arial" charset="0"/>
                <a:cs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002060"/>
                </a:solidFill>
                <a:latin typeface="Arial" charset="0"/>
                <a:cs typeface="Arial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200" b="1" i="0" u="none" strike="noStrike" kern="1200" cap="none" spc="300" normalizeH="0" baseline="0" noProof="0" dirty="0" smtClean="0">
                <a:ln w="11430" cmpd="sng">
                  <a:solidFill>
                    <a:srgbClr val="4F81BD">
                      <a:tint val="10000"/>
                    </a:srgbClr>
                  </a:solidFill>
                  <a:prstDash val="solid"/>
                  <a:miter lim="800000"/>
                </a:ln>
                <a:solidFill>
                  <a:srgbClr val="002060"/>
                </a:solidFill>
                <a:effectLst>
                  <a:glow rad="45500">
                    <a:srgbClr val="4F81BD">
                      <a:satMod val="220000"/>
                      <a:alpha val="35000"/>
                    </a:srgbClr>
                  </a:glow>
                </a:effectLst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Иванова Наталья Петровна, учитель информатики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200" b="1" i="0" u="none" strike="noStrike" kern="1200" cap="none" spc="300" normalizeH="0" baseline="0" noProof="0" dirty="0" smtClean="0">
                <a:ln w="11430" cmpd="sng">
                  <a:solidFill>
                    <a:srgbClr val="4F81BD">
                      <a:tint val="10000"/>
                    </a:srgbClr>
                  </a:solidFill>
                  <a:prstDash val="solid"/>
                  <a:miter lim="800000"/>
                </a:ln>
                <a:solidFill>
                  <a:srgbClr val="002060"/>
                </a:solidFill>
                <a:effectLst>
                  <a:glow rad="45500">
                    <a:srgbClr val="4F81BD">
                      <a:satMod val="220000"/>
                      <a:alpha val="35000"/>
                    </a:srgbClr>
                  </a:glow>
                </a:effectLst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МБОУ СОШ № 51 г. Пензы</a:t>
            </a:r>
            <a:endParaRPr kumimoji="0" lang="ru-RU" sz="2200" b="1" i="0" u="none" strike="noStrike" kern="1200" cap="none" spc="300" normalizeH="0" baseline="0" noProof="0" dirty="0">
              <a:ln w="11430" cmpd="sng">
                <a:solidFill>
                  <a:srgbClr val="4F81BD">
                    <a:tint val="10000"/>
                  </a:srgbClr>
                </a:solidFill>
                <a:prstDash val="solid"/>
                <a:miter lim="800000"/>
              </a:ln>
              <a:solidFill>
                <a:srgbClr val="002060"/>
              </a:solidFill>
              <a:effectLst>
                <a:glow rad="45500">
                  <a:srgbClr val="4F81BD">
                    <a:satMod val="220000"/>
                    <a:alpha val="35000"/>
                  </a:srgbClr>
                </a:glow>
              </a:effectLst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pic>
        <p:nvPicPr>
          <p:cNvPr id="7" name="Picture 28" descr="j0395941%5b1%5d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6000" contrast="-18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47" y="5464616"/>
            <a:ext cx="1513678" cy="12047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7716454" y="5531846"/>
            <a:ext cx="1427546" cy="11375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572775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179512" y="188640"/>
            <a:ext cx="8784976" cy="6480720"/>
          </a:xfrm>
          <a:prstGeom prst="roundRect">
            <a:avLst>
              <a:gd name="adj" fmla="val 14341"/>
            </a:avLst>
          </a:prstGeom>
          <a:gradFill>
            <a:gsLst>
              <a:gs pos="0">
                <a:schemeClr val="tx2">
                  <a:lumMod val="20000"/>
                  <a:lumOff val="80000"/>
                </a:schemeClr>
              </a:gs>
              <a:gs pos="35000">
                <a:srgbClr val="D5E3FF"/>
              </a:gs>
              <a:gs pos="100000">
                <a:srgbClr val="FFFFFF"/>
              </a:gs>
            </a:gsLst>
          </a:gradFill>
          <a:ln w="47625">
            <a:solidFill>
              <a:srgbClr val="0000CC"/>
            </a:solidFill>
            <a:rou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531182" y="620688"/>
            <a:ext cx="8081636" cy="147732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rgbClr val="66CCFF"/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«Как работает монитор»</a:t>
            </a:r>
          </a:p>
          <a:p>
            <a:pPr algn="ctr"/>
            <a:r>
              <a:rPr lang="ru-RU" sz="36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rgbClr val="66CCFF"/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(фрагмент мультфильма «Почемучка»)</a:t>
            </a:r>
            <a:endParaRPr lang="ru-RU" sz="3600" b="1" cap="none" spc="0" dirty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solidFill>
                <a:srgbClr val="66CCFF"/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</a:endParaRP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52" y="5623635"/>
            <a:ext cx="1427546" cy="11375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531182" y="2492896"/>
            <a:ext cx="808163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Фрагмент мультфильма можно посмотреть / скачать по ссылкам: </a:t>
            </a:r>
          </a:p>
          <a:p>
            <a:r>
              <a:rPr lang="ru-RU" u="sng" dirty="0">
                <a:hlinkClick r:id="rId4"/>
              </a:rPr>
              <a:t>https://yadi.sk/i/HFMmOiJvi4eN8</a:t>
            </a:r>
            <a:endParaRPr lang="ru-RU" dirty="0"/>
          </a:p>
          <a:p>
            <a:r>
              <a:rPr lang="ru-RU" u="sng" dirty="0">
                <a:hlinkClick r:id="rId5"/>
              </a:rPr>
              <a:t>https://yadi.sk/i/Jk-Uf8UYi4eJE</a:t>
            </a:r>
            <a:r>
              <a:rPr lang="ru-RU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6877569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179512" y="188640"/>
            <a:ext cx="8784976" cy="6480720"/>
          </a:xfrm>
          <a:prstGeom prst="roundRect">
            <a:avLst>
              <a:gd name="adj" fmla="val 14341"/>
            </a:avLst>
          </a:prstGeom>
          <a:gradFill>
            <a:gsLst>
              <a:gs pos="0">
                <a:schemeClr val="tx2">
                  <a:lumMod val="20000"/>
                  <a:lumOff val="80000"/>
                </a:schemeClr>
              </a:gs>
              <a:gs pos="35000">
                <a:srgbClr val="D5E3FF"/>
              </a:gs>
              <a:gs pos="100000">
                <a:srgbClr val="FFFFFF"/>
              </a:gs>
            </a:gsLst>
          </a:gradFill>
          <a:ln w="47625">
            <a:solidFill>
              <a:srgbClr val="0000CC"/>
            </a:solidFill>
            <a:rou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1430" y="552767"/>
            <a:ext cx="8401139" cy="43123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2534" y="2996952"/>
            <a:ext cx="8401139" cy="2819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28" descr="j0395941%5b1%5d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6000" contrast="-18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319" y="5483120"/>
            <a:ext cx="1513678" cy="12047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208968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179512" y="188640"/>
            <a:ext cx="8784976" cy="6480720"/>
          </a:xfrm>
          <a:prstGeom prst="roundRect">
            <a:avLst>
              <a:gd name="adj" fmla="val 14341"/>
            </a:avLst>
          </a:prstGeom>
          <a:gradFill>
            <a:gsLst>
              <a:gs pos="0">
                <a:schemeClr val="tx2">
                  <a:lumMod val="20000"/>
                  <a:lumOff val="80000"/>
                </a:schemeClr>
              </a:gs>
              <a:gs pos="35000">
                <a:srgbClr val="D5E3FF"/>
              </a:gs>
              <a:gs pos="100000">
                <a:srgbClr val="FFFFFF"/>
              </a:gs>
            </a:gsLst>
          </a:gradFill>
          <a:ln w="47625">
            <a:solidFill>
              <a:srgbClr val="0000CC"/>
            </a:solidFill>
            <a:rou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2699792" y="548680"/>
            <a:ext cx="4133376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36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rgbClr val="66CCFF"/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Домашнее задание</a:t>
            </a:r>
            <a:endParaRPr lang="ru-RU" sz="3600" b="1" dirty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solidFill>
                <a:srgbClr val="66CCFF"/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</a:endParaRP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52" y="5623635"/>
            <a:ext cx="1427546" cy="11375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611560" y="1556792"/>
            <a:ext cx="8136904" cy="32624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>
                <a:solidFill>
                  <a:srgbClr val="0000CC"/>
                </a:solidFill>
              </a:rPr>
              <a:t>п. 3.1, рабочая тетрадь № 128, 129, 131, 132</a:t>
            </a:r>
          </a:p>
          <a:p>
            <a:endParaRPr lang="ru-RU" sz="1200" dirty="0" smtClean="0"/>
          </a:p>
          <a:p>
            <a:r>
              <a:rPr lang="ru-RU" sz="2400" b="1" dirty="0" smtClean="0">
                <a:solidFill>
                  <a:srgbClr val="0000CC"/>
                </a:solidFill>
              </a:rPr>
              <a:t>по </a:t>
            </a:r>
            <a:r>
              <a:rPr lang="ru-RU" sz="2400" b="1" dirty="0">
                <a:solidFill>
                  <a:srgbClr val="0000CC"/>
                </a:solidFill>
              </a:rPr>
              <a:t>выбору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400" dirty="0" smtClean="0"/>
              <a:t>№ </a:t>
            </a:r>
            <a:r>
              <a:rPr lang="ru-RU" sz="2400" dirty="0"/>
              <a:t>143, № 144 в рабочей тетради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sz="2400" dirty="0" smtClean="0"/>
              <a:t>рассчитать </a:t>
            </a:r>
            <a:r>
              <a:rPr lang="ru-RU" sz="2400" dirty="0"/>
              <a:t>объем видеопамяти, необходимой для хранения графического изображения, занимающего весь экран монитора вашего компьютера, определив разрешение монитора, глубину цвета, рассчитать используемое количество цветов.</a:t>
            </a:r>
          </a:p>
        </p:txBody>
      </p:sp>
    </p:spTree>
    <p:extLst>
      <p:ext uri="{BB962C8B-B14F-4D97-AF65-F5344CB8AC3E}">
        <p14:creationId xmlns:p14="http://schemas.microsoft.com/office/powerpoint/2010/main" val="21117755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179512" y="188640"/>
            <a:ext cx="8784976" cy="6480720"/>
          </a:xfrm>
          <a:prstGeom prst="roundRect">
            <a:avLst>
              <a:gd name="adj" fmla="val 14341"/>
            </a:avLst>
          </a:prstGeom>
          <a:gradFill>
            <a:gsLst>
              <a:gs pos="0">
                <a:schemeClr val="tx2">
                  <a:lumMod val="20000"/>
                  <a:lumOff val="80000"/>
                </a:schemeClr>
              </a:gs>
              <a:gs pos="35000">
                <a:srgbClr val="D5E3FF"/>
              </a:gs>
              <a:gs pos="100000">
                <a:srgbClr val="FFFFFF"/>
              </a:gs>
            </a:gsLst>
          </a:gradFill>
          <a:ln w="47625">
            <a:solidFill>
              <a:srgbClr val="0000CC"/>
            </a:solidFill>
            <a:rou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1430" y="747689"/>
            <a:ext cx="8401139" cy="43123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28" descr="j0395941%5b1%5d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6000" contrast="-18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47" y="5464616"/>
            <a:ext cx="1513678" cy="12047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294268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179512" y="188640"/>
            <a:ext cx="8784976" cy="6480720"/>
          </a:xfrm>
          <a:prstGeom prst="roundRect">
            <a:avLst>
              <a:gd name="adj" fmla="val 14341"/>
            </a:avLst>
          </a:prstGeom>
          <a:gradFill>
            <a:gsLst>
              <a:gs pos="0">
                <a:schemeClr val="tx2">
                  <a:lumMod val="20000"/>
                  <a:lumOff val="80000"/>
                </a:schemeClr>
              </a:gs>
              <a:gs pos="35000">
                <a:srgbClr val="D5E3FF"/>
              </a:gs>
              <a:gs pos="100000">
                <a:srgbClr val="FFFFFF"/>
              </a:gs>
            </a:gsLst>
          </a:gradFill>
          <a:ln w="47625">
            <a:solidFill>
              <a:srgbClr val="0000CC"/>
            </a:solidFill>
            <a:rou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21" name="Группа 20"/>
          <p:cNvGrpSpPr/>
          <p:nvPr/>
        </p:nvGrpSpPr>
        <p:grpSpPr>
          <a:xfrm>
            <a:off x="5679256" y="2676210"/>
            <a:ext cx="2896371" cy="3390763"/>
            <a:chOff x="5679256" y="2676210"/>
            <a:chExt cx="2896371" cy="3390763"/>
          </a:xfrm>
        </p:grpSpPr>
        <p:pic>
          <p:nvPicPr>
            <p:cNvPr id="6" name="Picture 2" descr="http://i.ytimg.com/vi/0RciZvSv3JA/0.jpg"/>
            <p:cNvPicPr>
              <a:picLocks noChangeAspect="1" noChangeArrowheads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-365" r="32656"/>
            <a:stretch/>
          </p:blipFill>
          <p:spPr bwMode="auto">
            <a:xfrm>
              <a:off x="5679256" y="2676210"/>
              <a:ext cx="2896371" cy="339076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7" name="Прямоугольник 6"/>
            <p:cNvSpPr/>
            <p:nvPr/>
          </p:nvSpPr>
          <p:spPr>
            <a:xfrm>
              <a:off x="7366150" y="3673080"/>
              <a:ext cx="909698" cy="698511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500" dirty="0"/>
                <a:t>«Растровое изображение представляет собой сетку пикселей (цветных точек) на мониторе, бумаге и других отображающих устройствах.» (ВикипедиЯ)</a:t>
              </a:r>
            </a:p>
          </p:txBody>
        </p:sp>
      </p:grpSp>
      <p:sp>
        <p:nvSpPr>
          <p:cNvPr id="8" name="TextBox 7"/>
          <p:cNvSpPr txBox="1"/>
          <p:nvPr/>
        </p:nvSpPr>
        <p:spPr>
          <a:xfrm>
            <a:off x="323528" y="171302"/>
            <a:ext cx="8640960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200" b="1" dirty="0" smtClean="0">
                <a:solidFill>
                  <a:srgbClr val="000099"/>
                </a:solidFill>
                <a:latin typeface="Century Schoolbook" panose="02040604050505020304" pitchFamily="18" charset="0"/>
                <a:cs typeface="Times New Roman" panose="02020603050405020304" pitchFamily="18" charset="0"/>
              </a:rPr>
              <a:t>Сережа в текстовом редакторе напечатал </a:t>
            </a:r>
          </a:p>
          <a:p>
            <a:pPr algn="ctr"/>
            <a:r>
              <a:rPr lang="ru-RU" sz="2200" b="1" dirty="0" smtClean="0">
                <a:solidFill>
                  <a:srgbClr val="000099"/>
                </a:solidFill>
                <a:latin typeface="Century Schoolbook" panose="02040604050505020304" pitchFamily="18" charset="0"/>
                <a:cs typeface="Times New Roman" panose="02020603050405020304" pitchFamily="18" charset="0"/>
              </a:rPr>
              <a:t>предложение из 140 символов:</a:t>
            </a:r>
          </a:p>
          <a:p>
            <a:pPr algn="ctr"/>
            <a:r>
              <a:rPr lang="ru-RU" b="1" dirty="0" smtClean="0">
                <a:solidFill>
                  <a:srgbClr val="C00000"/>
                </a:solidFill>
                <a:latin typeface="Century Schoolbook" panose="02040604050505020304" pitchFamily="18" charset="0"/>
                <a:cs typeface="Times New Roman" panose="02020603050405020304" pitchFamily="18" charset="0"/>
              </a:rPr>
              <a:t>«Растровое </a:t>
            </a:r>
            <a:r>
              <a:rPr lang="ru-RU" b="1" dirty="0">
                <a:solidFill>
                  <a:srgbClr val="C00000"/>
                </a:solidFill>
                <a:latin typeface="Century Schoolbook" panose="02040604050505020304" pitchFamily="18" charset="0"/>
                <a:cs typeface="Times New Roman" panose="02020603050405020304" pitchFamily="18" charset="0"/>
              </a:rPr>
              <a:t>изображение представляет собой </a:t>
            </a:r>
            <a:endParaRPr lang="ru-RU" b="1" dirty="0" smtClean="0">
              <a:solidFill>
                <a:srgbClr val="C00000"/>
              </a:solidFill>
              <a:latin typeface="Century Schoolbook" panose="020406040505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b="1" dirty="0" smtClean="0">
                <a:solidFill>
                  <a:srgbClr val="C00000"/>
                </a:solidFill>
                <a:latin typeface="Century Schoolbook" panose="02040604050505020304" pitchFamily="18" charset="0"/>
                <a:cs typeface="Times New Roman" panose="02020603050405020304" pitchFamily="18" charset="0"/>
              </a:rPr>
              <a:t>сетку </a:t>
            </a:r>
            <a:r>
              <a:rPr lang="ru-RU" b="1" dirty="0">
                <a:solidFill>
                  <a:srgbClr val="C00000"/>
                </a:solidFill>
                <a:latin typeface="Century Schoolbook" panose="02040604050505020304" pitchFamily="18" charset="0"/>
                <a:cs typeface="Times New Roman" panose="02020603050405020304" pitchFamily="18" charset="0"/>
              </a:rPr>
              <a:t>пикселей (цветных точек) на мониторе, бумаге и </a:t>
            </a:r>
            <a:endParaRPr lang="ru-RU" b="1" dirty="0" smtClean="0">
              <a:solidFill>
                <a:srgbClr val="C00000"/>
              </a:solidFill>
              <a:latin typeface="Century Schoolbook" panose="020406040505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b="1" dirty="0" smtClean="0">
                <a:solidFill>
                  <a:srgbClr val="C00000"/>
                </a:solidFill>
                <a:latin typeface="Century Schoolbook" panose="02040604050505020304" pitchFamily="18" charset="0"/>
                <a:cs typeface="Times New Roman" panose="02020603050405020304" pitchFamily="18" charset="0"/>
              </a:rPr>
              <a:t>других </a:t>
            </a:r>
            <a:r>
              <a:rPr lang="ru-RU" b="1" dirty="0">
                <a:solidFill>
                  <a:srgbClr val="C00000"/>
                </a:solidFill>
                <a:latin typeface="Century Schoolbook" panose="02040604050505020304" pitchFamily="18" charset="0"/>
                <a:cs typeface="Times New Roman" panose="02020603050405020304" pitchFamily="18" charset="0"/>
              </a:rPr>
              <a:t>отображающих устройствах</a:t>
            </a:r>
            <a:r>
              <a:rPr lang="ru-RU" b="1" dirty="0" smtClean="0">
                <a:solidFill>
                  <a:srgbClr val="C00000"/>
                </a:solidFill>
                <a:latin typeface="Century Schoolbook" panose="02040604050505020304" pitchFamily="18" charset="0"/>
                <a:cs typeface="Times New Roman" panose="02020603050405020304" pitchFamily="18" charset="0"/>
              </a:rPr>
              <a:t>.» </a:t>
            </a:r>
            <a:r>
              <a:rPr lang="ru-RU" b="1" dirty="0">
                <a:solidFill>
                  <a:srgbClr val="C00000"/>
                </a:solidFill>
                <a:latin typeface="Century Schoolbook" panose="02040604050505020304" pitchFamily="18" charset="0"/>
                <a:cs typeface="Times New Roman" panose="02020603050405020304" pitchFamily="18" charset="0"/>
              </a:rPr>
              <a:t>(ВикипедиЯ).</a:t>
            </a:r>
            <a:r>
              <a:rPr lang="ru-RU" b="1" dirty="0" smtClean="0">
                <a:solidFill>
                  <a:srgbClr val="000099"/>
                </a:solidFill>
                <a:latin typeface="Century Schoolbook" panose="020406040505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51520" y="1678936"/>
            <a:ext cx="5400600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200" b="1" dirty="0" smtClean="0">
                <a:solidFill>
                  <a:srgbClr val="000099"/>
                </a:solidFill>
                <a:latin typeface="Century Schoolbook" panose="02040604050505020304" pitchFamily="18" charset="0"/>
                <a:cs typeface="Times New Roman" panose="02020603050405020304" pitchFamily="18" charset="0"/>
              </a:rPr>
              <a:t>Какой минимальный </a:t>
            </a:r>
            <a:r>
              <a:rPr lang="ru-RU" sz="2200" b="1" dirty="0">
                <a:solidFill>
                  <a:srgbClr val="000099"/>
                </a:solidFill>
                <a:latin typeface="Century Schoolbook" panose="02040604050505020304" pitchFamily="18" charset="0"/>
                <a:cs typeface="Times New Roman" panose="02020603050405020304" pitchFamily="18" charset="0"/>
              </a:rPr>
              <a:t>объем памяти </a:t>
            </a:r>
            <a:r>
              <a:rPr lang="ru-RU" sz="2200" b="1" dirty="0" smtClean="0">
                <a:solidFill>
                  <a:srgbClr val="000099"/>
                </a:solidFill>
                <a:latin typeface="Century Schoolbook" panose="02040604050505020304" pitchFamily="18" charset="0"/>
                <a:cs typeface="Times New Roman" panose="02020603050405020304" pitchFamily="18" charset="0"/>
              </a:rPr>
              <a:t>компьютера требуется </a:t>
            </a:r>
            <a:r>
              <a:rPr lang="ru-RU" sz="2200" b="1" dirty="0">
                <a:solidFill>
                  <a:srgbClr val="000099"/>
                </a:solidFill>
                <a:latin typeface="Century Schoolbook" panose="02040604050505020304" pitchFamily="18" charset="0"/>
                <a:cs typeface="Times New Roman" panose="02020603050405020304" pitchFamily="18" charset="0"/>
              </a:rPr>
              <a:t>для хранения </a:t>
            </a:r>
            <a:r>
              <a:rPr lang="ru-RU" sz="2200" b="1" dirty="0" smtClean="0">
                <a:solidFill>
                  <a:srgbClr val="000099"/>
                </a:solidFill>
                <a:latin typeface="Century Schoolbook" panose="02040604050505020304" pitchFamily="18" charset="0"/>
                <a:cs typeface="Times New Roman" panose="02020603050405020304" pitchFamily="18" charset="0"/>
              </a:rPr>
              <a:t>этого предложения? </a:t>
            </a:r>
            <a:endParaRPr lang="ru-RU" sz="2200" b="1" dirty="0">
              <a:solidFill>
                <a:srgbClr val="000099"/>
              </a:solidFill>
              <a:latin typeface="Century Schoolbook" panose="020406040505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200" b="1" dirty="0" smtClean="0">
                <a:solidFill>
                  <a:srgbClr val="000099"/>
                </a:solidFill>
                <a:latin typeface="Century Schoolbook" panose="02040604050505020304" pitchFamily="18" charset="0"/>
                <a:cs typeface="Times New Roman" panose="02020603050405020304" pitchFamily="18" charset="0"/>
              </a:rPr>
              <a:t>Для ввода текста используется  </a:t>
            </a:r>
          </a:p>
          <a:p>
            <a:pPr algn="ctr"/>
            <a:r>
              <a:rPr lang="ru-RU" sz="2200" b="1" dirty="0" smtClean="0">
                <a:solidFill>
                  <a:srgbClr val="000099"/>
                </a:solidFill>
                <a:latin typeface="Century Schoolbook" panose="02040604050505020304" pitchFamily="18" charset="0"/>
                <a:cs typeface="Times New Roman" panose="02020603050405020304" pitchFamily="18" charset="0"/>
              </a:rPr>
              <a:t>256 </a:t>
            </a:r>
            <a:r>
              <a:rPr lang="ru-RU" sz="2200" b="1" dirty="0">
                <a:solidFill>
                  <a:srgbClr val="000099"/>
                </a:solidFill>
                <a:latin typeface="Century Schoolbook" panose="02040604050505020304" pitchFamily="18" charset="0"/>
                <a:cs typeface="Times New Roman" panose="02020603050405020304" pitchFamily="18" charset="0"/>
              </a:rPr>
              <a:t>символьный алфавит.</a:t>
            </a:r>
          </a:p>
          <a:p>
            <a:endParaRPr lang="ru-RU" sz="2200" dirty="0">
              <a:latin typeface="Century Schoolbook" panose="020406040505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2279458" y="3448262"/>
            <a:ext cx="530915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48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К</a:t>
            </a:r>
            <a:endParaRPr lang="ru-RU" sz="48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3654519" y="3453723"/>
            <a:ext cx="53572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2</a:t>
            </a:r>
            <a:endParaRPr lang="ru-RU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2457580" y="4957064"/>
            <a:ext cx="35458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dirty="0" err="1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i</a:t>
            </a:r>
            <a:endParaRPr lang="ru-RU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1614222" y="4252299"/>
            <a:ext cx="36901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I</a:t>
            </a:r>
            <a:endParaRPr lang="ru-RU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3630813" y="5024725"/>
            <a:ext cx="35458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cap="none" spc="0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i</a:t>
            </a:r>
            <a:endParaRPr lang="ru-RU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2933329" y="4222581"/>
            <a:ext cx="64152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N</a:t>
            </a:r>
            <a:endParaRPr lang="ru-RU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2995708" y="4881461"/>
            <a:ext cx="36901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.</a:t>
            </a:r>
            <a:endParaRPr lang="ru-RU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4419742" y="4594185"/>
            <a:ext cx="52931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=</a:t>
            </a:r>
            <a:endParaRPr lang="ru-RU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4419742" y="4028273"/>
            <a:ext cx="52931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=</a:t>
            </a:r>
            <a:endParaRPr lang="ru-RU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457580" y="3361390"/>
            <a:ext cx="1475084" cy="110799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N=</a:t>
            </a:r>
            <a:r>
              <a:rPr lang="ru-RU" sz="5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2</a:t>
            </a:r>
            <a:r>
              <a:rPr lang="en-US" sz="6600" b="1" baseline="30000" dirty="0" err="1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i</a:t>
            </a:r>
            <a:endParaRPr lang="ru-RU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2544915" y="4419796"/>
            <a:ext cx="134363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I=</a:t>
            </a:r>
            <a:r>
              <a:rPr lang="en-US" sz="4400" b="1" cap="none" spc="0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K</a:t>
            </a:r>
            <a:r>
              <a:rPr lang="en-US" sz="6600" b="1" cap="none" spc="0" baseline="20000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.</a:t>
            </a:r>
            <a:r>
              <a:rPr lang="en-US" sz="5400" b="1" cap="none" spc="0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i</a:t>
            </a:r>
            <a:endParaRPr lang="ru-RU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pic>
        <p:nvPicPr>
          <p:cNvPr id="20" name="Picture 2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52" y="5623635"/>
            <a:ext cx="1427546" cy="11375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487492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500"/>
                            </p:stCondLst>
                            <p:childTnLst>
                              <p:par>
                                <p:cTn id="6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11" grpId="0"/>
      <p:bldP spid="11" grpId="1"/>
      <p:bldP spid="12" grpId="0"/>
      <p:bldP spid="12" grpId="1"/>
      <p:bldP spid="13" grpId="0"/>
      <p:bldP spid="13" grpId="1"/>
      <p:bldP spid="14" grpId="0"/>
      <p:bldP spid="14" grpId="1"/>
      <p:bldP spid="15" grpId="0"/>
      <p:bldP spid="15" grpId="1"/>
      <p:bldP spid="16" grpId="0"/>
      <p:bldP spid="16" grpId="1"/>
      <p:bldP spid="17" grpId="0"/>
      <p:bldP spid="17" grpId="1"/>
      <p:bldP spid="18" grpId="0"/>
      <p:bldP spid="18" grpId="1"/>
      <p:bldP spid="3" grpId="0"/>
      <p:bldP spid="1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179512" y="188640"/>
            <a:ext cx="8784976" cy="6480720"/>
          </a:xfrm>
          <a:prstGeom prst="roundRect">
            <a:avLst>
              <a:gd name="adj" fmla="val 14341"/>
            </a:avLst>
          </a:prstGeom>
          <a:gradFill>
            <a:gsLst>
              <a:gs pos="0">
                <a:schemeClr val="tx2">
                  <a:lumMod val="20000"/>
                  <a:lumOff val="80000"/>
                </a:schemeClr>
              </a:gs>
              <a:gs pos="35000">
                <a:srgbClr val="D5E3FF"/>
              </a:gs>
              <a:gs pos="100000">
                <a:srgbClr val="FFFFFF"/>
              </a:gs>
            </a:gsLst>
          </a:gradFill>
          <a:ln w="47625">
            <a:solidFill>
              <a:srgbClr val="0000CC"/>
            </a:solidFill>
            <a:rou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8" name="TextBox 7"/>
          <p:cNvSpPr txBox="1"/>
          <p:nvPr/>
        </p:nvSpPr>
        <p:spPr>
          <a:xfrm>
            <a:off x="742752" y="488866"/>
            <a:ext cx="792088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200" b="1" dirty="0">
                <a:solidFill>
                  <a:srgbClr val="000099"/>
                </a:solidFill>
                <a:latin typeface="Century Schoolbook" panose="02040604050505020304" pitchFamily="18" charset="0"/>
                <a:cs typeface="Times New Roman" panose="02020603050405020304" pitchFamily="18" charset="0"/>
              </a:rPr>
              <a:t>Сережа нарисовал смайлик в программе </a:t>
            </a:r>
            <a:r>
              <a:rPr lang="ru-RU" sz="2200" b="1" dirty="0" err="1">
                <a:solidFill>
                  <a:srgbClr val="000099"/>
                </a:solidFill>
                <a:latin typeface="Century Schoolbook" panose="02040604050505020304" pitchFamily="18" charset="0"/>
                <a:cs typeface="Times New Roman" panose="02020603050405020304" pitchFamily="18" charset="0"/>
              </a:rPr>
              <a:t>Paint</a:t>
            </a:r>
            <a:r>
              <a:rPr lang="ru-RU" sz="2200" b="1" dirty="0">
                <a:solidFill>
                  <a:srgbClr val="000099"/>
                </a:solidFill>
                <a:latin typeface="Century Schoolbook" panose="02040604050505020304" pitchFamily="18" charset="0"/>
                <a:cs typeface="Times New Roman" panose="02020603050405020304" pitchFamily="18" charset="0"/>
              </a:rPr>
              <a:t> и вставил его в документ</a:t>
            </a:r>
            <a:r>
              <a:rPr lang="ru-RU" sz="2200" b="1" dirty="0" smtClean="0">
                <a:solidFill>
                  <a:srgbClr val="000099"/>
                </a:solidFill>
                <a:latin typeface="Century Schoolbook" panose="020406040505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454120" y="1269003"/>
            <a:ext cx="8366352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200" b="1" dirty="0">
                <a:solidFill>
                  <a:srgbClr val="000099"/>
                </a:solidFill>
                <a:latin typeface="Century Schoolbook" panose="02040604050505020304" pitchFamily="18" charset="0"/>
                <a:cs typeface="Times New Roman" panose="02020603050405020304" pitchFamily="18" charset="0"/>
              </a:rPr>
              <a:t>Какой минимальный объем памяти требуется для хранения такого документа?</a:t>
            </a:r>
          </a:p>
          <a:p>
            <a:pPr algn="ctr"/>
            <a:endParaRPr lang="ru-RU" sz="2200" dirty="0"/>
          </a:p>
        </p:txBody>
      </p:sp>
      <p:grpSp>
        <p:nvGrpSpPr>
          <p:cNvPr id="11" name="Группа 10"/>
          <p:cNvGrpSpPr/>
          <p:nvPr/>
        </p:nvGrpSpPr>
        <p:grpSpPr>
          <a:xfrm>
            <a:off x="2782885" y="2237080"/>
            <a:ext cx="3733331" cy="4144248"/>
            <a:chOff x="5679256" y="2676210"/>
            <a:chExt cx="2896371" cy="3390763"/>
          </a:xfrm>
        </p:grpSpPr>
        <p:pic>
          <p:nvPicPr>
            <p:cNvPr id="12" name="Picture 2" descr="http://i.ytimg.com/vi/0RciZvSv3JA/0.jpg"/>
            <p:cNvPicPr>
              <a:picLocks noChangeAspect="1" noChangeArrowheads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-365" r="32656"/>
            <a:stretch/>
          </p:blipFill>
          <p:spPr bwMode="auto">
            <a:xfrm>
              <a:off x="5679256" y="2676210"/>
              <a:ext cx="2896371" cy="339076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3" name="Прямоугольник 12"/>
            <p:cNvSpPr/>
            <p:nvPr/>
          </p:nvSpPr>
          <p:spPr>
            <a:xfrm>
              <a:off x="7366150" y="3673080"/>
              <a:ext cx="909698" cy="698511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500" dirty="0"/>
                <a:t>«Растровое изображение представляет собой сетку пикселей (цветных точек) на мониторе, бумаге и других отображающих устройствах.» (ВикипедиЯ</a:t>
              </a:r>
              <a:r>
                <a:rPr lang="ru-RU" sz="500" dirty="0" smtClean="0"/>
                <a:t>)</a:t>
              </a:r>
            </a:p>
            <a:p>
              <a:pPr algn="ctr"/>
              <a:endParaRPr lang="ru-RU" sz="500" dirty="0"/>
            </a:p>
            <a:p>
              <a:pPr algn="ctr"/>
              <a:endParaRPr lang="ru-RU" sz="500" dirty="0" smtClean="0"/>
            </a:p>
            <a:p>
              <a:pPr algn="ctr"/>
              <a:endParaRPr lang="ru-RU" sz="500" dirty="0"/>
            </a:p>
            <a:p>
              <a:pPr algn="ctr"/>
              <a:endParaRPr lang="ru-RU" sz="500" dirty="0"/>
            </a:p>
          </p:txBody>
        </p:sp>
      </p:grpSp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337" r="11105"/>
          <a:stretch/>
        </p:blipFill>
        <p:spPr bwMode="auto">
          <a:xfrm>
            <a:off x="5358931" y="3953324"/>
            <a:ext cx="369185" cy="335856"/>
          </a:xfrm>
          <a:prstGeom prst="ellipse">
            <a:avLst/>
          </a:prstGeom>
          <a:ln>
            <a:noFill/>
          </a:ln>
          <a:effectLst>
            <a:softEdge rad="3175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52" y="5623635"/>
            <a:ext cx="1427546" cy="11375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393678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179512" y="188640"/>
            <a:ext cx="8784976" cy="6480720"/>
          </a:xfrm>
          <a:prstGeom prst="roundRect">
            <a:avLst>
              <a:gd name="adj" fmla="val 14341"/>
            </a:avLst>
          </a:prstGeom>
          <a:gradFill>
            <a:gsLst>
              <a:gs pos="0">
                <a:schemeClr val="tx2">
                  <a:lumMod val="20000"/>
                  <a:lumOff val="80000"/>
                </a:schemeClr>
              </a:gs>
              <a:gs pos="35000">
                <a:srgbClr val="D5E3FF"/>
              </a:gs>
              <a:gs pos="100000">
                <a:srgbClr val="FFFFFF"/>
              </a:gs>
            </a:gsLst>
          </a:gradFill>
          <a:ln w="47625">
            <a:solidFill>
              <a:srgbClr val="0000CC"/>
            </a:solidFill>
            <a:rou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TextBox 4"/>
          <p:cNvSpPr txBox="1"/>
          <p:nvPr/>
        </p:nvSpPr>
        <p:spPr>
          <a:xfrm>
            <a:off x="168072" y="332656"/>
            <a:ext cx="864096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200" b="1" dirty="0">
                <a:solidFill>
                  <a:srgbClr val="000099"/>
                </a:solidFill>
                <a:latin typeface="Century Schoolbook" panose="02040604050505020304" pitchFamily="18" charset="0"/>
                <a:cs typeface="Times New Roman" panose="02020603050405020304" pitchFamily="18" charset="0"/>
              </a:rPr>
              <a:t>Тема урока</a:t>
            </a:r>
            <a:r>
              <a:rPr lang="ru-RU" sz="2200" b="1" dirty="0" smtClean="0">
                <a:solidFill>
                  <a:srgbClr val="000099"/>
                </a:solidFill>
                <a:latin typeface="Century Schoolbook" panose="02040604050505020304" pitchFamily="18" charset="0"/>
                <a:cs typeface="Times New Roman" panose="02020603050405020304" pitchFamily="18" charset="0"/>
              </a:rPr>
              <a:t>:</a:t>
            </a:r>
            <a:endParaRPr lang="ru-RU" sz="2200" b="1" dirty="0">
              <a:solidFill>
                <a:srgbClr val="000099"/>
              </a:solidFill>
              <a:latin typeface="Century Schoolbook" panose="020406040505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03375404"/>
              </p:ext>
            </p:extLst>
          </p:nvPr>
        </p:nvGraphicFramePr>
        <p:xfrm>
          <a:off x="251518" y="2132856"/>
          <a:ext cx="8640963" cy="2944368"/>
        </p:xfrm>
        <a:graphic>
          <a:graphicData uri="http://schemas.openxmlformats.org/drawingml/2006/table">
            <a:tbl>
              <a:tblPr firstRow="1" firstCol="1" bandRow="1">
                <a:tableStyleId>{B301B821-A1FF-4177-AEE7-76D212191A09}</a:tableStyleId>
              </a:tblPr>
              <a:tblGrid>
                <a:gridCol w="720084"/>
                <a:gridCol w="1224136"/>
                <a:gridCol w="1440160"/>
                <a:gridCol w="720080"/>
                <a:gridCol w="720080"/>
                <a:gridCol w="737657"/>
                <a:gridCol w="774511"/>
                <a:gridCol w="2304255"/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  <a:latin typeface="Century Schoolbook" panose="02040604050505020304" pitchFamily="18" charset="0"/>
                        </a:rPr>
                        <a:t>Файл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Century Schoolbook" panose="02040604050505020304" pitchFamily="18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Century Schoolbook" panose="02040604050505020304" pitchFamily="18" charset="0"/>
                        </a:rPr>
                        <a:t>Размер рисунка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Century Schoolbook" panose="020406040505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Century Schoolbook" panose="02040604050505020304" pitchFamily="18" charset="0"/>
                        </a:rPr>
                        <a:t>в пикселях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Century Schoolbook" panose="02040604050505020304" pitchFamily="18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Century Schoolbook" panose="02040604050505020304" pitchFamily="18" charset="0"/>
                        </a:rPr>
                        <a:t>Тип файла/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Century Schoolbook" panose="020406040505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Century Schoolbook" panose="02040604050505020304" pitchFamily="18" charset="0"/>
                        </a:rPr>
                        <a:t>цветность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Century Schoolbook" panose="02040604050505020304" pitchFamily="18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CCFF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Century Schoolbook" panose="02040604050505020304" pitchFamily="18" charset="0"/>
                        </a:rPr>
                        <a:t>Информационный объем файла в </a:t>
                      </a:r>
                      <a:r>
                        <a:rPr lang="ru-RU" sz="1400" dirty="0" err="1">
                          <a:solidFill>
                            <a:schemeClr val="tx1"/>
                          </a:solidFill>
                          <a:effectLst/>
                          <a:latin typeface="Century Schoolbook" panose="02040604050505020304" pitchFamily="18" charset="0"/>
                        </a:rPr>
                        <a:t>Кбайтах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Century Schoolbook" panose="02040604050505020304" pitchFamily="18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  <a:latin typeface="Century Schoolbook" panose="02040604050505020304" pitchFamily="18" charset="0"/>
                        </a:rPr>
                        <a:t>Выводы: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Century Schoolbook" panose="02040604050505020304" pitchFamily="18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CCFF"/>
                    </a:solidFill>
                  </a:tcPr>
                </a:tc>
              </a:tr>
              <a:tr h="38798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Century Schoolbook" panose="02040604050505020304" pitchFamily="18" charset="0"/>
                        </a:rPr>
                        <a:t>Рис 1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Century Schoolbook" panose="02040604050505020304" pitchFamily="18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Century Schoolbook" panose="02040604050505020304" pitchFamily="18" charset="0"/>
                        </a:rPr>
                        <a:t>200*200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Century Schoolbook" panose="02040604050505020304" pitchFamily="18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Century Schoolbook" panose="02040604050505020304" pitchFamily="18" charset="0"/>
                        </a:rPr>
                        <a:t>Монохромный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Century Schoolbook" panose="020406040505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Century Schoolbook" panose="02040604050505020304" pitchFamily="18" charset="0"/>
                        </a:rPr>
                        <a:t> (черно-белый)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Century Schoolbook" panose="02040604050505020304" pitchFamily="18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Century Schoolbook" panose="02040604050505020304" pitchFamily="18" charset="0"/>
                        </a:rPr>
                        <a:t> 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Century Schoolbook" panose="02040604050505020304" pitchFamily="18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Century Schoolbook" panose="02040604050505020304" pitchFamily="18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Century Schoolbook" panose="02040604050505020304" pitchFamily="18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Century Schoolbook" panose="02040604050505020304" pitchFamily="18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Century Schoolbook" panose="02040604050505020304" pitchFamily="18" charset="0"/>
                        </a:rPr>
                        <a:t>Информационный объем файла зависит от 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Century Schoolbook" panose="020406040505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Century Schoolbook" panose="02040604050505020304" pitchFamily="18" charset="0"/>
                        </a:rPr>
                        <a:t> 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Century Schoolbook" panose="020406040505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Century Schoolbook" panose="02040604050505020304" pitchFamily="18" charset="0"/>
                        </a:rPr>
                        <a:t> 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Century Schoolbook" panose="020406040505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  <a:latin typeface="Century Schoolbook" panose="02040604050505020304" pitchFamily="18" charset="0"/>
                        </a:rPr>
                        <a:t> 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Century Schoolbook" panose="02040604050505020304" pitchFamily="18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5750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Century Schoolbook" panose="02040604050505020304" pitchFamily="18" charset="0"/>
                        </a:rPr>
                        <a:t>Рис 2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Century Schoolbook" panose="02040604050505020304" pitchFamily="18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tx1"/>
                          </a:solidFill>
                          <a:effectLst/>
                          <a:latin typeface="Century Schoolbook" panose="02040604050505020304" pitchFamily="18" charset="0"/>
                        </a:rPr>
                        <a:t>400*400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Century Schoolbook" panose="02040604050505020304" pitchFamily="18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tx1"/>
                          </a:solidFill>
                          <a:effectLst/>
                          <a:latin typeface="Century Schoolbook" panose="02040604050505020304" pitchFamily="18" charset="0"/>
                        </a:rPr>
                        <a:t>Монохромный 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Century Schoolbook" panose="020406040505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tx1"/>
                          </a:solidFill>
                          <a:effectLst/>
                          <a:latin typeface="Century Schoolbook" panose="02040604050505020304" pitchFamily="18" charset="0"/>
                        </a:rPr>
                        <a:t>(черно-белый)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Century Schoolbook" panose="02040604050505020304" pitchFamily="18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Century Schoolbook" panose="02040604050505020304" pitchFamily="18" charset="0"/>
                        </a:rPr>
                        <a:t> 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Century Schoolbook" panose="02040604050505020304" pitchFamily="18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Century Schoolbook" panose="02040604050505020304" pitchFamily="18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Century Schoolbook" panose="02040604050505020304" pitchFamily="18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Century Schoolbook" panose="02040604050505020304" pitchFamily="18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tx1"/>
                          </a:solidFill>
                          <a:effectLst/>
                          <a:latin typeface="Century Schoolbook" panose="02040604050505020304" pitchFamily="18" charset="0"/>
                        </a:rPr>
                        <a:t>Рис 3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Century Schoolbook" panose="02040604050505020304" pitchFamily="18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tx1"/>
                          </a:solidFill>
                          <a:effectLst/>
                          <a:latin typeface="Century Schoolbook" panose="02040604050505020304" pitchFamily="18" charset="0"/>
                        </a:rPr>
                        <a:t>400*400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Century Schoolbook" panose="02040604050505020304" pitchFamily="18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tx1"/>
                          </a:solidFill>
                          <a:effectLst/>
                          <a:latin typeface="Century Schoolbook" panose="02040604050505020304" pitchFamily="18" charset="0"/>
                        </a:rPr>
                        <a:t>256-цветный рисунок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Century Schoolbook" panose="02040604050505020304" pitchFamily="18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tx1"/>
                          </a:solidFill>
                          <a:effectLst/>
                          <a:latin typeface="Century Schoolbook" panose="02040604050505020304" pitchFamily="18" charset="0"/>
                        </a:rPr>
                        <a:t> 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Century Schoolbook" panose="02040604050505020304" pitchFamily="18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>
                        <a:solidFill>
                          <a:schemeClr val="tx1"/>
                        </a:solidFill>
                        <a:effectLst/>
                        <a:latin typeface="Century Schoolbook" panose="02040604050505020304" pitchFamily="18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>
                        <a:solidFill>
                          <a:schemeClr val="tx1"/>
                        </a:solidFill>
                        <a:effectLst/>
                        <a:latin typeface="Century Schoolbook" panose="02040604050505020304" pitchFamily="18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>
                        <a:solidFill>
                          <a:schemeClr val="tx1"/>
                        </a:solidFill>
                        <a:effectLst/>
                        <a:latin typeface="Century Schoolbook" panose="02040604050505020304" pitchFamily="18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Century Schoolbook" panose="02040604050505020304" pitchFamily="18" charset="0"/>
                        </a:rPr>
                        <a:t>Информационный объем файла зависит от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Century Schoolbook" panose="02040604050505020304" pitchFamily="18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tx1"/>
                          </a:solidFill>
                          <a:effectLst/>
                          <a:latin typeface="Century Schoolbook" panose="02040604050505020304" pitchFamily="18" charset="0"/>
                        </a:rPr>
                        <a:t>Рис 4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Century Schoolbook" panose="02040604050505020304" pitchFamily="18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tx1"/>
                          </a:solidFill>
                          <a:effectLst/>
                          <a:latin typeface="Century Schoolbook" panose="02040604050505020304" pitchFamily="18" charset="0"/>
                        </a:rPr>
                        <a:t>400*400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Century Schoolbook" panose="02040604050505020304" pitchFamily="18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tx1"/>
                          </a:solidFill>
                          <a:effectLst/>
                          <a:latin typeface="Century Schoolbook" panose="02040604050505020304" pitchFamily="18" charset="0"/>
                        </a:rPr>
                        <a:t>16-цветный рисунок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Century Schoolbook" panose="02040604050505020304" pitchFamily="18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Century Schoolbook" panose="02040604050505020304" pitchFamily="18" charset="0"/>
                        </a:rPr>
                        <a:t> 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Century Schoolbook" panose="02040604050505020304" pitchFamily="18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Century Schoolbook" panose="02040604050505020304" pitchFamily="18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Century Schoolbook" panose="02040604050505020304" pitchFamily="18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Century Schoolbook" panose="02040604050505020304" pitchFamily="18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1835610" y="763543"/>
            <a:ext cx="5472781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36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rgbClr val="66CCFF"/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Информационный </a:t>
            </a:r>
            <a:r>
              <a:rPr lang="ru-RU" sz="3600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rgbClr val="66CCFF"/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объем </a:t>
            </a:r>
          </a:p>
          <a:p>
            <a:pPr algn="ctr"/>
            <a:r>
              <a:rPr lang="ru-RU" sz="3600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rgbClr val="66CCFF"/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растрового </a:t>
            </a:r>
            <a:r>
              <a:rPr lang="ru-RU" sz="36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rgbClr val="66CCFF"/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изображения</a:t>
            </a:r>
            <a:endParaRPr lang="ru-RU" sz="3600" b="1" dirty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solidFill>
                <a:srgbClr val="66CCFF"/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</a:endParaRP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52" y="5623635"/>
            <a:ext cx="1427546" cy="11375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929948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179512" y="188640"/>
            <a:ext cx="8784976" cy="6480720"/>
          </a:xfrm>
          <a:prstGeom prst="roundRect">
            <a:avLst>
              <a:gd name="adj" fmla="val 14341"/>
            </a:avLst>
          </a:prstGeom>
          <a:gradFill>
            <a:gsLst>
              <a:gs pos="0">
                <a:schemeClr val="tx2">
                  <a:lumMod val="20000"/>
                  <a:lumOff val="80000"/>
                </a:schemeClr>
              </a:gs>
              <a:gs pos="35000">
                <a:srgbClr val="D5E3FF"/>
              </a:gs>
              <a:gs pos="100000">
                <a:srgbClr val="FFFFFF"/>
              </a:gs>
            </a:gsLst>
          </a:gradFill>
          <a:ln w="47625">
            <a:solidFill>
              <a:srgbClr val="0000CC"/>
            </a:solidFill>
            <a:rou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1717775" y="3013501"/>
            <a:ext cx="530915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48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К</a:t>
            </a:r>
            <a:endParaRPr lang="ru-RU" sz="48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748343" y="1988840"/>
            <a:ext cx="53572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2</a:t>
            </a:r>
            <a:endParaRPr lang="ru-RU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3364719" y="3013501"/>
            <a:ext cx="35458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dirty="0" err="1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i</a:t>
            </a:r>
            <a:endParaRPr lang="ru-RU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2593835" y="3013501"/>
            <a:ext cx="36901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I</a:t>
            </a:r>
            <a:endParaRPr lang="ru-RU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3345862" y="1988840"/>
            <a:ext cx="35458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cap="none" spc="0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i</a:t>
            </a:r>
            <a:endParaRPr lang="ru-RU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2457580" y="1986151"/>
            <a:ext cx="64152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N</a:t>
            </a:r>
            <a:endParaRPr lang="ru-RU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2995708" y="2780928"/>
            <a:ext cx="36901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.</a:t>
            </a:r>
            <a:endParaRPr lang="ru-RU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3912377" y="3013501"/>
            <a:ext cx="52931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=</a:t>
            </a:r>
            <a:endParaRPr lang="ru-RU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3890430" y="2029747"/>
            <a:ext cx="52931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=</a:t>
            </a:r>
            <a:endParaRPr lang="ru-RU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3700446" y="1672932"/>
            <a:ext cx="1475084" cy="110799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N=</a:t>
            </a:r>
            <a:r>
              <a:rPr lang="ru-RU" sz="5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2</a:t>
            </a:r>
            <a:r>
              <a:rPr lang="en-US" sz="6600" b="1" baseline="30000" dirty="0" err="1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i</a:t>
            </a:r>
            <a:endParaRPr lang="ru-RU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3759026" y="2829132"/>
            <a:ext cx="134363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I=</a:t>
            </a:r>
            <a:r>
              <a:rPr lang="en-US" sz="4400" b="1" cap="none" spc="0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K</a:t>
            </a:r>
            <a:r>
              <a:rPr lang="en-US" sz="6600" b="1" cap="none" spc="0" baseline="20000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.</a:t>
            </a:r>
            <a:r>
              <a:rPr lang="en-US" sz="5400" b="1" cap="none" spc="0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i</a:t>
            </a:r>
            <a:endParaRPr lang="ru-RU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641812" y="4227256"/>
            <a:ext cx="6408712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CC00FF"/>
                </a:solidFill>
                <a:latin typeface="Century Schoolbook" panose="02040604050505020304" pitchFamily="18" charset="0"/>
              </a:rPr>
              <a:t>I</a:t>
            </a:r>
            <a:r>
              <a:rPr lang="ru-RU" sz="2800" b="1" dirty="0">
                <a:solidFill>
                  <a:srgbClr val="CC0000"/>
                </a:solidFill>
                <a:latin typeface="Century Schoolbook" panose="02040604050505020304" pitchFamily="18" charset="0"/>
              </a:rPr>
              <a:t> </a:t>
            </a:r>
            <a:r>
              <a:rPr lang="ru-RU" sz="2800" b="1" dirty="0" smtClean="0">
                <a:solidFill>
                  <a:srgbClr val="CC0000"/>
                </a:solidFill>
                <a:latin typeface="Century Schoolbook" panose="02040604050505020304" pitchFamily="18" charset="0"/>
              </a:rPr>
              <a:t> </a:t>
            </a:r>
            <a:r>
              <a:rPr lang="ru-RU" sz="2200" dirty="0" smtClean="0">
                <a:solidFill>
                  <a:srgbClr val="0000CC"/>
                </a:solidFill>
                <a:latin typeface="Century Schoolbook" panose="02040604050505020304" pitchFamily="18" charset="0"/>
              </a:rPr>
              <a:t>- </a:t>
            </a:r>
            <a:r>
              <a:rPr lang="ru-RU" sz="2200" dirty="0">
                <a:solidFill>
                  <a:srgbClr val="0000CC"/>
                </a:solidFill>
                <a:latin typeface="Century Schoolbook" panose="02040604050505020304" pitchFamily="18" charset="0"/>
              </a:rPr>
              <a:t>информационный объем файла</a:t>
            </a:r>
          </a:p>
          <a:p>
            <a:r>
              <a:rPr lang="ru-RU" sz="2400" b="1" dirty="0">
                <a:solidFill>
                  <a:srgbClr val="CC00FF"/>
                </a:solidFill>
                <a:latin typeface="Century Schoolbook" panose="02040604050505020304" pitchFamily="18" charset="0"/>
              </a:rPr>
              <a:t>К</a:t>
            </a:r>
            <a:r>
              <a:rPr lang="ru-RU" sz="2200" dirty="0">
                <a:latin typeface="Century Schoolbook" panose="02040604050505020304" pitchFamily="18" charset="0"/>
              </a:rPr>
              <a:t> </a:t>
            </a:r>
            <a:r>
              <a:rPr lang="ru-RU" sz="2200" dirty="0">
                <a:solidFill>
                  <a:srgbClr val="0000CC"/>
                </a:solidFill>
                <a:latin typeface="Century Schoolbook" panose="02040604050505020304" pitchFamily="18" charset="0"/>
              </a:rPr>
              <a:t>- количество пикселей в изображении</a:t>
            </a:r>
          </a:p>
          <a:p>
            <a:r>
              <a:rPr lang="en-US" sz="2800" b="1" dirty="0">
                <a:solidFill>
                  <a:srgbClr val="CC00FF"/>
                </a:solidFill>
                <a:latin typeface="Century Schoolbook" panose="02040604050505020304" pitchFamily="18" charset="0"/>
              </a:rPr>
              <a:t>N</a:t>
            </a:r>
            <a:r>
              <a:rPr lang="ru-RU" sz="2200" dirty="0">
                <a:latin typeface="Century Schoolbook" panose="02040604050505020304" pitchFamily="18" charset="0"/>
              </a:rPr>
              <a:t> </a:t>
            </a:r>
            <a:r>
              <a:rPr lang="ru-RU" sz="2200" dirty="0">
                <a:solidFill>
                  <a:srgbClr val="0000CC"/>
                </a:solidFill>
                <a:latin typeface="Century Schoolbook" panose="02040604050505020304" pitchFamily="18" charset="0"/>
              </a:rPr>
              <a:t>- количество цветов в палитре</a:t>
            </a:r>
          </a:p>
          <a:p>
            <a:r>
              <a:rPr lang="en-US" sz="2800" b="1" dirty="0" err="1">
                <a:solidFill>
                  <a:srgbClr val="CC00FF"/>
                </a:solidFill>
                <a:latin typeface="Century Schoolbook" panose="02040604050505020304" pitchFamily="18" charset="0"/>
              </a:rPr>
              <a:t>i</a:t>
            </a:r>
            <a:r>
              <a:rPr lang="en-US" sz="2800" b="1" dirty="0">
                <a:solidFill>
                  <a:srgbClr val="CC00FF"/>
                </a:solidFill>
                <a:latin typeface="Century Schoolbook" panose="02040604050505020304" pitchFamily="18" charset="0"/>
              </a:rPr>
              <a:t> </a:t>
            </a:r>
            <a:r>
              <a:rPr lang="ru-RU" sz="2800" b="1" dirty="0" smtClean="0">
                <a:solidFill>
                  <a:srgbClr val="CC00FF"/>
                </a:solidFill>
                <a:latin typeface="Century Schoolbook" panose="02040604050505020304" pitchFamily="18" charset="0"/>
              </a:rPr>
              <a:t> </a:t>
            </a:r>
            <a:r>
              <a:rPr lang="en-US" sz="2200" dirty="0" smtClean="0">
                <a:solidFill>
                  <a:srgbClr val="0000CC"/>
                </a:solidFill>
                <a:latin typeface="Century Schoolbook" panose="02040604050505020304" pitchFamily="18" charset="0"/>
              </a:rPr>
              <a:t>- </a:t>
            </a:r>
            <a:r>
              <a:rPr lang="ru-RU" sz="2200">
                <a:solidFill>
                  <a:srgbClr val="0000CC"/>
                </a:solidFill>
                <a:latin typeface="Century Schoolbook" panose="02040604050505020304" pitchFamily="18" charset="0"/>
              </a:rPr>
              <a:t>глубина </a:t>
            </a:r>
            <a:r>
              <a:rPr lang="ru-RU" sz="2200" smtClean="0">
                <a:solidFill>
                  <a:srgbClr val="0000CC"/>
                </a:solidFill>
                <a:latin typeface="Century Schoolbook" panose="02040604050505020304" pitchFamily="18" charset="0"/>
              </a:rPr>
              <a:t>цвета</a:t>
            </a:r>
            <a:endParaRPr lang="ru-RU" sz="2200" dirty="0">
              <a:solidFill>
                <a:srgbClr val="0000CC"/>
              </a:solidFill>
              <a:latin typeface="Century Schoolbook" panose="02040604050505020304" pitchFamily="18" charset="0"/>
            </a:endParaRPr>
          </a:p>
          <a:p>
            <a:r>
              <a:rPr lang="ru-RU" sz="2200" dirty="0">
                <a:latin typeface="Century Schoolbook" panose="02040604050505020304" pitchFamily="18" charset="0"/>
              </a:rPr>
              <a:t>    </a:t>
            </a:r>
            <a:r>
              <a:rPr lang="ru-RU" sz="2200" dirty="0">
                <a:solidFill>
                  <a:srgbClr val="0000CC"/>
                </a:solidFill>
                <a:latin typeface="Century Schoolbook" panose="02040604050505020304" pitchFamily="18" charset="0"/>
              </a:rPr>
              <a:t>(количество бит на 1 пиксель)</a:t>
            </a:r>
          </a:p>
        </p:txBody>
      </p:sp>
      <p:sp>
        <p:nvSpPr>
          <p:cNvPr id="17" name="Прямоугольник 16"/>
          <p:cNvSpPr/>
          <p:nvPr/>
        </p:nvSpPr>
        <p:spPr>
          <a:xfrm>
            <a:off x="1835610" y="404664"/>
            <a:ext cx="5472781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36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rgbClr val="66CCFF"/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Информационный </a:t>
            </a:r>
            <a:r>
              <a:rPr lang="ru-RU" sz="3600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rgbClr val="66CCFF"/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объем </a:t>
            </a:r>
          </a:p>
          <a:p>
            <a:pPr algn="ctr"/>
            <a:r>
              <a:rPr lang="ru-RU" sz="3600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rgbClr val="66CCFF"/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растрового </a:t>
            </a:r>
            <a:r>
              <a:rPr lang="ru-RU" sz="36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rgbClr val="66CCFF"/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изображения</a:t>
            </a:r>
            <a:endParaRPr lang="ru-RU" sz="3600" b="1" dirty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solidFill>
                <a:srgbClr val="66CCFF"/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</a:endParaRPr>
          </a:p>
        </p:txBody>
      </p:sp>
      <p:pic>
        <p:nvPicPr>
          <p:cNvPr id="18" name="Picture 2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52" y="5623635"/>
            <a:ext cx="1427546" cy="11375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866059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500"/>
                            </p:stCondLst>
                            <p:childTnLst>
                              <p:par>
                                <p:cTn id="6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6" grpId="1"/>
      <p:bldP spid="7" grpId="0"/>
      <p:bldP spid="7" grpId="1"/>
      <p:bldP spid="8" grpId="0"/>
      <p:bldP spid="8" grpId="1"/>
      <p:bldP spid="9" grpId="0"/>
      <p:bldP spid="9" grpId="1"/>
      <p:bldP spid="10" grpId="0"/>
      <p:bldP spid="10" grpId="1"/>
      <p:bldP spid="11" grpId="0"/>
      <p:bldP spid="11" grpId="1"/>
      <p:bldP spid="12" grpId="0"/>
      <p:bldP spid="12" grpId="1"/>
      <p:bldP spid="13" grpId="0"/>
      <p:bldP spid="13" grpId="1"/>
      <p:bldP spid="14" grpId="0"/>
      <p:bldP spid="14" grpId="1"/>
      <p:bldP spid="15" grpId="0"/>
      <p:bldP spid="16" grpId="0"/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179512" y="188640"/>
            <a:ext cx="8784976" cy="6480720"/>
          </a:xfrm>
          <a:prstGeom prst="roundRect">
            <a:avLst>
              <a:gd name="adj" fmla="val 14341"/>
            </a:avLst>
          </a:prstGeom>
          <a:gradFill>
            <a:gsLst>
              <a:gs pos="0">
                <a:schemeClr val="tx2">
                  <a:lumMod val="20000"/>
                  <a:lumOff val="80000"/>
                </a:schemeClr>
              </a:gs>
              <a:gs pos="35000">
                <a:srgbClr val="D5E3FF"/>
              </a:gs>
              <a:gs pos="100000">
                <a:srgbClr val="FFFFFF"/>
              </a:gs>
            </a:gsLst>
          </a:gradFill>
          <a:ln w="47625">
            <a:solidFill>
              <a:srgbClr val="0000CC"/>
            </a:solidFill>
            <a:rou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" name="TextBox 1"/>
          <p:cNvSpPr txBox="1"/>
          <p:nvPr/>
        </p:nvSpPr>
        <p:spPr>
          <a:xfrm>
            <a:off x="454120" y="476672"/>
            <a:ext cx="8366352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200" b="1" dirty="0">
                <a:solidFill>
                  <a:srgbClr val="000099"/>
                </a:solidFill>
                <a:latin typeface="Century Schoolbook" panose="02040604050505020304" pitchFamily="18" charset="0"/>
                <a:cs typeface="Times New Roman" panose="02020603050405020304" pitchFamily="18" charset="0"/>
              </a:rPr>
              <a:t>Какой минимальный объем памяти требуется для хранения такого документа?</a:t>
            </a:r>
          </a:p>
          <a:p>
            <a:pPr algn="ctr"/>
            <a:endParaRPr lang="ru-RU" sz="2200" dirty="0"/>
          </a:p>
        </p:txBody>
      </p:sp>
      <p:grpSp>
        <p:nvGrpSpPr>
          <p:cNvPr id="9" name="Группа 8"/>
          <p:cNvGrpSpPr/>
          <p:nvPr/>
        </p:nvGrpSpPr>
        <p:grpSpPr>
          <a:xfrm>
            <a:off x="2627784" y="1700808"/>
            <a:ext cx="3733331" cy="4144248"/>
            <a:chOff x="5679256" y="2676210"/>
            <a:chExt cx="2896371" cy="3390763"/>
          </a:xfrm>
        </p:grpSpPr>
        <p:pic>
          <p:nvPicPr>
            <p:cNvPr id="10" name="Picture 2" descr="http://i.ytimg.com/vi/0RciZvSv3JA/0.jpg"/>
            <p:cNvPicPr>
              <a:picLocks noChangeAspect="1" noChangeArrowheads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-365" r="32656"/>
            <a:stretch/>
          </p:blipFill>
          <p:spPr bwMode="auto">
            <a:xfrm>
              <a:off x="5679256" y="2676210"/>
              <a:ext cx="2896371" cy="339076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1" name="Прямоугольник 10"/>
            <p:cNvSpPr/>
            <p:nvPr/>
          </p:nvSpPr>
          <p:spPr>
            <a:xfrm>
              <a:off x="7366150" y="3673080"/>
              <a:ext cx="909698" cy="698511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500" dirty="0"/>
                <a:t>«Растровое изображение представляет собой сетку пикселей (цветных точек) на мониторе, бумаге и других отображающих устройствах.» (ВикипедиЯ</a:t>
              </a:r>
              <a:r>
                <a:rPr lang="ru-RU" sz="500" dirty="0" smtClean="0"/>
                <a:t>)</a:t>
              </a:r>
            </a:p>
            <a:p>
              <a:pPr algn="ctr"/>
              <a:endParaRPr lang="ru-RU" sz="500" dirty="0"/>
            </a:p>
            <a:p>
              <a:pPr algn="ctr"/>
              <a:endParaRPr lang="ru-RU" sz="500" dirty="0" smtClean="0"/>
            </a:p>
            <a:p>
              <a:pPr algn="ctr"/>
              <a:endParaRPr lang="ru-RU" sz="500" dirty="0"/>
            </a:p>
            <a:p>
              <a:pPr algn="ctr"/>
              <a:endParaRPr lang="ru-RU" sz="500" dirty="0"/>
            </a:p>
          </p:txBody>
        </p:sp>
      </p:grpSp>
      <p:pic>
        <p:nvPicPr>
          <p:cNvPr id="12" name="Picture 2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337" r="11105"/>
          <a:stretch/>
        </p:blipFill>
        <p:spPr bwMode="auto">
          <a:xfrm>
            <a:off x="5203830" y="3417052"/>
            <a:ext cx="369185" cy="335856"/>
          </a:xfrm>
          <a:prstGeom prst="ellipse">
            <a:avLst/>
          </a:prstGeom>
          <a:ln>
            <a:noFill/>
          </a:ln>
          <a:effectLst>
            <a:softEdge rad="3175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Picture 2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52" y="5623635"/>
            <a:ext cx="1427546" cy="11375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633586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179512" y="188640"/>
            <a:ext cx="8784976" cy="6480720"/>
          </a:xfrm>
          <a:prstGeom prst="roundRect">
            <a:avLst>
              <a:gd name="adj" fmla="val 14341"/>
            </a:avLst>
          </a:prstGeom>
          <a:gradFill>
            <a:gsLst>
              <a:gs pos="0">
                <a:schemeClr val="tx2">
                  <a:lumMod val="20000"/>
                  <a:lumOff val="80000"/>
                </a:schemeClr>
              </a:gs>
              <a:gs pos="35000">
                <a:srgbClr val="D5E3FF"/>
              </a:gs>
              <a:gs pos="100000">
                <a:srgbClr val="FFFFFF"/>
              </a:gs>
            </a:gsLst>
          </a:gradFill>
          <a:ln w="47625">
            <a:solidFill>
              <a:srgbClr val="0000CC"/>
            </a:solidFill>
            <a:rou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5" name="Рисунок 4"/>
          <p:cNvPicPr/>
          <p:nvPr/>
        </p:nvPicPr>
        <p:blipFill>
          <a:blip r:embed="rId3"/>
          <a:stretch>
            <a:fillRect/>
          </a:stretch>
        </p:blipFill>
        <p:spPr>
          <a:xfrm>
            <a:off x="323528" y="764704"/>
            <a:ext cx="8568952" cy="4176464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2195736" y="3573016"/>
            <a:ext cx="6192688" cy="93610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tx1"/>
                </a:solidFill>
              </a:rPr>
              <a:t>Здравствуйте, сисадмины, программисты и форумчане! </a:t>
            </a:r>
            <a:endParaRPr lang="ru-RU" dirty="0" smtClean="0">
              <a:solidFill>
                <a:schemeClr val="tx1"/>
              </a:solidFill>
            </a:endParaRPr>
          </a:p>
          <a:p>
            <a:pPr algn="ctr"/>
            <a:r>
              <a:rPr lang="ru-RU" dirty="0" smtClean="0">
                <a:solidFill>
                  <a:schemeClr val="tx1"/>
                </a:solidFill>
              </a:rPr>
              <a:t>У </a:t>
            </a:r>
            <a:r>
              <a:rPr lang="ru-RU" dirty="0">
                <a:solidFill>
                  <a:schemeClr val="tx1"/>
                </a:solidFill>
              </a:rPr>
              <a:t>меня простой </a:t>
            </a:r>
            <a:r>
              <a:rPr lang="ru-RU" dirty="0" smtClean="0">
                <a:solidFill>
                  <a:schemeClr val="tx1"/>
                </a:solidFill>
              </a:rPr>
              <a:t>вопрос: почему </a:t>
            </a:r>
            <a:r>
              <a:rPr lang="ru-RU" dirty="0">
                <a:solidFill>
                  <a:schemeClr val="tx1"/>
                </a:solidFill>
              </a:rPr>
              <a:t>при запуске игры звук </a:t>
            </a:r>
            <a:r>
              <a:rPr lang="ru-RU" dirty="0" smtClean="0">
                <a:solidFill>
                  <a:schemeClr val="tx1"/>
                </a:solidFill>
              </a:rPr>
              <a:t>есть,  </a:t>
            </a:r>
            <a:r>
              <a:rPr lang="ru-RU" dirty="0">
                <a:solidFill>
                  <a:schemeClr val="tx1"/>
                </a:solidFill>
              </a:rPr>
              <a:t>а изображения </a:t>
            </a:r>
            <a:r>
              <a:rPr lang="ru-RU" dirty="0" smtClean="0">
                <a:solidFill>
                  <a:schemeClr val="tx1"/>
                </a:solidFill>
              </a:rPr>
              <a:t>нет, т.е</a:t>
            </a:r>
            <a:r>
              <a:rPr lang="ru-RU" dirty="0">
                <a:solidFill>
                  <a:schemeClr val="tx1"/>
                </a:solidFill>
              </a:rPr>
              <a:t>. просто чёрный экран? </a:t>
            </a: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52" y="5623635"/>
            <a:ext cx="1427546" cy="11375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859579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179512" y="188640"/>
            <a:ext cx="8784976" cy="6480720"/>
          </a:xfrm>
          <a:prstGeom prst="roundRect">
            <a:avLst>
              <a:gd name="adj" fmla="val 14341"/>
            </a:avLst>
          </a:prstGeom>
          <a:gradFill>
            <a:gsLst>
              <a:gs pos="0">
                <a:schemeClr val="tx2">
                  <a:lumMod val="20000"/>
                  <a:lumOff val="80000"/>
                </a:schemeClr>
              </a:gs>
              <a:gs pos="35000">
                <a:srgbClr val="D5E3FF"/>
              </a:gs>
              <a:gs pos="100000">
                <a:srgbClr val="FFFFFF"/>
              </a:gs>
            </a:gsLst>
          </a:gradFill>
          <a:ln w="47625">
            <a:solidFill>
              <a:srgbClr val="0000CC"/>
            </a:solidFill>
            <a:rou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b="1" spc="30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  <p:pic>
        <p:nvPicPr>
          <p:cNvPr id="1026" name="Picture 2" descr="http://content.hwigroup.net/images/products/large/010100.jpg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86784" y="532448"/>
            <a:ext cx="1989197" cy="18268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745719" y="404664"/>
            <a:ext cx="622927" cy="5114349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wordArtVert" wrap="none" lIns="91440" tIns="45720" rIns="91440" bIns="45720">
            <a:spAutoFit/>
          </a:bodyPr>
          <a:lstStyle/>
          <a:p>
            <a:pPr algn="ctr"/>
            <a:r>
              <a:rPr lang="ru-RU" sz="2400" b="1" cap="none" spc="-150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rgbClr val="0000CC"/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ВИДЕОСИСТЕМА</a:t>
            </a:r>
            <a:endParaRPr lang="ru-RU" sz="2400" b="1" cap="none" spc="-150" dirty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solidFill>
                <a:srgbClr val="0000CC"/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077188" y="2248329"/>
            <a:ext cx="1608390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2800" b="1" cap="none" spc="0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rgbClr val="66CCFF"/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Монитор</a:t>
            </a:r>
            <a:endParaRPr lang="ru-RU" sz="2800" b="1" cap="none" spc="0" dirty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solidFill>
                <a:srgbClr val="66CCFF"/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</a:endParaRPr>
          </a:p>
        </p:txBody>
      </p:sp>
      <p:pic>
        <p:nvPicPr>
          <p:cNvPr id="1030" name="Picture 6" descr="http://school.xvatit.com:8080/images/thumb/6/68/1502-35.jpg/800px-1502-35.jpg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44489" y="3645024"/>
            <a:ext cx="6655021" cy="28616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Прямоугольник 8"/>
          <p:cNvSpPr/>
          <p:nvPr/>
        </p:nvSpPr>
        <p:spPr>
          <a:xfrm>
            <a:off x="4644008" y="404664"/>
            <a:ext cx="3906873" cy="341632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pPr algn="just"/>
            <a:r>
              <a:rPr lang="ru-RU" sz="24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rgbClr val="66CCFF"/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Видеокарта (видеоадаптер) </a:t>
            </a:r>
            <a:endParaRPr lang="ru-RU" sz="2400" b="1" dirty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solidFill>
                <a:srgbClr val="66CCFF"/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</a:endParaRPr>
          </a:p>
          <a:p>
            <a:pPr algn="just"/>
            <a:r>
              <a:rPr lang="ru-RU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rgbClr val="0000CC"/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управляет работой монитора</a:t>
            </a:r>
          </a:p>
          <a:p>
            <a:pPr algn="just"/>
            <a:endParaRPr lang="ru-RU" dirty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solidFill>
                <a:srgbClr val="0000CC"/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</a:endParaRPr>
          </a:p>
          <a:p>
            <a:pPr algn="just"/>
            <a:r>
              <a:rPr lang="ru-RU" sz="2400" b="1" cap="none" spc="0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rgbClr val="66CCFF"/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Ви</a:t>
            </a:r>
            <a:r>
              <a:rPr lang="ru-RU" sz="24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rgbClr val="66CCFF"/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д</a:t>
            </a:r>
            <a:r>
              <a:rPr lang="ru-RU" sz="2400" b="1" cap="none" spc="0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rgbClr val="66CCFF"/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еопамять </a:t>
            </a:r>
          </a:p>
          <a:p>
            <a:pPr algn="just"/>
            <a:r>
              <a:rPr lang="ru-RU" cap="none" spc="0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rgbClr val="0000CC"/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хранит информацию о цвете каждого пикселя экрана компьютера.</a:t>
            </a:r>
          </a:p>
          <a:p>
            <a:pPr algn="just"/>
            <a:endParaRPr lang="ru-RU" cap="none" spc="0" dirty="0" smtClean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solidFill>
                <a:srgbClr val="0000CC"/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</a:endParaRPr>
          </a:p>
          <a:p>
            <a:pPr algn="just"/>
            <a:r>
              <a:rPr lang="ru-RU" sz="24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rgbClr val="66CCFF"/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Видеопроцессор </a:t>
            </a:r>
          </a:p>
          <a:p>
            <a:pPr algn="just"/>
            <a:r>
              <a:rPr lang="ru-RU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rgbClr val="0000CC"/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считывает содержимое видеопамяти  и в соответствии с ним управляет работой монитора</a:t>
            </a:r>
            <a:endParaRPr lang="ru-RU" dirty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solidFill>
                <a:srgbClr val="0000CC"/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924922" y="3472366"/>
            <a:ext cx="2027030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2800" b="1" cap="none" spc="0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rgbClr val="66CCFF"/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Ви</a:t>
            </a:r>
            <a:r>
              <a:rPr lang="ru-RU" sz="2800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rgbClr val="66CCFF"/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д</a:t>
            </a:r>
            <a:r>
              <a:rPr lang="ru-RU" sz="2800" b="1" cap="none" spc="0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rgbClr val="66CCFF"/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еокарта</a:t>
            </a:r>
            <a:endParaRPr lang="ru-RU" sz="2800" b="1" cap="none" spc="0" dirty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solidFill>
                <a:srgbClr val="66CCFF"/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</a:endParaRPr>
          </a:p>
        </p:txBody>
      </p:sp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52" y="5623635"/>
            <a:ext cx="1427546" cy="11375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709975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256</TotalTime>
  <Words>434</Words>
  <Application>Microsoft Office PowerPoint</Application>
  <PresentationFormat>Экран (4:3)</PresentationFormat>
  <Paragraphs>108</Paragraphs>
  <Slides>12</Slides>
  <Notes>0</Notes>
  <HiddenSlides>1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Sergey</dc:creator>
  <cp:lastModifiedBy>Sergey</cp:lastModifiedBy>
  <cp:revision>36</cp:revision>
  <dcterms:created xsi:type="dcterms:W3CDTF">2015-07-22T15:02:27Z</dcterms:created>
  <dcterms:modified xsi:type="dcterms:W3CDTF">2015-07-29T07:27:37Z</dcterms:modified>
</cp:coreProperties>
</file>