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63" r:id="rId5"/>
    <p:sldId id="264" r:id="rId6"/>
    <p:sldId id="262" r:id="rId7"/>
    <p:sldId id="265" r:id="rId8"/>
    <p:sldId id="266" r:id="rId9"/>
    <p:sldId id="267" r:id="rId10"/>
    <p:sldId id="271" r:id="rId11"/>
    <p:sldId id="272" r:id="rId12"/>
    <p:sldId id="273" r:id="rId13"/>
    <p:sldId id="274" r:id="rId14"/>
    <p:sldId id="276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353E7-D044-4E6F-B298-0EE11AE1E20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B3D4-3A07-4EB9-85A6-430D5A9263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1857364"/>
            <a:ext cx="5986450" cy="3143272"/>
          </a:xfrm>
          <a:solidFill>
            <a:schemeClr val="bg2"/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Урок русского языка в 4 классе по теме </a:t>
            </a:r>
            <a:b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«Повторяем фонетику и словообразование»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4" name="Picture 2" descr="C:\Users\Lora\Desktop\60061961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428860" cy="31576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mic Sans MS" pitchFamily="66" charset="0"/>
              </a:rPr>
              <a:t>Упражнение №1(стр.5)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sz="3600" i="1" dirty="0"/>
              <a:t>Дочь, елка, ночью, герой, опять, моя, знаю, рыбка, поет, юла, солнце, свистнул, пьет, съел, лень, стулья, вестник.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mic Sans MS" pitchFamily="66" charset="0"/>
              </a:rPr>
              <a:t>Упражнение №1(стр.5)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1                                      2                        3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3600" i="1" dirty="0" smtClean="0"/>
              <a:t>дочь                       </a:t>
            </a:r>
            <a:r>
              <a:rPr lang="ru-RU" sz="3600" i="1" dirty="0" smtClean="0"/>
              <a:t>ночью              елка</a:t>
            </a:r>
            <a:endParaRPr lang="ru-RU" sz="3600" i="1" dirty="0" smtClean="0"/>
          </a:p>
          <a:p>
            <a:pPr>
              <a:buNone/>
            </a:pPr>
            <a:r>
              <a:rPr lang="ru-RU" sz="3600" i="1" dirty="0" smtClean="0"/>
              <a:t> опять</a:t>
            </a:r>
            <a:r>
              <a:rPr lang="ru-RU" sz="3600" i="1" dirty="0" smtClean="0"/>
              <a:t>                    герой                моя</a:t>
            </a:r>
            <a:endParaRPr lang="ru-RU" sz="3600" i="1" dirty="0" smtClean="0"/>
          </a:p>
          <a:p>
            <a:pPr>
              <a:buNone/>
            </a:pPr>
            <a:r>
              <a:rPr lang="ru-RU" sz="3600" i="1" dirty="0" smtClean="0"/>
              <a:t>солнце</a:t>
            </a:r>
            <a:r>
              <a:rPr lang="ru-RU" sz="3600" i="1" dirty="0" smtClean="0"/>
              <a:t>                    рыбка               знаю</a:t>
            </a:r>
            <a:endParaRPr lang="ru-RU" sz="3600" i="1" dirty="0" smtClean="0"/>
          </a:p>
          <a:p>
            <a:pPr>
              <a:buNone/>
            </a:pPr>
            <a:r>
              <a:rPr lang="ru-RU" sz="3600" i="1" dirty="0" smtClean="0"/>
              <a:t>свистнул</a:t>
            </a:r>
            <a:r>
              <a:rPr lang="ru-RU" sz="3600" i="1" dirty="0" smtClean="0"/>
              <a:t>               пьёт                 поет</a:t>
            </a:r>
            <a:endParaRPr lang="ru-RU" sz="3600" i="1" dirty="0" smtClean="0"/>
          </a:p>
          <a:p>
            <a:pPr>
              <a:buNone/>
            </a:pPr>
            <a:r>
              <a:rPr lang="ru-RU" sz="3600" i="1" dirty="0" smtClean="0"/>
              <a:t>лень</a:t>
            </a:r>
            <a:r>
              <a:rPr lang="ru-RU" sz="3600" i="1" dirty="0" smtClean="0"/>
              <a:t>                        съел                    юла</a:t>
            </a:r>
            <a:endParaRPr lang="ru-RU" sz="3600" i="1" dirty="0" smtClean="0"/>
          </a:p>
          <a:p>
            <a:pPr>
              <a:buNone/>
            </a:pPr>
            <a:r>
              <a:rPr lang="ru-RU" sz="3600" i="1" dirty="0" smtClean="0"/>
              <a:t>вестник</a:t>
            </a:r>
            <a:r>
              <a:rPr lang="ru-RU" sz="3600" i="1" dirty="0" smtClean="0"/>
              <a:t>                стулья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mic Sans MS" pitchFamily="66" charset="0"/>
              </a:rPr>
              <a:t>Транскрипция 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1 </a:t>
            </a:r>
            <a:r>
              <a:rPr lang="ru-RU" dirty="0"/>
              <a:t>вариант – </a:t>
            </a:r>
            <a:r>
              <a:rPr lang="ru-RU" dirty="0" smtClean="0"/>
              <a:t> [</a:t>
            </a:r>
            <a:r>
              <a:rPr lang="ru-RU" dirty="0" err="1" smtClean="0"/>
              <a:t>м'а</a:t>
            </a:r>
            <a:r>
              <a:rPr lang="ru-RU" dirty="0" smtClean="0"/>
              <a:t> ч'</a:t>
            </a:r>
            <a:r>
              <a:rPr lang="ru-RU" dirty="0" smtClean="0"/>
              <a:t> ]</a:t>
            </a:r>
            <a:r>
              <a:rPr lang="ru-RU" dirty="0" smtClean="0"/>
              <a:t> </a:t>
            </a:r>
            <a:r>
              <a:rPr lang="ru-RU" dirty="0"/>
              <a:t>, </a:t>
            </a:r>
            <a:r>
              <a:rPr lang="ru-RU" dirty="0" smtClean="0"/>
              <a:t>[</a:t>
            </a:r>
            <a:r>
              <a:rPr lang="ru-RU" dirty="0" err="1" smtClean="0"/>
              <a:t>й</a:t>
            </a:r>
            <a:r>
              <a:rPr lang="ru-RU" dirty="0" smtClean="0"/>
              <a:t> 'а </a:t>
            </a:r>
            <a:r>
              <a:rPr lang="ru-RU" dirty="0" err="1" smtClean="0"/>
              <a:t>щ</a:t>
            </a:r>
            <a:r>
              <a:rPr lang="ru-RU" dirty="0" smtClean="0"/>
              <a:t> '</a:t>
            </a:r>
            <a:r>
              <a:rPr lang="ru-RU" dirty="0" smtClean="0"/>
              <a:t>и к</a:t>
            </a:r>
            <a:r>
              <a:rPr lang="ru-RU" dirty="0" smtClean="0"/>
              <a:t> ]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2 </a:t>
            </a:r>
            <a:r>
              <a:rPr lang="ru-RU" dirty="0"/>
              <a:t>вариант – </a:t>
            </a:r>
            <a:r>
              <a:rPr lang="ru-RU" dirty="0" smtClean="0"/>
              <a:t> [</a:t>
            </a:r>
            <a:r>
              <a:rPr lang="ru-RU" dirty="0" err="1" smtClean="0"/>
              <a:t>п‘э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ru-RU" dirty="0" smtClean="0"/>
              <a:t>’</a:t>
            </a:r>
            <a:r>
              <a:rPr lang="ru-RU" dirty="0" smtClean="0"/>
              <a:t> ]  ,</a:t>
            </a:r>
            <a:r>
              <a:rPr lang="ru-RU" dirty="0" smtClean="0"/>
              <a:t> </a:t>
            </a:r>
            <a:r>
              <a:rPr lang="ru-RU" dirty="0" smtClean="0"/>
              <a:t>[</a:t>
            </a:r>
            <a:r>
              <a:rPr lang="ru-RU" dirty="0" err="1" smtClean="0"/>
              <a:t>й</a:t>
            </a:r>
            <a:r>
              <a:rPr lang="ru-RU" dirty="0" smtClean="0"/>
              <a:t> ‘у </a:t>
            </a:r>
            <a:r>
              <a:rPr lang="ru-RU" dirty="0" smtClean="0"/>
              <a:t>л а</a:t>
            </a:r>
            <a:r>
              <a:rPr lang="ru-RU" dirty="0" smtClean="0"/>
              <a:t> 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mic Sans MS" pitchFamily="66" charset="0"/>
              </a:rPr>
              <a:t>Домашнее задание 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</a:t>
            </a:r>
            <a:r>
              <a:rPr lang="ru-RU" dirty="0" smtClean="0">
                <a:latin typeface="Comic Sans MS" pitchFamily="66" charset="0"/>
              </a:rPr>
              <a:t>Упражнение №2, №3( только  слово-ящик) ( стр. 5,6)</a:t>
            </a:r>
            <a:endParaRPr lang="ru-RU" sz="3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mic Sans MS" pitchFamily="66" charset="0"/>
              </a:rPr>
              <a:t>Упражнение №4(стр.5)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            </a:t>
            </a:r>
            <a:r>
              <a:rPr lang="ru-RU" u="sng" dirty="0" smtClean="0"/>
              <a:t>сказк</a:t>
            </a:r>
            <a:r>
              <a:rPr lang="ru-RU" dirty="0" smtClean="0"/>
              <a:t>а</a:t>
            </a:r>
          </a:p>
          <a:p>
            <a:pPr>
              <a:buNone/>
            </a:pPr>
            <a:r>
              <a:rPr lang="ru-RU" dirty="0" smtClean="0"/>
              <a:t>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</a:t>
            </a:r>
            <a:r>
              <a:rPr lang="ru-RU" u="sng" dirty="0" smtClean="0"/>
              <a:t>берёзов</a:t>
            </a:r>
            <a:r>
              <a:rPr lang="ru-RU" dirty="0" smtClean="0"/>
              <a:t>ый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1967345" y="2205952"/>
            <a:ext cx="757382" cy="158557"/>
          </a:xfrm>
          <a:custGeom>
            <a:avLst/>
            <a:gdLst>
              <a:gd name="connsiteX0" fmla="*/ 0 w 757382"/>
              <a:gd name="connsiteY0" fmla="*/ 149321 h 158557"/>
              <a:gd name="connsiteX1" fmla="*/ 166255 w 757382"/>
              <a:gd name="connsiteY1" fmla="*/ 20012 h 158557"/>
              <a:gd name="connsiteX2" fmla="*/ 628073 w 757382"/>
              <a:gd name="connsiteY2" fmla="*/ 29248 h 158557"/>
              <a:gd name="connsiteX3" fmla="*/ 757382 w 757382"/>
              <a:gd name="connsiteY3" fmla="*/ 158557 h 158557"/>
              <a:gd name="connsiteX4" fmla="*/ 757382 w 757382"/>
              <a:gd name="connsiteY4" fmla="*/ 158557 h 158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7382" h="158557">
                <a:moveTo>
                  <a:pt x="0" y="149321"/>
                </a:moveTo>
                <a:cubicBezTo>
                  <a:pt x="30788" y="94672"/>
                  <a:pt x="61576" y="40024"/>
                  <a:pt x="166255" y="20012"/>
                </a:cubicBezTo>
                <a:cubicBezTo>
                  <a:pt x="270934" y="0"/>
                  <a:pt x="529552" y="6157"/>
                  <a:pt x="628073" y="29248"/>
                </a:cubicBezTo>
                <a:cubicBezTo>
                  <a:pt x="726594" y="52339"/>
                  <a:pt x="757382" y="158557"/>
                  <a:pt x="757382" y="158557"/>
                </a:cubicBezTo>
                <a:lnTo>
                  <a:pt x="757382" y="1585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2143108" y="3286124"/>
            <a:ext cx="757382" cy="158557"/>
          </a:xfrm>
          <a:custGeom>
            <a:avLst/>
            <a:gdLst>
              <a:gd name="connsiteX0" fmla="*/ 0 w 757382"/>
              <a:gd name="connsiteY0" fmla="*/ 149321 h 158557"/>
              <a:gd name="connsiteX1" fmla="*/ 166255 w 757382"/>
              <a:gd name="connsiteY1" fmla="*/ 20012 h 158557"/>
              <a:gd name="connsiteX2" fmla="*/ 628073 w 757382"/>
              <a:gd name="connsiteY2" fmla="*/ 29248 h 158557"/>
              <a:gd name="connsiteX3" fmla="*/ 757382 w 757382"/>
              <a:gd name="connsiteY3" fmla="*/ 158557 h 158557"/>
              <a:gd name="connsiteX4" fmla="*/ 757382 w 757382"/>
              <a:gd name="connsiteY4" fmla="*/ 158557 h 158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7382" h="158557">
                <a:moveTo>
                  <a:pt x="0" y="149321"/>
                </a:moveTo>
                <a:cubicBezTo>
                  <a:pt x="30788" y="94672"/>
                  <a:pt x="61576" y="40024"/>
                  <a:pt x="166255" y="20012"/>
                </a:cubicBezTo>
                <a:cubicBezTo>
                  <a:pt x="270934" y="0"/>
                  <a:pt x="529552" y="6157"/>
                  <a:pt x="628073" y="29248"/>
                </a:cubicBezTo>
                <a:cubicBezTo>
                  <a:pt x="726594" y="52339"/>
                  <a:pt x="757382" y="158557"/>
                  <a:pt x="757382" y="158557"/>
                </a:cubicBezTo>
                <a:lnTo>
                  <a:pt x="757382" y="1585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714612" y="2143116"/>
            <a:ext cx="21431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2786050" y="2143116"/>
            <a:ext cx="21431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3107521" y="3178967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2964645" y="3250405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322629" y="360680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500430" y="342900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858414" y="364252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3357554" y="278605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571868" y="385762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2822563" y="253523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000364" y="235743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3143240" y="257174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000364" y="278605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Рефлексия  «Волшебная линеечка»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71612"/>
            <a:ext cx="8229600" cy="4525963"/>
          </a:xfrm>
          <a:solidFill>
            <a:schemeClr val="bg2"/>
          </a:solidFill>
          <a:effectLst>
            <a:softEdge rad="127000"/>
          </a:effectLst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</a:t>
            </a:r>
            <a:r>
              <a:rPr lang="ru-RU" dirty="0" smtClean="0"/>
              <a:t>с         </a:t>
            </a:r>
            <a:r>
              <a:rPr lang="ru-RU" dirty="0" err="1" smtClean="0"/>
              <a:t>п</a:t>
            </a:r>
            <a:r>
              <a:rPr lang="ru-RU" dirty="0" smtClean="0"/>
              <a:t>       </a:t>
            </a:r>
            <a:r>
              <a:rPr lang="ru-RU" dirty="0" smtClean="0"/>
              <a:t> к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475656" y="3645024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2483768" y="3717032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347864" y="3717032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491880" y="2420888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483768" y="2276872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491880" y="242088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355976" y="242088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355976" y="2420888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83768" y="2348880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Девиз урока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8115328" cy="3757626"/>
          </a:xfrm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</a:t>
            </a:r>
            <a:r>
              <a:rPr lang="ru-RU" dirty="0" smtClean="0">
                <a:latin typeface="Comic Sans MS" pitchFamily="66" charset="0"/>
              </a:rPr>
              <a:t>Мы- умные.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        Мы- дружные.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        Мы- внимательные и старательные.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       В четвёртом классе учимся ,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        Всё у нас получится!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Минутка чистописания.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3"/>
            <a:ext cx="8115328" cy="3643339"/>
          </a:xfrm>
          <a:solidFill>
            <a:schemeClr val="bg2"/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42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200" i="1" dirty="0" smtClean="0">
                <a:latin typeface="+mj-lt"/>
                <a:cs typeface="Times New Roman" pitchFamily="18" charset="0"/>
              </a:rPr>
              <a:t>Любимый русский алфавит</a:t>
            </a:r>
            <a:br>
              <a:rPr lang="ru-RU" sz="4200" i="1" dirty="0" smtClean="0">
                <a:latin typeface="+mj-lt"/>
                <a:cs typeface="Times New Roman" pitchFamily="18" charset="0"/>
              </a:rPr>
            </a:br>
            <a:r>
              <a:rPr lang="ru-RU" sz="4200" i="1" dirty="0" smtClean="0">
                <a:latin typeface="+mj-lt"/>
                <a:cs typeface="Times New Roman" pitchFamily="18" charset="0"/>
              </a:rPr>
              <a:t>   Из букв и звуков состоит</a:t>
            </a:r>
            <a:r>
              <a:rPr lang="ru-RU" sz="4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6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600" dirty="0">
                <a:latin typeface="Comic Sans MS" pitchFamily="66" charset="0"/>
              </a:rPr>
              <a:t> </a:t>
            </a:r>
            <a:r>
              <a:rPr lang="ru-RU" sz="3600" dirty="0" smtClean="0">
                <a:latin typeface="Comic Sans MS" pitchFamily="66" charset="0"/>
              </a:rPr>
              <a:t>   </a:t>
            </a:r>
            <a:endParaRPr lang="ru-RU" sz="3600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1"/>
            <a:ext cx="8572560" cy="1214445"/>
          </a:xfrm>
          <a:solidFill>
            <a:schemeClr val="accent6">
              <a:lumMod val="20000"/>
              <a:lumOff val="80000"/>
            </a:schemeClr>
          </a:solidFill>
          <a:effectLst>
            <a:softEdge rad="63500"/>
          </a:effectLst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         </a:t>
            </a:r>
          </a:p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sz="14400" dirty="0" smtClean="0">
                <a:solidFill>
                  <a:srgbClr val="C00000"/>
                </a:solidFill>
                <a:latin typeface="Comic Sans MS" pitchFamily="66" charset="0"/>
              </a:rPr>
              <a:t>Буквы и звуки русского языка.</a:t>
            </a:r>
          </a:p>
          <a:p>
            <a:pPr>
              <a:buNone/>
            </a:pPr>
            <a:r>
              <a:rPr lang="ru-RU" sz="11100" dirty="0" smtClean="0">
                <a:solidFill>
                  <a:srgbClr val="7030A0"/>
                </a:solidFill>
                <a:latin typeface="Comic Sans MS" pitchFamily="66" charset="0"/>
              </a:rPr>
              <a:t>  </a:t>
            </a:r>
          </a:p>
          <a:p>
            <a:pPr>
              <a:buNone/>
            </a:pPr>
            <a:r>
              <a:rPr lang="ru-RU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ru-RU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2050" name="Picture 2" descr="C:\Users\Lora\Desktop\100024289768b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9144000" cy="287701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8" y="5143512"/>
            <a:ext cx="8215370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У всех букв русского алфавита есть звуки?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9"/>
            <a:ext cx="8258204" cy="2857520"/>
          </a:xfrm>
          <a:solidFill>
            <a:schemeClr val="bg2"/>
          </a:solidFill>
          <a:effectLst>
            <a:softEdge rad="63500"/>
          </a:effectLst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dirty="0" smtClean="0"/>
              <a:t>   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dirty="0" smtClean="0">
                <a:latin typeface="Comic Sans MS" pitchFamily="66" charset="0"/>
              </a:rPr>
              <a:t>Назовите гласные , которые обозначают твёрдость согласных звуков. </a:t>
            </a:r>
          </a:p>
          <a:p>
            <a:pPr marL="514350" indent="-514350">
              <a:buNone/>
            </a:pPr>
            <a:r>
              <a:rPr lang="ru-RU" dirty="0" smtClean="0">
                <a:latin typeface="Comic Sans MS" pitchFamily="66" charset="0"/>
              </a:rPr>
              <a:t>    Назовите гласные , которые обозначают мягкость  согласных звуков. 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pic>
        <p:nvPicPr>
          <p:cNvPr id="1026" name="Picture 2" descr="C:\Users\Lora\Desktop\1014273019.jpg"/>
          <p:cNvPicPr>
            <a:picLocks noChangeAspect="1" noChangeArrowheads="1"/>
          </p:cNvPicPr>
          <p:nvPr/>
        </p:nvPicPr>
        <p:blipFill>
          <a:blip r:embed="rId2"/>
          <a:srcRect t="210" r="75781"/>
          <a:stretch>
            <a:fillRect/>
          </a:stretch>
        </p:blipFill>
        <p:spPr bwMode="auto">
          <a:xfrm>
            <a:off x="3286116" y="3500438"/>
            <a:ext cx="2214546" cy="2714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258204" cy="1971676"/>
          </a:xfrm>
          <a:solidFill>
            <a:schemeClr val="bg2"/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800" dirty="0" smtClean="0">
                <a:latin typeface="Comic Sans MS" pitchFamily="66" charset="0"/>
              </a:rPr>
              <a:t>Гласные </a:t>
            </a:r>
            <a:r>
              <a:rPr lang="ru-RU" sz="2800" dirty="0">
                <a:latin typeface="Comic Sans MS" pitchFamily="66" charset="0"/>
              </a:rPr>
              <a:t>звуки </a:t>
            </a:r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я, ё, </a:t>
            </a:r>
            <a:r>
              <a:rPr lang="ru-RU" sz="2800" i="1" dirty="0" err="1" smtClean="0">
                <a:solidFill>
                  <a:srgbClr val="FF0000"/>
                </a:solidFill>
                <a:latin typeface="Comic Sans MS" pitchFamily="66" charset="0"/>
              </a:rPr>
              <a:t>ю</a:t>
            </a:r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ru-RU" sz="2800" i="1" dirty="0" err="1" smtClean="0">
                <a:solidFill>
                  <a:srgbClr val="FF0000"/>
                </a:solidFill>
                <a:latin typeface="Comic Sans MS" pitchFamily="66" charset="0"/>
              </a:rPr>
              <a:t>и,е</a:t>
            </a:r>
            <a:r>
              <a:rPr lang="ru-RU" sz="2800" dirty="0">
                <a:latin typeface="Comic Sans MS" pitchFamily="66" charset="0"/>
              </a:rPr>
              <a:t> обозначают один звук, </a:t>
            </a:r>
            <a:r>
              <a:rPr lang="ru-RU" sz="2800" dirty="0" smtClean="0">
                <a:latin typeface="Comic Sans MS" pitchFamily="66" charset="0"/>
              </a:rPr>
              <a:t>когда…………….</a:t>
            </a:r>
            <a:endParaRPr lang="ru-RU" sz="2800" dirty="0">
              <a:latin typeface="Comic Sans MS" pitchFamily="66" charset="0"/>
            </a:endParaRPr>
          </a:p>
          <a:p>
            <a:pPr>
              <a:buNone/>
            </a:pPr>
            <a:r>
              <a:rPr lang="ru-RU" sz="2800" dirty="0" smtClean="0">
                <a:latin typeface="Comic Sans MS" pitchFamily="66" charset="0"/>
              </a:rPr>
              <a:t>         обозначают </a:t>
            </a:r>
            <a:r>
              <a:rPr lang="ru-RU" sz="2800" dirty="0">
                <a:latin typeface="Comic Sans MS" pitchFamily="66" charset="0"/>
              </a:rPr>
              <a:t>два звука, </a:t>
            </a:r>
            <a:r>
              <a:rPr lang="ru-RU" sz="2800" dirty="0" smtClean="0">
                <a:latin typeface="Comic Sans MS" pitchFamily="66" charset="0"/>
              </a:rPr>
              <a:t>когда………..</a:t>
            </a:r>
          </a:p>
          <a:p>
            <a:pPr>
              <a:buNone/>
            </a:pPr>
            <a:endParaRPr lang="ru-RU" sz="2800" dirty="0"/>
          </a:p>
        </p:txBody>
      </p:sp>
      <p:pic>
        <p:nvPicPr>
          <p:cNvPr id="4" name="Picture 2" descr="C:\Users\Lora\Desktop\1014273019.jpg"/>
          <p:cNvPicPr>
            <a:picLocks noChangeAspect="1" noChangeArrowheads="1"/>
          </p:cNvPicPr>
          <p:nvPr/>
        </p:nvPicPr>
        <p:blipFill>
          <a:blip r:embed="rId2"/>
          <a:srcRect t="210" r="75781"/>
          <a:stretch>
            <a:fillRect/>
          </a:stretch>
        </p:blipFill>
        <p:spPr bwMode="auto">
          <a:xfrm>
            <a:off x="2786050" y="3571876"/>
            <a:ext cx="2214546" cy="2714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9"/>
            <a:ext cx="8258204" cy="2071702"/>
          </a:xfrm>
          <a:solidFill>
            <a:schemeClr val="bg2"/>
          </a:solidFill>
          <a:effectLst>
            <a:softEdge rad="63500"/>
          </a:effectLst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   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dirty="0" smtClean="0">
                <a:latin typeface="Comic Sans MS" pitchFamily="66" charset="0"/>
              </a:rPr>
              <a:t>Чем отличаются согласные первого и второго ряда?</a:t>
            </a:r>
            <a:endParaRPr lang="ru-RU" dirty="0" smtClean="0">
              <a:latin typeface="Comic Sans MS" pitchFamily="66" charset="0"/>
            </a:endParaRPr>
          </a:p>
          <a:p>
            <a:pPr marL="514350" indent="-514350">
              <a:buAutoNum type="arabicPeriod"/>
            </a:pPr>
            <a:endParaRPr lang="ru-RU" dirty="0"/>
          </a:p>
        </p:txBody>
      </p:sp>
      <p:pic>
        <p:nvPicPr>
          <p:cNvPr id="1026" name="Picture 2" descr="C:\Users\Lora\Desktop\1014273019.jpg"/>
          <p:cNvPicPr>
            <a:picLocks noChangeAspect="1" noChangeArrowheads="1"/>
          </p:cNvPicPr>
          <p:nvPr/>
        </p:nvPicPr>
        <p:blipFill>
          <a:blip r:embed="rId2"/>
          <a:srcRect l="23437" t="210" r="5468"/>
          <a:stretch>
            <a:fillRect/>
          </a:stretch>
        </p:blipFill>
        <p:spPr bwMode="auto">
          <a:xfrm>
            <a:off x="1214414" y="3143248"/>
            <a:ext cx="6500858" cy="2714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Что вы знаете об этих звуках? 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4" name="Picture 2" descr="C:\Users\Lora\Desktop\101427301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3437" t="1622" r="52266"/>
          <a:stretch>
            <a:fillRect/>
          </a:stretch>
        </p:blipFill>
        <p:spPr bwMode="auto">
          <a:xfrm>
            <a:off x="500034" y="2214554"/>
            <a:ext cx="2777196" cy="3345269"/>
          </a:xfrm>
          <a:prstGeom prst="rect">
            <a:avLst/>
          </a:prstGeom>
          <a:noFill/>
        </p:spPr>
      </p:pic>
      <p:pic>
        <p:nvPicPr>
          <p:cNvPr id="5" name="Picture 2" descr="C:\Users\Lora\Desktop\1014273019.jpg"/>
          <p:cNvPicPr>
            <a:picLocks noChangeAspect="1" noChangeArrowheads="1"/>
          </p:cNvPicPr>
          <p:nvPr/>
        </p:nvPicPr>
        <p:blipFill>
          <a:blip r:embed="rId2"/>
          <a:srcRect l="75782" t="-2416" r="5468"/>
          <a:stretch>
            <a:fillRect/>
          </a:stretch>
        </p:blipFill>
        <p:spPr bwMode="auto">
          <a:xfrm>
            <a:off x="5214942" y="2214554"/>
            <a:ext cx="2066225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Что вы знаете об этих звуках? </a:t>
            </a:r>
            <a:endParaRPr lang="ru-RU" dirty="0"/>
          </a:p>
        </p:txBody>
      </p:sp>
      <p:pic>
        <p:nvPicPr>
          <p:cNvPr id="4" name="Picture 2" descr="C:\Users\Lora\Desktop\101427301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7109" t="1622" r="24141"/>
          <a:stretch>
            <a:fillRect/>
          </a:stretch>
        </p:blipFill>
        <p:spPr bwMode="auto">
          <a:xfrm>
            <a:off x="2428860" y="2357430"/>
            <a:ext cx="3286148" cy="33452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251</Words>
  <Application>Microsoft Office PowerPoint</Application>
  <PresentationFormat>Экран (4:3)</PresentationFormat>
  <Paragraphs>59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Урок русского языка в 4 классе по теме  «Повторяем фонетику и словообразование»</vt:lpstr>
      <vt:lpstr>Девиз урока</vt:lpstr>
      <vt:lpstr>Минутка чистописания.</vt:lpstr>
      <vt:lpstr>Слайд 4</vt:lpstr>
      <vt:lpstr>Слайд 5</vt:lpstr>
      <vt:lpstr>Слайд 6</vt:lpstr>
      <vt:lpstr>Слайд 7</vt:lpstr>
      <vt:lpstr>Что вы знаете об этих звуках? </vt:lpstr>
      <vt:lpstr>Что вы знаете об этих звуках? </vt:lpstr>
      <vt:lpstr>Упражнение №1(стр.5)</vt:lpstr>
      <vt:lpstr>Упражнение №1(стр.5)</vt:lpstr>
      <vt:lpstr>Транскрипция </vt:lpstr>
      <vt:lpstr>Домашнее задание </vt:lpstr>
      <vt:lpstr>Упражнение №4(стр.5)</vt:lpstr>
      <vt:lpstr>Рефлексия  «Волшебная линеечка»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Lora</dc:creator>
  <cp:lastModifiedBy>Lora</cp:lastModifiedBy>
  <cp:revision>25</cp:revision>
  <dcterms:created xsi:type="dcterms:W3CDTF">2020-07-24T05:49:59Z</dcterms:created>
  <dcterms:modified xsi:type="dcterms:W3CDTF">2020-07-24T09:54:29Z</dcterms:modified>
</cp:coreProperties>
</file>