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2" r:id="rId4"/>
    <p:sldId id="273" r:id="rId5"/>
    <p:sldId id="274" r:id="rId6"/>
    <p:sldId id="277" r:id="rId7"/>
    <p:sldId id="276" r:id="rId8"/>
    <p:sldId id="265" r:id="rId9"/>
    <p:sldId id="266" r:id="rId10"/>
    <p:sldId id="267" r:id="rId11"/>
    <p:sldId id="260" r:id="rId12"/>
    <p:sldId id="258" r:id="rId13"/>
    <p:sldId id="259" r:id="rId14"/>
    <p:sldId id="269" r:id="rId15"/>
    <p:sldId id="270" r:id="rId16"/>
    <p:sldId id="268" r:id="rId17"/>
    <p:sldId id="261" r:id="rId18"/>
    <p:sldId id="262" r:id="rId19"/>
    <p:sldId id="263" r:id="rId20"/>
    <p:sldId id="264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EB639-8224-4F2A-BEF4-F0C745346192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B2F8D-A9E9-450A-86EE-87015E6A5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C4D67-FE19-4EB9-A6C0-6FB1EB1A11C3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811D9-2277-4D74-A8E3-381469749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257EE-6478-4809-A2F8-2967C369FC05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6917-1B7F-4983-BAB4-27048E76ED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14319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918075" y="1905000"/>
            <a:ext cx="3927475" cy="4191000"/>
          </a:xfrm>
        </p:spPr>
        <p:txBody>
          <a:bodyPr>
            <a:normAutofit/>
          </a:bodyPr>
          <a:lstStyle/>
          <a:p>
            <a:pPr lvl="0"/>
            <a:r>
              <a:rPr lang="ru-RU" noProof="0" smtClean="0"/>
              <a:t>Вставка клипа</a:t>
            </a:r>
            <a:endParaRPr lang="ru-RU" noProof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951F2-5C01-489B-B931-66AA0052403E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A48B18-ADC4-4294-9BA9-B2CDAAF08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10100" y="1828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10100" y="3733800"/>
            <a:ext cx="3771900" cy="1752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409424B-09DD-4FD8-81F0-9E2DC0C5B988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1CE6E16-15E1-4EE0-845D-5984C9B3A0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95F2E-BD16-4CC0-A761-4FFC8E21B70E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B5895-5632-40C9-889B-2175C7B46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8D6B7-AF9F-4287-8533-23B39C55DB67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FF224-5A58-462C-8E54-846EC3B511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DC755-B181-43D3-8C58-46AE1C303A28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4A15F-75AE-4069-9174-19F4F12735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8F53D-6C77-4B18-A64D-88A00D3F316A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A006B2-C4C6-4EC1-A6A6-A1D02BA82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83842-5AF3-4F93-A192-3DB0B0338402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398C13-8259-43A0-B6E3-5C5A56FEA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59AB4-86ED-4F7F-BD33-2E261894B349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0F3CB-AB16-4230-BD95-818FD2902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29FC14-FEC9-4AFB-852D-E161796403B1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2E022-B05C-4191-A5FB-ED5902196E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39EF9C2-F3CD-4E3D-8B8F-28E961E4B50C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573EDD7-45B7-4793-B7D8-44FC96C7AB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052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4E497B2-80DA-4B3A-8DBE-8F6B6F4AEF4D}" type="datetimeFigureOut">
              <a:rPr lang="en-US"/>
              <a:pPr>
                <a:defRPr/>
              </a:pPr>
              <a:t>7/13/2020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E9A382-08C4-4AC3-A57E-BBAB43D306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7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7" r:id="rId9"/>
    <p:sldLayoutId id="2147483685" r:id="rId10"/>
    <p:sldLayoutId id="2147483686" r:id="rId11"/>
    <p:sldLayoutId id="2147483688" r:id="rId12"/>
    <p:sldLayoutId id="2147483689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23.png"/><Relationship Id="rId18" Type="http://schemas.openxmlformats.org/officeDocument/2006/relationships/image" Target="../media/image2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png"/><Relationship Id="rId17" Type="http://schemas.openxmlformats.org/officeDocument/2006/relationships/image" Target="../media/image27.png"/><Relationship Id="rId2" Type="http://schemas.openxmlformats.org/officeDocument/2006/relationships/image" Target="../media/image12.png"/><Relationship Id="rId16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25.png"/><Relationship Id="rId10" Type="http://schemas.openxmlformats.org/officeDocument/2006/relationships/image" Target="../media/image20.png"/><Relationship Id="rId19" Type="http://schemas.openxmlformats.org/officeDocument/2006/relationships/image" Target="../media/image29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Relationship Id="rId1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2"/>
          <p:cNvSpPr>
            <a:spLocks noChangeArrowheads="1"/>
          </p:cNvSpPr>
          <p:nvPr/>
        </p:nvSpPr>
        <p:spPr bwMode="auto">
          <a:xfrm>
            <a:off x="1219200" y="1143000"/>
            <a:ext cx="708660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>
                <a:solidFill>
                  <a:srgbClr val="002060"/>
                </a:solidFill>
                <a:latin typeface="Monotype Corsiva" pitchFamily="66" charset="0"/>
              </a:rPr>
              <a:t>«Методика организации дидактических игр на уроках математики в 5-6 классах как средство формирования внимания у учащихся». </a:t>
            </a:r>
          </a:p>
        </p:txBody>
      </p:sp>
      <p:sp>
        <p:nvSpPr>
          <p:cNvPr id="6147" name="Rectangle 1"/>
          <p:cNvSpPr>
            <a:spLocks noChangeArrowheads="1"/>
          </p:cNvSpPr>
          <p:nvPr/>
        </p:nvSpPr>
        <p:spPr bwMode="auto">
          <a:xfrm>
            <a:off x="1371600" y="71438"/>
            <a:ext cx="64008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Муниципальное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общеобразовательное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учреждение</a:t>
            </a:r>
          </a:p>
          <a:p>
            <a:pPr algn="ctr" eaLnBrk="0" hangingPunct="0"/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«Лицей № 4 Красноармейского района  Волгограда»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3276600" y="6248400"/>
            <a:ext cx="2743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6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г. Волгоград 2020 г.</a:t>
            </a: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5562600" y="4724400"/>
            <a:ext cx="319722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>
                <a:solidFill>
                  <a:srgbClr val="002060"/>
                </a:solidFill>
                <a:latin typeface="Monotype Corsiva" pitchFamily="66" charset="0"/>
              </a:rPr>
              <a:t>Мастер-класс  </a:t>
            </a:r>
          </a:p>
          <a:p>
            <a:r>
              <a:rPr lang="ru-RU" sz="2800">
                <a:solidFill>
                  <a:srgbClr val="002060"/>
                </a:solidFill>
                <a:latin typeface="Monotype Corsiva" pitchFamily="66" charset="0"/>
              </a:rPr>
              <a:t>учителя математики</a:t>
            </a:r>
          </a:p>
          <a:p>
            <a:r>
              <a:rPr lang="ru-RU" sz="2800">
                <a:solidFill>
                  <a:srgbClr val="002060"/>
                </a:solidFill>
                <a:latin typeface="Monotype Corsiva" pitchFamily="66" charset="0"/>
              </a:rPr>
              <a:t>Богдановой Т. 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ChangeArrowheads="1"/>
          </p:cNvSpPr>
          <p:nvPr/>
        </p:nvSpPr>
        <p:spPr bwMode="auto">
          <a:xfrm>
            <a:off x="1066800" y="542925"/>
            <a:ext cx="7010400" cy="5018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этапе </a:t>
            </a:r>
            <a:r>
              <a:rPr lang="ru-RU" sz="3200" b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обобщения и систематизации знаний</a:t>
            </a: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pPr algn="just">
              <a:tabLst>
                <a:tab pos="889000" algn="l"/>
              </a:tabLst>
            </a:pPr>
            <a:endParaRPr lang="ru-RU" sz="320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Урок – путешествие.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Урок – сказка.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Урок – КВН.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Игра «Математическое ралли».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«Биржа знаний».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«Математик – бизнесмен».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Игры – викторины и др.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1"/>
          <p:cNvSpPr>
            <a:spLocks noChangeArrowheads="1"/>
          </p:cNvSpPr>
          <p:nvPr/>
        </p:nvSpPr>
        <p:spPr bwMode="auto">
          <a:xfrm>
            <a:off x="1524000" y="228600"/>
            <a:ext cx="3479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 </a:t>
            </a:r>
            <a:r>
              <a:rPr lang="ru-RU" sz="2400" b="1" i="1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Разгадай шифр</a:t>
            </a:r>
            <a:r>
              <a:rPr lang="ru-RU" sz="2400" b="1" i="1">
                <a:solidFill>
                  <a:srgbClr val="00206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sz="2400" i="1">
              <a:solidFill>
                <a:srgbClr val="002060"/>
              </a:solidFill>
              <a:ea typeface="Calibri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1066800" y="1371600"/>
          <a:ext cx="5486400" cy="2438400"/>
        </p:xfrm>
        <a:graphic>
          <a:graphicData uri="http://schemas.openxmlformats.org/drawingml/2006/table">
            <a:tbl>
              <a:tblPr/>
              <a:tblGrid>
                <a:gridCol w="5486400"/>
              </a:tblGrid>
              <a:tr h="2111376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Сравни дроби и разгадай шифр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</a:t>
                      </a:r>
                      <a:r>
                        <a:rPr lang="ru-RU" sz="12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4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           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7.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endParaRPr lang="ru-RU" sz="12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5.                          8 </a:t>
                      </a: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   6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.         </a:t>
                      </a: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</a:t>
                      </a:r>
                      <a:r>
                        <a:rPr lang="ru-RU" sz="1200" dirty="0">
                          <a:latin typeface="Times New Roman"/>
                          <a:ea typeface="Calibri"/>
                          <a:cs typeface="Times New Roman"/>
                        </a:rPr>
                        <a:t>9. </a:t>
                      </a:r>
                      <a:endParaRPr lang="ru-RU" sz="12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2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7024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26" name="Object 21"/>
          <p:cNvGraphicFramePr>
            <a:graphicFrameLocks noChangeAspect="1"/>
          </p:cNvGraphicFramePr>
          <p:nvPr/>
        </p:nvGraphicFramePr>
        <p:xfrm>
          <a:off x="1828800" y="1676400"/>
          <a:ext cx="352425" cy="390525"/>
        </p:xfrm>
        <a:graphic>
          <a:graphicData uri="http://schemas.openxmlformats.org/presentationml/2006/ole">
            <p:oleObj spid="_x0000_s1026" name="Формула" r:id="rId3" imgW="355754" imgH="393871" progId="Equation.3">
              <p:embed/>
            </p:oleObj>
          </a:graphicData>
        </a:graphic>
      </p:graphicFrame>
      <p:graphicFrame>
        <p:nvGraphicFramePr>
          <p:cNvPr id="1027" name="Object 20"/>
          <p:cNvGraphicFramePr>
            <a:graphicFrameLocks noChangeAspect="1"/>
          </p:cNvGraphicFramePr>
          <p:nvPr/>
        </p:nvGraphicFramePr>
        <p:xfrm>
          <a:off x="2971800" y="1905000"/>
          <a:ext cx="371475" cy="390525"/>
        </p:xfrm>
        <a:graphic>
          <a:graphicData uri="http://schemas.openxmlformats.org/presentationml/2006/ole">
            <p:oleObj spid="_x0000_s1027" name="Формула" r:id="rId4" imgW="368300" imgH="393700" progId="Equation.3">
              <p:embed/>
            </p:oleObj>
          </a:graphicData>
        </a:graphic>
      </p:graphicFrame>
      <p:graphicFrame>
        <p:nvGraphicFramePr>
          <p:cNvPr id="1028" name="Object 19"/>
          <p:cNvGraphicFramePr>
            <a:graphicFrameLocks noChangeAspect="1"/>
          </p:cNvGraphicFramePr>
          <p:nvPr/>
        </p:nvGraphicFramePr>
        <p:xfrm>
          <a:off x="4114800" y="1828800"/>
          <a:ext cx="638175" cy="390525"/>
        </p:xfrm>
        <a:graphic>
          <a:graphicData uri="http://schemas.openxmlformats.org/presentationml/2006/ole">
            <p:oleObj spid="_x0000_s1028" name="Формула" r:id="rId5" imgW="634725" imgH="393529" progId="Equation.3">
              <p:embed/>
            </p:oleObj>
          </a:graphicData>
        </a:graphic>
      </p:graphicFrame>
      <p:graphicFrame>
        <p:nvGraphicFramePr>
          <p:cNvPr id="1029" name="Object 18"/>
          <p:cNvGraphicFramePr>
            <a:graphicFrameLocks noChangeAspect="1"/>
          </p:cNvGraphicFramePr>
          <p:nvPr/>
        </p:nvGraphicFramePr>
        <p:xfrm>
          <a:off x="1752600" y="2057400"/>
          <a:ext cx="352425" cy="390525"/>
        </p:xfrm>
        <a:graphic>
          <a:graphicData uri="http://schemas.openxmlformats.org/presentationml/2006/ole">
            <p:oleObj spid="_x0000_s1029" name="Формула" r:id="rId6" imgW="355754" imgH="393871" progId="Equation.3">
              <p:embed/>
            </p:oleObj>
          </a:graphicData>
        </a:graphic>
      </p:graphicFrame>
      <p:graphicFrame>
        <p:nvGraphicFramePr>
          <p:cNvPr id="1030" name="Object 17"/>
          <p:cNvGraphicFramePr>
            <a:graphicFrameLocks noChangeAspect="1"/>
          </p:cNvGraphicFramePr>
          <p:nvPr/>
        </p:nvGraphicFramePr>
        <p:xfrm>
          <a:off x="2971800" y="2286000"/>
          <a:ext cx="419100" cy="390525"/>
        </p:xfrm>
        <a:graphic>
          <a:graphicData uri="http://schemas.openxmlformats.org/presentationml/2006/ole">
            <p:oleObj spid="_x0000_s1030" name="Формула" r:id="rId7" imgW="419100" imgH="393700" progId="Equation.3">
              <p:embed/>
            </p:oleObj>
          </a:graphicData>
        </a:graphic>
      </p:graphicFrame>
      <p:graphicFrame>
        <p:nvGraphicFramePr>
          <p:cNvPr id="1031" name="Object 16"/>
          <p:cNvGraphicFramePr>
            <a:graphicFrameLocks noChangeAspect="1"/>
          </p:cNvGraphicFramePr>
          <p:nvPr/>
        </p:nvGraphicFramePr>
        <p:xfrm>
          <a:off x="4191000" y="2286000"/>
          <a:ext cx="495300" cy="390525"/>
        </p:xfrm>
        <a:graphic>
          <a:graphicData uri="http://schemas.openxmlformats.org/presentationml/2006/ole">
            <p:oleObj spid="_x0000_s1031" name="Формула" r:id="rId8" imgW="495515" imgH="393871" progId="Equation.3">
              <p:embed/>
            </p:oleObj>
          </a:graphicData>
        </a:graphic>
      </p:graphicFrame>
      <p:graphicFrame>
        <p:nvGraphicFramePr>
          <p:cNvPr id="1032" name="Object 15"/>
          <p:cNvGraphicFramePr>
            <a:graphicFrameLocks noChangeAspect="1"/>
          </p:cNvGraphicFramePr>
          <p:nvPr/>
        </p:nvGraphicFramePr>
        <p:xfrm>
          <a:off x="1752600" y="2514600"/>
          <a:ext cx="457200" cy="390525"/>
        </p:xfrm>
        <a:graphic>
          <a:graphicData uri="http://schemas.openxmlformats.org/presentationml/2006/ole">
            <p:oleObj spid="_x0000_s1032" name="Формула" r:id="rId9" imgW="368300" imgH="393700" progId="Equation.3">
              <p:embed/>
            </p:oleObj>
          </a:graphicData>
        </a:graphic>
      </p:graphicFrame>
      <p:graphicFrame>
        <p:nvGraphicFramePr>
          <p:cNvPr id="1033" name="Object 14"/>
          <p:cNvGraphicFramePr>
            <a:graphicFrameLocks noChangeAspect="1"/>
          </p:cNvGraphicFramePr>
          <p:nvPr/>
        </p:nvGraphicFramePr>
        <p:xfrm>
          <a:off x="2971800" y="2743200"/>
          <a:ext cx="371475" cy="390525"/>
        </p:xfrm>
        <a:graphic>
          <a:graphicData uri="http://schemas.openxmlformats.org/presentationml/2006/ole">
            <p:oleObj spid="_x0000_s1033" name="Формула" r:id="rId10" imgW="368300" imgH="393700" progId="Equation.3">
              <p:embed/>
            </p:oleObj>
          </a:graphicData>
        </a:graphic>
      </p:graphicFrame>
      <p:graphicFrame>
        <p:nvGraphicFramePr>
          <p:cNvPr id="1034" name="Object 13"/>
          <p:cNvGraphicFramePr>
            <a:graphicFrameLocks noChangeAspect="1"/>
          </p:cNvGraphicFramePr>
          <p:nvPr/>
        </p:nvGraphicFramePr>
        <p:xfrm>
          <a:off x="4114800" y="2819400"/>
          <a:ext cx="504825" cy="390525"/>
        </p:xfrm>
        <a:graphic>
          <a:graphicData uri="http://schemas.openxmlformats.org/presentationml/2006/ole">
            <p:oleObj spid="_x0000_s1034" name="Формула" r:id="rId11" imgW="508000" imgH="393700" progId="Equation.3">
              <p:embed/>
            </p:oleObj>
          </a:graphicData>
        </a:graphic>
      </p:graphicFrame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2209800" y="4648200"/>
          <a:ext cx="2514600" cy="519430"/>
        </p:xfrm>
        <a:graphic>
          <a:graphicData uri="http://schemas.openxmlformats.org/drawingml/2006/table">
            <a:tbl>
              <a:tblPr/>
              <a:tblGrid>
                <a:gridCol w="502920"/>
                <a:gridCol w="502920"/>
                <a:gridCol w="502920"/>
                <a:gridCol w="502920"/>
                <a:gridCol w="502920"/>
              </a:tblGrid>
              <a:tr h="51943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58" name="Rectangle 22"/>
          <p:cNvSpPr>
            <a:spLocks noChangeArrowheads="1"/>
          </p:cNvSpPr>
          <p:nvPr/>
        </p:nvSpPr>
        <p:spPr bwMode="auto">
          <a:xfrm>
            <a:off x="4197350" y="5789613"/>
            <a:ext cx="303530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 algn="just"/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Ответ: 1 4 6 8 9</a:t>
            </a:r>
            <a:endParaRPr lang="ru-RU" sz="2400">
              <a:ea typeface="Calibri" pitchFamily="34" charset="0"/>
            </a:endParaRPr>
          </a:p>
        </p:txBody>
      </p:sp>
      <p:sp>
        <p:nvSpPr>
          <p:cNvPr id="1059" name="Rectangle 23"/>
          <p:cNvSpPr>
            <a:spLocks noChangeArrowheads="1"/>
          </p:cNvSpPr>
          <p:nvPr/>
        </p:nvSpPr>
        <p:spPr bwMode="auto">
          <a:xfrm>
            <a:off x="609600" y="762000"/>
            <a:ext cx="75660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 algn="just"/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«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Сравнение обыкновенных дробей</a:t>
            </a:r>
            <a:r>
              <a:rPr lang="ru-RU" sz="2400">
                <a:latin typeface="Calibri" pitchFamily="34" charset="0"/>
                <a:ea typeface="Calibri" pitchFamily="34" charset="0"/>
                <a:cs typeface="Times New Roman" pitchFamily="18" charset="0"/>
              </a:rPr>
              <a:t>»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(5 класс).</a:t>
            </a:r>
            <a:endParaRPr lang="ru-RU" sz="2400">
              <a:ea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"/>
          <p:cNvSpPr>
            <a:spLocks noChangeArrowheads="1"/>
          </p:cNvSpPr>
          <p:nvPr/>
        </p:nvSpPr>
        <p:spPr bwMode="auto">
          <a:xfrm>
            <a:off x="2209800" y="152400"/>
            <a:ext cx="31210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>
              <a:tabLst>
                <a:tab pos="6172200" algn="l"/>
              </a:tabLst>
            </a:pP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Игра «Молчанка».</a:t>
            </a: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indent="450850" eaLnBrk="0" hangingPunct="0">
              <a:tabLst>
                <a:tab pos="6172200" algn="l"/>
              </a:tabLst>
            </a:pP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47800" y="1295400"/>
          <a:ext cx="6400801" cy="4206240"/>
        </p:xfrm>
        <a:graphic>
          <a:graphicData uri="http://schemas.openxmlformats.org/drawingml/2006/table">
            <a:tbl>
              <a:tblPr/>
              <a:tblGrid>
                <a:gridCol w="2842673"/>
                <a:gridCol w="848256"/>
                <a:gridCol w="2709872"/>
              </a:tblGrid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Примеры.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Ответы.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3,7 + 1,1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4,8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3, 456 + 1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3,457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0,8 + 25 + 1,2 + 5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32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1,43 + 3,3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1,75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0,42 + 1,08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2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1,5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458" name="Rectangle 2"/>
          <p:cNvSpPr>
            <a:spLocks noChangeArrowheads="1"/>
          </p:cNvSpPr>
          <p:nvPr/>
        </p:nvSpPr>
        <p:spPr bwMode="auto">
          <a:xfrm>
            <a:off x="762000" y="685800"/>
            <a:ext cx="70770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 algn="just">
              <a:tabLst>
                <a:tab pos="6172200" algn="l"/>
              </a:tabLst>
            </a:pP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«Сложение десятичных дробей» (6 класс).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ChangeArrowheads="1"/>
          </p:cNvSpPr>
          <p:nvPr/>
        </p:nvSpPr>
        <p:spPr bwMode="auto">
          <a:xfrm>
            <a:off x="1447800" y="152400"/>
            <a:ext cx="20431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6172200" algn="l"/>
              </a:tabLst>
            </a:pP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«Эстафета».</a:t>
            </a: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66800" y="1295400"/>
          <a:ext cx="5982652" cy="4410455"/>
        </p:xfrm>
        <a:graphic>
          <a:graphicData uri="http://schemas.openxmlformats.org/drawingml/2006/table">
            <a:tbl>
              <a:tblPr/>
              <a:tblGrid>
                <a:gridCol w="1951344"/>
                <a:gridCol w="2203952"/>
                <a:gridCol w="1827356"/>
              </a:tblGrid>
              <a:tr h="3404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1 ряд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2 ряд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r>
                        <a:rPr lang="ru-RU" sz="1200">
                          <a:latin typeface="Times New Roman"/>
                          <a:ea typeface="Calibri"/>
                          <a:cs typeface="Times New Roman"/>
                        </a:rPr>
                        <a:t>3 ряд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2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86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172200" algn="l"/>
                        </a:tabLst>
                      </a:pPr>
                      <a:endParaRPr lang="ru-RU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7445" name="Picture 1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1828800"/>
            <a:ext cx="85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6" name="Picture 18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1905000"/>
            <a:ext cx="85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7" name="Picture 1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18288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8" name="Picture 1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514600"/>
            <a:ext cx="85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49" name="Picture 1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24384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0" name="Picture 14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24384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1" name="Picture 13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31242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2" name="Picture 12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31242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3" name="Picture 11"/>
          <p:cNvPicPr>
            <a:picLocks noChangeAspect="1" noChangeArrowheads="1"/>
          </p:cNvPicPr>
          <p:nvPr/>
        </p:nvPicPr>
        <p:blipFill>
          <a:blip r:embed="rId10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32004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4" name="Picture 10"/>
          <p:cNvPicPr>
            <a:picLocks noChangeAspect="1" noChangeArrowheads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38100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5" name="Picture 9"/>
          <p:cNvPicPr>
            <a:picLocks noChangeAspect="1" noChangeArrowheads="1"/>
          </p:cNvPicPr>
          <p:nvPr/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86200" y="3810000"/>
            <a:ext cx="857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6" name="Picture 8"/>
          <p:cNvPicPr>
            <a:picLocks noChangeAspect="1" noChangeArrowheads="1"/>
          </p:cNvPicPr>
          <p:nvPr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38100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7" name="Picture 7"/>
          <p:cNvPicPr>
            <a:picLocks noChangeAspect="1" noChangeArrowheads="1"/>
          </p:cNvPicPr>
          <p:nvPr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44958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8" name="Picture 6"/>
          <p:cNvPicPr>
            <a:picLocks noChangeAspect="1" noChangeArrowheads="1"/>
          </p:cNvPicPr>
          <p:nvPr/>
        </p:nvPicPr>
        <p:blipFill>
          <a:blip r:embed="rId1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44958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59" name="Picture 5"/>
          <p:cNvPicPr>
            <a:picLocks noChangeAspect="1" noChangeArrowheads="1"/>
          </p:cNvPicPr>
          <p:nvPr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44958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0" name="Picture 4"/>
          <p:cNvPicPr>
            <a:picLocks noChangeAspect="1" noChangeArrowheads="1"/>
          </p:cNvPicPr>
          <p:nvPr/>
        </p:nvPicPr>
        <p:blipFill>
          <a:blip r:embed="rId1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5181600"/>
            <a:ext cx="25717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1" name="Picture 3"/>
          <p:cNvPicPr>
            <a:picLocks noChangeAspect="1" noChangeArrowheads="1"/>
          </p:cNvPicPr>
          <p:nvPr/>
        </p:nvPicPr>
        <p:blipFill>
          <a:blip r:embed="rId1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400" y="51816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62" name="Picture 2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0" y="5105400"/>
            <a:ext cx="17145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63" name="Rectangle 20"/>
          <p:cNvSpPr>
            <a:spLocks noChangeArrowheads="1"/>
          </p:cNvSpPr>
          <p:nvPr/>
        </p:nvSpPr>
        <p:spPr bwMode="auto">
          <a:xfrm>
            <a:off x="914400" y="685800"/>
            <a:ext cx="6408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6172200" algn="l"/>
              </a:tabLst>
            </a:pPr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«Основное свойство дроби» (5 класс).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1000" y="1752600"/>
          <a:ext cx="8458200" cy="3962400"/>
        </p:xfrm>
        <a:graphic>
          <a:graphicData uri="http://schemas.openxmlformats.org/drawingml/2006/table">
            <a:tbl>
              <a:tblPr/>
              <a:tblGrid>
                <a:gridCol w="8458200"/>
              </a:tblGrid>
              <a:tr h="198120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авгкспзрфдесятичнаясвщтрадробьрсмцкбгфмнщсложениепрививкасонвычитаниетрросразрядснегопрямаявеникпточкатронсопуговказсмеязнаменательсвфмиокрпиктотрубакримонеёжбнрпсчислительпрожникь</a:t>
                      </a:r>
                      <a:endParaRPr lang="ru-RU" sz="2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8120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ветплюсгрозаборминускосфьросокмирнапирогечазадачабусмузыкаскругмохромиаквадратсеникзпмфцыпрямоугольникпряникфчзверьпримервгзснщяюхфчсмноыщкделениеплнесотврекпрнсуммакросс</a:t>
                      </a:r>
                      <a:endParaRPr lang="ru-RU" sz="2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42" name="Rectangle 1"/>
          <p:cNvSpPr>
            <a:spLocks noChangeArrowheads="1"/>
          </p:cNvSpPr>
          <p:nvPr/>
        </p:nvSpPr>
        <p:spPr bwMode="auto">
          <a:xfrm>
            <a:off x="304800" y="914400"/>
            <a:ext cx="3733800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50850" eaLnBrk="0" hangingPunct="0"/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Примеры карточек.</a:t>
            </a:r>
            <a:endParaRPr lang="ru-RU" sz="2400">
              <a:solidFill>
                <a:srgbClr val="002060"/>
              </a:solidFill>
            </a:endParaRPr>
          </a:p>
          <a:p>
            <a:pPr indent="450850" eaLnBrk="0" hangingPunct="0"/>
            <a:endParaRPr lang="ru-RU">
              <a:solidFill>
                <a:srgbClr val="002060"/>
              </a:solidFill>
            </a:endParaRPr>
          </a:p>
        </p:txBody>
      </p:sp>
      <p:sp>
        <p:nvSpPr>
          <p:cNvPr id="18443" name="Прямоугольник 5"/>
          <p:cNvSpPr>
            <a:spLocks noChangeArrowheads="1"/>
          </p:cNvSpPr>
          <p:nvPr/>
        </p:nvSpPr>
        <p:spPr bwMode="auto">
          <a:xfrm>
            <a:off x="2590800" y="304800"/>
            <a:ext cx="34639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indent="450850"/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Игра «Найди слово».</a:t>
            </a:r>
            <a:endParaRPr lang="ru-RU" sz="2400" i="1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1066800"/>
          <a:ext cx="8382000" cy="5181600"/>
        </p:xfrm>
        <a:graphic>
          <a:graphicData uri="http://schemas.openxmlformats.org/drawingml/2006/table">
            <a:tbl>
              <a:tblPr/>
              <a:tblGrid>
                <a:gridCol w="8382000"/>
              </a:tblGrid>
              <a:tr h="259080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авгкспзрф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десятичная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свщтра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дробь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рсмцкбгфмнщ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сложение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прививкасон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вычитание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тррос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разряд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снего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прямая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веникп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точка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тронсопуговказсмея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знаменатель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свфмиокрпиктотрубакримонеёжбнрпс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числитель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прожникь</a:t>
                      </a:r>
                      <a:endParaRPr lang="ru-RU" sz="2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0800">
                <a:tc>
                  <a:txBody>
                    <a:bodyPr/>
                    <a:lstStyle/>
                    <a:p>
                      <a:pPr indent="45021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свет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плюс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грозабор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минус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косфьросокмирнапирогеча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задача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бусмузыкас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круг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мохромиа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квадрат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сеникзпмфцы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прямоугольник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пряникфчзверь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пример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вгзснщяюхфчсмноыщк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деление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плнесотврекпрн</a:t>
                      </a:r>
                      <a:r>
                        <a:rPr lang="ru-RU" sz="2800" u="sng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Franklin Gothic Medium Cond"/>
                        </a:rPr>
                        <a:t>сумма</a:t>
                      </a:r>
                      <a:r>
                        <a:rPr lang="ru-RU" sz="2800" dirty="0">
                          <a:latin typeface="Times New Roman"/>
                          <a:ea typeface="Times New Roman"/>
                          <a:cs typeface="Franklin Gothic Medium Cond"/>
                        </a:rPr>
                        <a:t>кросс</a:t>
                      </a:r>
                      <a:endParaRPr lang="ru-RU" sz="2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66" name="Rectangle 1"/>
          <p:cNvSpPr>
            <a:spLocks noChangeArrowheads="1"/>
          </p:cNvSpPr>
          <p:nvPr/>
        </p:nvSpPr>
        <p:spPr bwMode="auto">
          <a:xfrm>
            <a:off x="228600" y="304800"/>
            <a:ext cx="19939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450850"/>
            <a:r>
              <a:rPr lang="ru-RU" sz="28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Ответы.</a:t>
            </a:r>
            <a:endParaRPr lang="ru-RU" sz="28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0850" eaLnBrk="0" hangingPunct="0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381000" y="914400"/>
            <a:ext cx="8534400" cy="489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109538" algn="just"/>
            <a:r>
              <a:rPr lang="ru-RU" sz="2400">
                <a:latin typeface="Times New Roman" pitchFamily="18" charset="0"/>
                <a:cs typeface="Times New Roman" pitchFamily="18" charset="0"/>
              </a:rPr>
              <a:t>Для подготовки математического лото нужно взять два одинаковых листа бумаги и расчертить их на равные прямоугольники. На одном листе (его будем называть основной картой) в каждом прямоугольнике записываются упражнения, на другом — ответы к ним. </a:t>
            </a:r>
          </a:p>
          <a:p>
            <a:pPr indent="109538" algn="just" eaLnBrk="0" hangingPunct="0"/>
            <a:r>
              <a:rPr lang="ru-RU" sz="2400">
                <a:latin typeface="Times New Roman" pitchFamily="18" charset="0"/>
                <a:cs typeface="Times New Roman" pitchFamily="18" charset="0"/>
              </a:rPr>
              <a:t>      Ответы нужно расположить в тех же строках, что и соответствующие упражнения основной карты, но в противоположном порядке, где прямоугольники для записи упражнения на одной карте и для ответа на другой имеют один и тот же номер. На обратной стороне листа с ответами следует выполнить затейливый рисунок. Потом лист с рисунком разрезается на прямоугольники, фрагменты рисунка перемешиваются — и математическое лото готово. </a:t>
            </a:r>
          </a:p>
        </p:txBody>
      </p:sp>
      <p:sp>
        <p:nvSpPr>
          <p:cNvPr id="20483" name="Rectangle 1"/>
          <p:cNvSpPr>
            <a:spLocks noChangeArrowheads="1"/>
          </p:cNvSpPr>
          <p:nvPr/>
        </p:nvSpPr>
        <p:spPr bwMode="auto">
          <a:xfrm>
            <a:off x="1905000" y="1524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6172200" algn="l"/>
              </a:tabLst>
            </a:pP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«Математическое лото». </a:t>
            </a: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ChangeArrowheads="1"/>
          </p:cNvSpPr>
          <p:nvPr/>
        </p:nvSpPr>
        <p:spPr bwMode="auto">
          <a:xfrm>
            <a:off x="1905000" y="152400"/>
            <a:ext cx="3886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tabLst>
                <a:tab pos="6172200" algn="l"/>
              </a:tabLst>
            </a:pPr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«Математическое лото». </a:t>
            </a: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1507" name="Прямоугольник 4"/>
          <p:cNvSpPr>
            <a:spLocks noChangeArrowheads="1"/>
          </p:cNvSpPr>
          <p:nvPr/>
        </p:nvSpPr>
        <p:spPr bwMode="auto">
          <a:xfrm>
            <a:off x="762000" y="990600"/>
            <a:ext cx="2019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latin typeface="Times New Roman" pitchFamily="18" charset="0"/>
                <a:cs typeface="Times New Roman" pitchFamily="18" charset="0"/>
              </a:rPr>
              <a:t>Основная карта. </a:t>
            </a:r>
            <a:endParaRPr lang="ru-RU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81000" y="1447800"/>
          <a:ext cx="2895600" cy="1752600"/>
        </p:xfrm>
        <a:graphic>
          <a:graphicData uri="http://schemas.openxmlformats.org/drawingml/2006/table">
            <a:tbl>
              <a:tblPr/>
              <a:tblGrid>
                <a:gridCol w="1467183"/>
                <a:gridCol w="1428417"/>
              </a:tblGrid>
              <a:tr h="584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3 + 2,08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6 </a:t>
                      </a:r>
                      <a:r>
                        <a:rPr lang="ru-RU" sz="2400" i="1" dirty="0">
                          <a:latin typeface="Arial"/>
                          <a:ea typeface="Times New Roman"/>
                          <a:cs typeface="Times New Roman"/>
                        </a:rPr>
                        <a:t>∙ </a:t>
                      </a: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0,2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 6 : 0,2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8,8 - 7,2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4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>
                          <a:latin typeface="Times New Roman"/>
                          <a:ea typeface="Times New Roman"/>
                          <a:cs typeface="Cambria"/>
                        </a:rPr>
                        <a:t> 21 </a:t>
                      </a:r>
                      <a:r>
                        <a:rPr lang="ru-RU" sz="2400" i="1">
                          <a:latin typeface="Arial"/>
                          <a:ea typeface="Times New Roman"/>
                          <a:cs typeface="Times New Roman"/>
                        </a:rPr>
                        <a:t>∙ </a:t>
                      </a:r>
                      <a:r>
                        <a:rPr lang="ru-RU" sz="2400" b="1" i="1">
                          <a:latin typeface="Times New Roman"/>
                          <a:ea typeface="Times New Roman"/>
                          <a:cs typeface="Cambria"/>
                        </a:rPr>
                        <a:t>0,2</a:t>
                      </a:r>
                      <a:endParaRPr lang="ru-RU" sz="24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latin typeface="Times New Roman"/>
                          <a:ea typeface="Times New Roman"/>
                          <a:cs typeface="Cambria"/>
                        </a:rPr>
                        <a:t>24 : 0,08</a:t>
                      </a:r>
                      <a:endParaRPr lang="ru-RU" sz="24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334000" y="1524000"/>
          <a:ext cx="3124200" cy="1600199"/>
        </p:xfrm>
        <a:graphic>
          <a:graphicData uri="http://schemas.openxmlformats.org/drawingml/2006/table">
            <a:tbl>
              <a:tblPr/>
              <a:tblGrid>
                <a:gridCol w="1545261"/>
                <a:gridCol w="1578939"/>
              </a:tblGrid>
              <a:tr h="5717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1,2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5,08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7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1,6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7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300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4,2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1536" name="Rectangle 2"/>
          <p:cNvSpPr>
            <a:spLocks noChangeArrowheads="1"/>
          </p:cNvSpPr>
          <p:nvPr/>
        </p:nvSpPr>
        <p:spPr bwMode="auto">
          <a:xfrm>
            <a:off x="5486400" y="1066800"/>
            <a:ext cx="1905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6172200" algn="l"/>
              </a:tabLst>
            </a:pPr>
            <a:r>
              <a:rPr lang="ru-RU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Ответы</a:t>
            </a:r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>
              <a:ea typeface="Calibri" pitchFamily="34" charset="0"/>
            </a:endParaRPr>
          </a:p>
        </p:txBody>
      </p:sp>
      <p:pic>
        <p:nvPicPr>
          <p:cNvPr id="21537" name="Рисунок 8"/>
          <p:cNvPicPr>
            <a:picLocks noChangeAspect="1" noChangeArrowheads="1"/>
          </p:cNvPicPr>
          <p:nvPr/>
        </p:nvPicPr>
        <p:blipFill>
          <a:blip r:embed="rId2"/>
          <a:srcRect l="3340" r="3818" b="3256"/>
          <a:stretch>
            <a:fillRect/>
          </a:stretch>
        </p:blipFill>
        <p:spPr bwMode="auto">
          <a:xfrm>
            <a:off x="1828800" y="3352800"/>
            <a:ext cx="5029200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38" name="Rectangle 3"/>
          <p:cNvSpPr>
            <a:spLocks noChangeArrowheads="1"/>
          </p:cNvSpPr>
          <p:nvPr/>
        </p:nvSpPr>
        <p:spPr bwMode="auto">
          <a:xfrm>
            <a:off x="457200" y="609600"/>
            <a:ext cx="71707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tabLst>
                <a:tab pos="6172200" algn="l"/>
              </a:tabLst>
            </a:pPr>
            <a:r>
              <a:rPr lang="ru-RU" sz="12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ru-RU" sz="24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Тема:</a:t>
            </a:r>
            <a:r>
              <a:rPr lang="ru-RU" sz="240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Действия с десятичными дробями» (6 класс).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"/>
          <p:cNvSpPr>
            <a:spLocks noChangeArrowheads="1"/>
          </p:cNvSpPr>
          <p:nvPr/>
        </p:nvSpPr>
        <p:spPr bwMode="auto">
          <a:xfrm>
            <a:off x="1447800" y="0"/>
            <a:ext cx="48006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«Дешифровщик».</a:t>
            </a:r>
            <a:b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sz="1200" b="1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>
              <a:ea typeface="Calibri" pitchFamily="34" charset="0"/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228600" y="1066800"/>
            <a:ext cx="86106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228600" algn="just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 b="1" i="1">
                <a:latin typeface="Times New Roman" pitchFamily="18" charset="0"/>
                <a:cs typeface="Times New Roman" pitchFamily="18" charset="0"/>
              </a:rPr>
              <a:t>Оформление карточки.</a:t>
            </a: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1)	(0,9 - 0,53): (0,124 + 0,276) - (1,36 ∙ 1,5 - 0,61 : 0,5).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К- 1,325	  Л-1,205  	Н-0,215	Т-0,105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2)	(0,567 + 0,93 + 0,3453) : 1,5 - 0,12 •( 1,3 - 0,372 - 0,678).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А-1,3192	 Е-1,2072	И-1,1982	0-1,1882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3)	(14,05 - 3,4 • (1,87 + 0,135)): 1,5 - 0,7 (7 - 1,34).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М-0,56	    П-0,86	       Р-0,76	       Ш-0,66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4)	7,98 : 3,8 + (8 - (4 - 3,7) • 2,3 ) - 0,8.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r>
              <a:rPr lang="ru-RU" sz="2400" i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А-8,51	  И-8,61	    0-7,61	             У-7,51</a:t>
            </a: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indent="228600" algn="just" eaLnBrk="0" hangingPunct="0">
              <a:tabLst>
                <a:tab pos="1268413" algn="l"/>
                <a:tab pos="2259013" algn="l"/>
                <a:tab pos="3254375" algn="l"/>
              </a:tabLst>
            </a:pPr>
            <a:endParaRPr lang="ru-RU" sz="2400"/>
          </a:p>
        </p:txBody>
      </p:sp>
      <p:sp>
        <p:nvSpPr>
          <p:cNvPr id="22532" name="Прямоугольник 5"/>
          <p:cNvSpPr>
            <a:spLocks noChangeArrowheads="1"/>
          </p:cNvSpPr>
          <p:nvPr/>
        </p:nvSpPr>
        <p:spPr bwMode="auto">
          <a:xfrm>
            <a:off x="228600" y="457200"/>
            <a:ext cx="861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latin typeface="Times New Roman" pitchFamily="18" charset="0"/>
                <a:cs typeface="Times New Roman" pitchFamily="18" charset="0"/>
              </a:rPr>
              <a:t>Тема: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 «Все действия с десятичными дробями» (6 класс).</a:t>
            </a: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6705600" y="6172200"/>
            <a:ext cx="17240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i="1">
                <a:latin typeface="Times New Roman" pitchFamily="18" charset="0"/>
                <a:cs typeface="Times New Roman" pitchFamily="18" charset="0"/>
              </a:rPr>
              <a:t>Ответ: ТИПИ</a:t>
            </a:r>
            <a:endParaRPr lang="ru-RU">
              <a:latin typeface="Constant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ChangeArrowheads="1"/>
          </p:cNvSpPr>
          <p:nvPr/>
        </p:nvSpPr>
        <p:spPr bwMode="auto">
          <a:xfrm>
            <a:off x="914400" y="304800"/>
            <a:ext cx="4191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 i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«Лучший художник».</a:t>
            </a:r>
            <a:endParaRPr lang="ru-RU" sz="2400" i="1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381000" y="1266825"/>
            <a:ext cx="8610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000" b="1">
                <a:latin typeface="Times New Roman" pitchFamily="18" charset="0"/>
                <a:cs typeface="Times New Roman" pitchFamily="18" charset="0"/>
              </a:rPr>
              <a:t>САМОЛЕТ 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(—7; 0), (—5; 2), (7; 2), (9; 5), (10; 5), (10; 1),  (9; 0), (—7; 0);</a:t>
            </a:r>
          </a:p>
          <a:p>
            <a:pPr algn="just"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(0; 2), (5; 6), (7; 6), (4; 2);</a:t>
            </a:r>
          </a:p>
          <a:p>
            <a:pPr algn="just" eaLnBrk="0" hangingPunct="0"/>
            <a:r>
              <a:rPr lang="ru-RU" sz="2000">
                <a:latin typeface="Times New Roman" pitchFamily="18" charset="0"/>
                <a:cs typeface="Times New Roman" pitchFamily="18" charset="0"/>
              </a:rPr>
              <a:t>     (0; 1), (6; -3), (8; -3), (4; 1), (0; 1).</a:t>
            </a:r>
          </a:p>
        </p:txBody>
      </p:sp>
      <p:pic>
        <p:nvPicPr>
          <p:cNvPr id="23556" name="Рисунок 5"/>
          <p:cNvPicPr>
            <a:picLocks noChangeAspect="1" noChangeArrowheads="1"/>
          </p:cNvPicPr>
          <p:nvPr/>
        </p:nvPicPr>
        <p:blipFill>
          <a:blip r:embed="rId2"/>
          <a:srcRect l="10233" t="5730" r="50598" b="56017"/>
          <a:stretch>
            <a:fillRect/>
          </a:stretch>
        </p:blipFill>
        <p:spPr bwMode="auto">
          <a:xfrm>
            <a:off x="1524000" y="2425700"/>
            <a:ext cx="5638800" cy="389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рямоугольник 2"/>
          <p:cNvSpPr>
            <a:spLocks noChangeArrowheads="1"/>
          </p:cNvSpPr>
          <p:nvPr/>
        </p:nvSpPr>
        <p:spPr bwMode="auto">
          <a:xfrm>
            <a:off x="533400" y="685800"/>
            <a:ext cx="800100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200">
                <a:solidFill>
                  <a:srgbClr val="002060"/>
                </a:solidFill>
                <a:latin typeface="Monotype Corsiva" pitchFamily="66" charset="0"/>
              </a:rPr>
              <a:t>      «Без игры не может быть полноценного умственного развития. Игра - это огромное светлое окно, через которое в духовный мир ребенка вливается живительный поток представлений, понятий. Игра - это искра, зажигающая огонек пытливости и любознательности»</a:t>
            </a:r>
          </a:p>
          <a:p>
            <a:pPr algn="just"/>
            <a:r>
              <a:rPr lang="ru-RU" sz="3200">
                <a:solidFill>
                  <a:srgbClr val="002060"/>
                </a:solidFill>
                <a:latin typeface="Monotype Corsiva" pitchFamily="66" charset="0"/>
              </a:rPr>
              <a:t>                                                   В. А. Сухомлинский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Рисунок 6" descr="http://feeling.clan.su/886/40ae41d71973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676400"/>
            <a:ext cx="6248400" cy="459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304800" y="1066800"/>
            <a:ext cx="3429000" cy="144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400">
                <a:solidFill>
                  <a:srgbClr val="FF0000"/>
                </a:solidFill>
                <a:latin typeface="Monotype Corsiva" pitchFamily="66" charset="0"/>
              </a:rPr>
              <a:t>СПАСИБО ЗА ВНИМАНИЕ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4389438"/>
          </a:xfrm>
        </p:spPr>
        <p:txBody>
          <a:bodyPr/>
          <a:lstStyle/>
          <a:p>
            <a:pPr algn="just">
              <a:buFont typeface="Wingdings 2" pitchFamily="18" charset="2"/>
              <a:buNone/>
            </a:pPr>
            <a:r>
              <a:rPr lang="ru-RU" sz="3600" b="1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r>
              <a:rPr lang="ru-RU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обосновать методику организации дидактических игр на уроках математики в 5-6 классах как средство формирования внимания у учащихся.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228600" y="304800"/>
            <a:ext cx="86106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200" b="1" u="sng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1. Рассмотреть условия использования дидактических игр с целью развития внимания школьников в процессе обучения математике.</a:t>
            </a:r>
          </a:p>
          <a:p>
            <a:pPr algn="just"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2. Показать роль дидактических игр в развитии внимания учащихся.</a:t>
            </a:r>
          </a:p>
          <a:p>
            <a:pPr algn="just"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3. Показать методику планирования и проведения дидактических игр с позиции их влияния на развитие внимания учащегося на различных ступенях обучения математике.</a:t>
            </a:r>
          </a:p>
          <a:p>
            <a:pPr algn="just"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4. Продемонстрировать разработки дидактических игр.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3"/>
          <p:cNvSpPr>
            <a:spLocks noChangeArrowheads="1"/>
          </p:cNvSpPr>
          <p:nvPr/>
        </p:nvSpPr>
        <p:spPr bwMode="auto">
          <a:xfrm>
            <a:off x="533400" y="1066800"/>
            <a:ext cx="81534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 принято классифицировать по дидактическим задачам урока: </a:t>
            </a:r>
            <a:r>
              <a:rPr lang="ru-RU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обучающие, </a:t>
            </a:r>
          </a:p>
          <a:p>
            <a:r>
              <a:rPr lang="ru-RU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контролирующие,</a:t>
            </a:r>
          </a:p>
          <a:p>
            <a:r>
              <a:rPr lang="ru-RU" sz="40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обобщающие</a:t>
            </a:r>
            <a:endParaRPr lang="ru-RU" sz="40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ChangeArrowheads="1"/>
          </p:cNvSpPr>
          <p:nvPr/>
        </p:nvSpPr>
        <p:spPr bwMode="auto">
          <a:xfrm>
            <a:off x="381000" y="228600"/>
            <a:ext cx="8458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ru-RU" sz="2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Наиболее существенным для учителей математики являются следующие вопросы:</a:t>
            </a:r>
            <a:endParaRPr lang="ru-RU" sz="2400" b="1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304800" y="13716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 места дидактических игр и игровых ситуаций в системе других видов деятельности на уроке;</a:t>
            </a:r>
            <a:endParaRPr lang="ru-RU" sz="240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381000" y="2438400"/>
            <a:ext cx="8534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целесообразное использование их на разных этапах изучения различного по характеру математического материала;</a:t>
            </a:r>
            <a:endParaRPr lang="ru-RU" sz="240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381000" y="35052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разработка методики проведения дидактических игр с учетом дидактической цели урока и уровня подготовленности учащихся;</a:t>
            </a:r>
            <a:endParaRPr lang="ru-RU" sz="240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304800" y="51054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buFontTx/>
              <a:buChar char="•"/>
              <a:tabLst>
                <a:tab pos="457200" algn="l"/>
              </a:tabLst>
            </a:pPr>
            <a:r>
              <a:rPr lang="ru-RU" sz="24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требования к содержанию игровой деятельности в свете идей развивающегося обучения.</a:t>
            </a:r>
            <a:endParaRPr lang="ru-RU" sz="24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4800" y="533400"/>
          <a:ext cx="8610600" cy="2208276"/>
        </p:xfrm>
        <a:graphic>
          <a:graphicData uri="http://schemas.openxmlformats.org/drawingml/2006/table">
            <a:tbl>
              <a:tblPr/>
              <a:tblGrid>
                <a:gridCol w="1882278"/>
                <a:gridCol w="2295585"/>
                <a:gridCol w="2169872"/>
                <a:gridCol w="2262865"/>
              </a:tblGrid>
              <a:tr h="60605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Franklin Gothic Medium Cond"/>
                        </a:rPr>
                        <a:t>Качества внимания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Franklin Gothic Medium Cond"/>
                        </a:rPr>
                        <a:t>В начале 5 класса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Franklin Gothic Medium Cond"/>
                        </a:rPr>
                        <a:t>В конце 5 класса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Franklin Gothic Medium Cond"/>
                        </a:rPr>
                        <a:t>В конце 6 класса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Концентрация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42%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52%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70%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Устойчивость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38%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64%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85%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Объем 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35%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48%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75%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Распределение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30%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41%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67%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26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Переключение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45%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Franklin Gothic Medium Cond"/>
                        </a:rPr>
                        <a:t>54%</a:t>
                      </a:r>
                      <a:endParaRPr lang="ru-RU" sz="180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Franklin Gothic Medium Cond"/>
                        </a:rPr>
                        <a:t>68%</a:t>
                      </a:r>
                      <a:endParaRPr lang="ru-RU" sz="1800" dirty="0">
                        <a:latin typeface="Franklin Gothic Medium Cond"/>
                        <a:ea typeface="Times New Roman"/>
                        <a:cs typeface="Franklin Gothic Medium Cond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2327" name="Rectangle 1"/>
          <p:cNvSpPr>
            <a:spLocks noChangeArrowheads="1"/>
          </p:cNvSpPr>
          <p:nvPr/>
        </p:nvSpPr>
        <p:spPr bwMode="auto">
          <a:xfrm>
            <a:off x="304800" y="0"/>
            <a:ext cx="51054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 эксперимента.</a:t>
            </a:r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2328" name="Объект 36"/>
          <p:cNvGraphicFramePr>
            <a:graphicFrameLocks/>
          </p:cNvGraphicFramePr>
          <p:nvPr/>
        </p:nvGraphicFramePr>
        <p:xfrm>
          <a:off x="1295400" y="2590800"/>
          <a:ext cx="6400800" cy="4267200"/>
        </p:xfrm>
        <a:graphic>
          <a:graphicData uri="http://schemas.openxmlformats.org/presentationml/2006/ole">
            <p:oleObj spid="_x0000_s12328" r:id="rId3" imgW="6401355" imgH="4267570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ChangeArrowheads="1"/>
          </p:cNvSpPr>
          <p:nvPr/>
        </p:nvSpPr>
        <p:spPr bwMode="auto">
          <a:xfrm>
            <a:off x="1447800" y="304800"/>
            <a:ext cx="64008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На этапе </a:t>
            </a:r>
            <a:r>
              <a:rPr lang="ru-RU" sz="3200" b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«Устные упражнения»</a:t>
            </a:r>
          </a:p>
          <a:p>
            <a:endParaRPr lang="ru-RU" sz="320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«Разгадай шифр». </a:t>
            </a: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«Игра для внимательных».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«Коллективный счет».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«Молчанка».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«Эстафета».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«Составь ряд».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«Найди ошибку».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«Покормите рыбок».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«Лесенка». </a:t>
            </a:r>
          </a:p>
          <a:p>
            <a:pPr eaLnBrk="0" hangingPunct="0"/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«Найди слово» и др.</a:t>
            </a:r>
            <a:r>
              <a:rPr lang="ru-RU" sz="32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"/>
          <p:cNvSpPr>
            <a:spLocks noChangeArrowheads="1"/>
          </p:cNvSpPr>
          <p:nvPr/>
        </p:nvSpPr>
        <p:spPr bwMode="auto">
          <a:xfrm>
            <a:off x="1219200" y="896938"/>
            <a:ext cx="61722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 </a:t>
            </a:r>
            <a:r>
              <a:rPr lang="ru-RU" sz="3200" b="1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закреплении и повторении</a:t>
            </a: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изученного материала :</a:t>
            </a:r>
          </a:p>
          <a:p>
            <a:pPr algn="just">
              <a:tabLst>
                <a:tab pos="889000" algn="l"/>
              </a:tabLst>
            </a:pPr>
            <a:endParaRPr lang="ru-RU" sz="320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«Математическое лото».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«Дешифровщик».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«Лучший художник».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hangingPunct="0">
              <a:tabLst>
                <a:tab pos="889000" algn="l"/>
              </a:tabLst>
            </a:pPr>
            <a:r>
              <a:rPr lang="ru-RU" sz="320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- «Кодированные упражнения» </a:t>
            </a:r>
            <a:endParaRPr lang="ru-RU" sz="320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5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Тема11</Template>
  <TotalTime>438</TotalTime>
  <Words>846</Words>
  <Application>Microsoft Office PowerPoint</Application>
  <PresentationFormat>Экран (4:3)</PresentationFormat>
  <Paragraphs>152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Тема5</vt:lpstr>
      <vt:lpstr>Лист Microsoft Office Excel 97-2003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Bogdanova</cp:lastModifiedBy>
  <cp:revision>44</cp:revision>
  <dcterms:created xsi:type="dcterms:W3CDTF">2013-12-15T16:48:08Z</dcterms:created>
  <dcterms:modified xsi:type="dcterms:W3CDTF">2020-07-13T16:41:47Z</dcterms:modified>
</cp:coreProperties>
</file>