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61" r:id="rId2"/>
    <p:sldId id="273" r:id="rId3"/>
    <p:sldId id="272" r:id="rId4"/>
    <p:sldId id="268" r:id="rId5"/>
    <p:sldId id="274" r:id="rId6"/>
    <p:sldId id="275" r:id="rId7"/>
    <p:sldId id="267" r:id="rId8"/>
    <p:sldId id="276" r:id="rId9"/>
    <p:sldId id="277" r:id="rId10"/>
    <p:sldId id="278" r:id="rId11"/>
    <p:sldId id="279" r:id="rId12"/>
    <p:sldId id="283" r:id="rId13"/>
    <p:sldId id="269" r:id="rId14"/>
    <p:sldId id="281" r:id="rId15"/>
    <p:sldId id="282" r:id="rId16"/>
    <p:sldId id="260" r:id="rId17"/>
    <p:sldId id="265" r:id="rId18"/>
    <p:sldId id="271" r:id="rId19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Comic Sans MS" panose="030F0702030302020204" pitchFamily="66" charset="0"/>
      <p:regular r:id="rId25"/>
      <p:bold r:id="rId26"/>
    </p:embeddedFont>
    <p:embeddedFont>
      <p:font typeface="MS Mincho" panose="02020609040205080304" pitchFamily="49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Bookman Old Style" panose="02050604050505020204" pitchFamily="18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8A0000"/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0" d="100"/>
          <a:sy n="60" d="100"/>
        </p:scale>
        <p:origin x="105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06E53-A6CB-4744-A719-A3B0F94F851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633F5-8D56-448C-B105-26065F0DEB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505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633F5-8D56-448C-B105-26065F0DEBC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7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04.03.2025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8110" y="6023001"/>
            <a:ext cx="8135889" cy="102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Дьяченко Е. И., преподаватель спецдисциплин высшей квалификационной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категории,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МОУ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«Учебно-профориентационный центр» г. Тирасполя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28570"/>
            <a:ext cx="6089081" cy="449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913017"/>
            <a:ext cx="820891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Единый профориентационный урок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для учащихся 10-х классов организаций общего образования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9614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3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Стратегии развития ПМР на 2019-2026 годы </a:t>
            </a:r>
            <a:r>
              <a:rPr lang="ru-RU" sz="23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3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3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сфера </a:t>
            </a:r>
            <a:r>
              <a:rPr lang="ru-RU" sz="23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туризма обозначена как одно из приоритетных направлений развития </a:t>
            </a:r>
            <a:r>
              <a:rPr lang="ru-RU" sz="2300" b="1" i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государства</a:t>
            </a:r>
            <a:r>
              <a:rPr lang="ru-RU" sz="23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3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3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0808"/>
            <a:ext cx="5472608" cy="4669979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портивные маршруты: сплав по реке Днестр, на велосипеде, пешеходные и др.; 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маршруты по местам боевой славы</a:t>
            </a:r>
            <a:r>
              <a:rPr lang="ru-RU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маршрут, который позволит поближе познакомиться с молдавскими традициями, культурой, бытом, попробовать блюда и напитки молдавской национальной кухни</a:t>
            </a:r>
            <a:r>
              <a:rPr lang="ru-RU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маршрут по историческим местам села </a:t>
            </a:r>
            <a:r>
              <a:rPr lang="ru-RU" sz="16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Парканы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уникальное, единственное в Приднестровье болгарское поселение, в котором 80% населения являются болгарами</a:t>
            </a:r>
            <a:r>
              <a:rPr lang="ru-RU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гастрономический тур «Вкусы Приднестровья», где можно совершить глубокое погружение в культуру через национальную кухню.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sz="18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ru-RU" sz="18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692672"/>
            <a:ext cx="2736304" cy="1601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59" y="3501900"/>
            <a:ext cx="2736305" cy="1439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59" y="5149054"/>
            <a:ext cx="2736305" cy="1356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20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0" y="836712"/>
            <a:ext cx="9098030" cy="6021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185" y="106444"/>
            <a:ext cx="8229600" cy="778098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Разработка маршрутов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65" y="4556373"/>
            <a:ext cx="4106038" cy="2301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7" y="1285776"/>
            <a:ext cx="2653822" cy="3370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1261406"/>
            <a:ext cx="3185391" cy="33702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232" y="1285776"/>
            <a:ext cx="2710904" cy="33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3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234" y="1029303"/>
            <a:ext cx="1225302" cy="159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8" y="1145922"/>
            <a:ext cx="1713575" cy="139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7546">
            <a:off x="2842321" y="1056097"/>
            <a:ext cx="2441970" cy="2345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7547" y="2331608"/>
            <a:ext cx="4115112" cy="4211090"/>
          </a:xfrm>
          <a:prstGeom prst="roundRect">
            <a:avLst/>
          </a:prstGeom>
          <a:scene3d>
            <a:camera prst="isometricOffAxis1Right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82877" y="2308043"/>
            <a:ext cx="4658406" cy="4233936"/>
          </a:xfrm>
          <a:prstGeom prst="roundRect">
            <a:avLst/>
          </a:prstGeom>
          <a:scene3d>
            <a:camera prst="isometricOffAxis2Left"/>
            <a:lightRig rig="threePt" dir="t"/>
          </a:scene3d>
          <a:sp3d>
            <a:bevelT w="139700" h="139700" prst="divo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8604" y="267894"/>
            <a:ext cx="9155360" cy="759861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Профессии в сфере туризма</a:t>
            </a:r>
            <a:endParaRPr lang="ru-RU" dirty="0"/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-189454" y="1874516"/>
            <a:ext cx="4040188" cy="639762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Профессии</a:t>
            </a:r>
            <a:endParaRPr lang="ru-RU" sz="20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sz="half" idx="4294967295"/>
          </p:nvPr>
        </p:nvSpPr>
        <p:spPr>
          <a:xfrm>
            <a:off x="242579" y="2540884"/>
            <a:ext cx="4040188" cy="395128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200" i="1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Туроператор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i="1" dirty="0" err="1">
                <a:latin typeface="Bookman Old Style" panose="02050604050505020204" pitchFamily="18" charset="0"/>
                <a:ea typeface="Calibri" panose="020F0502020204030204" pitchFamily="34" charset="0"/>
              </a:rPr>
              <a:t>Турагент</a:t>
            </a:r>
            <a:r>
              <a:rPr lang="ru-RU" sz="2200" dirty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endParaRPr lang="ru-RU" sz="220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i="1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Экскурсовод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i="1" dirty="0" smtClean="0">
                <a:latin typeface="Bookman Old Style" panose="02050604050505020204" pitchFamily="18" charset="0"/>
              </a:rPr>
              <a:t>Гид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i="1" dirty="0">
                <a:latin typeface="Bookman Old Style" panose="02050604050505020204" pitchFamily="18" charset="0"/>
                <a:ea typeface="Calibri" panose="020F0502020204030204" pitchFamily="34" charset="0"/>
              </a:rPr>
              <a:t>Менеджер по туризму</a:t>
            </a:r>
            <a:r>
              <a:rPr lang="ru-RU" sz="2200" dirty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endParaRPr lang="ru-RU" sz="220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i="1" dirty="0">
                <a:latin typeface="Bookman Old Style" panose="02050604050505020204" pitchFamily="18" charset="0"/>
                <a:ea typeface="Calibri" panose="020F0502020204030204" pitchFamily="34" charset="0"/>
              </a:rPr>
              <a:t>Специалист по туристическим </a:t>
            </a:r>
            <a:r>
              <a:rPr lang="ru-RU" sz="2200" i="1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услугам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2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sz="2200" i="1" dirty="0">
                <a:latin typeface="Bookman Old Style" panose="02050604050505020204" pitchFamily="18" charset="0"/>
                <a:ea typeface="Calibri" panose="020F0502020204030204" pitchFamily="34" charset="0"/>
              </a:rPr>
              <a:t>PR-менеджер </a:t>
            </a:r>
            <a:endParaRPr lang="ru-RU" sz="2200" dirty="0" smtClean="0"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sp>
        <p:nvSpPr>
          <p:cNvPr id="14" name="Текст 4"/>
          <p:cNvSpPr txBox="1">
            <a:spLocks/>
          </p:cNvSpPr>
          <p:nvPr/>
        </p:nvSpPr>
        <p:spPr>
          <a:xfrm>
            <a:off x="4612729" y="1826088"/>
            <a:ext cx="4498975" cy="6397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Профессиональные праздники</a:t>
            </a:r>
            <a:endParaRPr lang="ru-RU" sz="20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Объект 5"/>
          <p:cNvSpPr>
            <a:spLocks noGrp="1"/>
          </p:cNvSpPr>
          <p:nvPr>
            <p:ph sz="quarter" idx="4294967295"/>
          </p:nvPr>
        </p:nvSpPr>
        <p:spPr>
          <a:xfrm>
            <a:off x="4520703" y="2460790"/>
            <a:ext cx="4520579" cy="3951288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/>
          <a:lstStyle/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Всемирный день туризма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        –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сентября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менеджера по туризму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        –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 сентября 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гостиничного работника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      –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сентября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турагентств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              –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июля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PR-специалиста 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        –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июля 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Международный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день экскурсовода и гида </a:t>
            </a:r>
            <a:r>
              <a:rPr lang="ru-RU" sz="1600" dirty="0">
                <a:latin typeface="Bookman Old Style" panose="02050604050505020204" pitchFamily="18" charset="0"/>
                <a:ea typeface="Calibri" panose="020F0502020204030204" pitchFamily="34" charset="0"/>
              </a:rPr>
              <a:t>– 21 февраля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908720"/>
            <a:ext cx="8229600" cy="11430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Приднестровский Государственный Университет </a:t>
            </a:r>
            <a: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</a:t>
            </a:r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Т.Г. </a:t>
            </a:r>
            <a: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Шевченко</a:t>
            </a:r>
            <a:r>
              <a:rPr lang="ru-RU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Естественно-географический </a:t>
            </a:r>
            <a:r>
              <a:rPr lang="ru-RU" sz="18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</a:t>
            </a:r>
            <a:r>
              <a:rPr lang="ru-RU" sz="1800" b="1" dirty="0">
                <a:latin typeface="Bookman Old Style" panose="02050604050505020204" pitchFamily="18" charset="0"/>
              </a:rPr>
              <a:t/>
            </a:r>
            <a:br>
              <a:rPr lang="ru-RU" sz="1800" b="1" dirty="0">
                <a:latin typeface="Bookman Old Style" panose="02050604050505020204" pitchFamily="18" charset="0"/>
              </a:rPr>
            </a:br>
            <a:endParaRPr lang="ru-RU" sz="1800" b="1" dirty="0">
              <a:latin typeface="Bookman Old Style" panose="02050604050505020204" pitchFamily="18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 bwMode="auto">
          <a:xfrm>
            <a:off x="395536" y="2194992"/>
            <a:ext cx="5459413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«Биология»; 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«Химия»;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Техносферная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безопасность»; 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«Педагогическое образование»; 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«География»; 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«Геология»; 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«Туризм»; </a:t>
            </a:r>
            <a:endParaRPr lang="ru-RU" sz="2400" dirty="0">
              <a:latin typeface="Bookman Old Style" panose="020506040505050202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«Земле­устройство и кадастры».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2636912"/>
            <a:ext cx="25202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420888"/>
            <a:ext cx="3840813" cy="3048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1498774"/>
            <a:ext cx="7704856" cy="490066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Приднестровский </a:t>
            </a:r>
            <a: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 технологий и управления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2132856"/>
            <a:ext cx="518457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Специальности: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Очная форма обучения: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«Туризм»;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«Туризм и гостеприимство».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Заочная форма обучения: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«Туризм»;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«Гостиничное дело».</a:t>
            </a:r>
            <a:endParaRPr lang="ru-RU" sz="2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7365504" cy="418058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Тираспольский межрегиональный университет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3416" y="1916832"/>
            <a:ext cx="6840760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Высшее профессиональное образование: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«Менеджмент»;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«Реклама и связи с общественностью»; 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«Туризм»; 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Среднее профессиональное </a:t>
            </a:r>
            <a:r>
              <a:rPr lang="ru-RU" sz="24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образование </a:t>
            </a: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(колледж):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«Туризм»;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«Реклама».</a:t>
            </a:r>
            <a:endParaRPr lang="ru-RU" sz="2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408" y="3068960"/>
            <a:ext cx="3312368" cy="2904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553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476672"/>
            <a:ext cx="5832648" cy="4119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4725144"/>
            <a:ext cx="8927976" cy="17558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Главное </a:t>
            </a:r>
            <a:r>
              <a:rPr lang="ru-RU" sz="2000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наше богатство – люди. </a:t>
            </a:r>
          </a:p>
          <a:p>
            <a:pPr marL="177800" indent="-177800" algn="just">
              <a:lnSpc>
                <a:spcPct val="115000"/>
              </a:lnSpc>
              <a:spcAft>
                <a:spcPts val="0"/>
              </a:spcAft>
              <a:tabLst>
                <a:tab pos="8788400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 </a:t>
            </a: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</a:t>
            </a: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трудом, умом и энтузиазмом созданы и приумножаются наши материальные и духовные ценности. Ведь мы не просто граждане одного государства – мы единая семья, в жестокой борьбе отстоявшая свою независимость и свободу!</a:t>
            </a:r>
            <a:endParaRPr lang="ru-RU" b="1" dirty="0">
              <a:solidFill>
                <a:srgbClr val="C00000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492" cy="537321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508" y="5373216"/>
            <a:ext cx="9135492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Приднестровского народа является знаковым для республики и станет прочной основой для дальнейшего развития и процветания Приднестровья.</a:t>
            </a:r>
            <a:br>
              <a:rPr lang="ru-RU" sz="2000" b="1" i="1" dirty="0">
                <a:solidFill>
                  <a:srgbClr val="C0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6672"/>
            <a:ext cx="9144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4151686" cy="4176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611344" cy="1143000"/>
          </a:xfrm>
        </p:spPr>
        <p:txBody>
          <a:bodyPr/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«Приднестровье – </a:t>
            </a:r>
            <a:r>
              <a:rPr lang="ru-RU" sz="2800" b="1" i="1" dirty="0" smtClean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страна </a:t>
            </a:r>
            <a:r>
              <a:rPr lang="ru-RU" sz="2800" b="1" i="1" dirty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героического прошлого, </a:t>
            </a:r>
            <a:r>
              <a:rPr lang="ru-RU" sz="2800" b="1" i="1" dirty="0">
                <a:solidFill>
                  <a:srgbClr val="8A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8A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успешного настоящего и </a:t>
            </a:r>
            <a:r>
              <a:rPr lang="ru-RU" sz="2800" b="1" i="1" dirty="0" smtClean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счастливого </a:t>
            </a:r>
            <a:r>
              <a:rPr lang="ru-RU" sz="2800" b="1" i="1" dirty="0">
                <a:solidFill>
                  <a:srgbClr val="8A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будущего!» </a:t>
            </a:r>
            <a:r>
              <a:rPr lang="ru-RU" sz="2800" b="1" i="1" dirty="0">
                <a:solidFill>
                  <a:srgbClr val="8A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8A000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В.Н. </a:t>
            </a:r>
            <a:r>
              <a:rPr lang="ru-RU" sz="2000" b="1" i="1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Красносельсий</a:t>
            </a:r>
            <a:r>
              <a:rPr lang="ru-RU" sz="2000" b="1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Открой для себя Приднестровье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328" y="3573016"/>
            <a:ext cx="3809528" cy="25396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983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5123"/>
            <a:ext cx="2843808" cy="18548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232" y="1831663"/>
            <a:ext cx="3652936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" y="4279935"/>
            <a:ext cx="4075833" cy="1885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2" y="0"/>
            <a:ext cx="3329732" cy="2420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61521" y="4284172"/>
            <a:ext cx="5040559" cy="264072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ru-RU" sz="12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1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Прекрасный возраст, молодости и зрелости одновременно, когда есть чем гордиться, и при этом самое время строить обдуманные планы. Если говорить о приднестровском народе, то он гораздо старше республики, но, безусловно, молод душой. И эту его черту не меняют ни время, ни обстоятельства. </a:t>
            </a:r>
            <a:endParaRPr lang="ru-RU" sz="1400" b="1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2025-й </a:t>
            </a:r>
            <a:r>
              <a:rPr lang="ru-RU" sz="1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мы посвятим именно </a:t>
            </a:r>
            <a:r>
              <a:rPr lang="ru-RU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ru-RU" sz="16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приднестровскому </a:t>
            </a:r>
            <a:r>
              <a:rPr lang="ru-RU" sz="1600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народу</a:t>
            </a:r>
            <a:r>
              <a:rPr lang="ru-RU" sz="1400" b="1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Н. </a:t>
            </a:r>
            <a:r>
              <a:rPr lang="ru-RU" sz="14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Красносельский</a:t>
            </a:r>
            <a:endParaRPr lang="ru-RU" sz="11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2456" y="0"/>
            <a:ext cx="3631332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2420887"/>
            <a:ext cx="3029620" cy="1859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9482" y="9747"/>
            <a:ext cx="2292696" cy="181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4824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1938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061" y="3737224"/>
            <a:ext cx="1939419" cy="2576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099" y="1274013"/>
            <a:ext cx="1892381" cy="2383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88732" y="260648"/>
            <a:ext cx="8579296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Уроженцы Приднестровья</a:t>
            </a:r>
            <a:endParaRPr lang="ru-RU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96751"/>
            <a:ext cx="1936507" cy="2351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21117" y="3176056"/>
            <a:ext cx="1633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600" b="1" kern="0" dirty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К.К. Гедройц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58989" y="6437266"/>
            <a:ext cx="1988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ja-JP" sz="1600" b="1" kern="0" dirty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П.П. Вершигора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11935" y="3209965"/>
            <a:ext cx="1787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600" b="1" kern="0" dirty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Л.А Тарасевич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4300" y="1262152"/>
            <a:ext cx="1644724" cy="2317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38027" y="3175106"/>
            <a:ext cx="1199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600" b="1" kern="0" dirty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Л.С. Берг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671401"/>
            <a:ext cx="1907577" cy="248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06990" y="6452794"/>
            <a:ext cx="1204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600" b="1" kern="0" dirty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Е.Д. Дога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815" y="3732411"/>
            <a:ext cx="1653209" cy="251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400037" y="6452794"/>
            <a:ext cx="19447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600" b="1" kern="0" dirty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Н.Д. Зелинский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6456" y="3707550"/>
            <a:ext cx="1913775" cy="2605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4362684" y="6452794"/>
            <a:ext cx="2478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600" b="1" kern="0" dirty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Н.В. Склифосовский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536" y="1287933"/>
            <a:ext cx="1913775" cy="2226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4658287" y="3152712"/>
            <a:ext cx="18101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600" b="1" kern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М.Ф </a:t>
            </a:r>
            <a:r>
              <a:rPr lang="ru-RU" altLang="ja-JP" sz="1600" b="1" kern="0" dirty="0" smtClean="0">
                <a:solidFill>
                  <a:schemeClr val="bg1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Ларионов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6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624"/>
            <a:ext cx="9144000" cy="49187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139" y="3046648"/>
            <a:ext cx="2205543" cy="259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017676"/>
            <a:ext cx="2008000" cy="2608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Участники ВОВ</a:t>
            </a:r>
            <a:b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Герои Советского Союза</a:t>
            </a:r>
            <a:endParaRPr lang="ru-RU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56" y="1628800"/>
            <a:ext cx="2036664" cy="283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27038" y="4161775"/>
            <a:ext cx="20265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sz="1600" b="1" kern="0" dirty="0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В.А. </a:t>
            </a:r>
            <a:r>
              <a:rPr lang="ru-RU" altLang="ja-JP" sz="1600" b="1" kern="0" dirty="0" err="1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Бочковский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68720" y="5307773"/>
            <a:ext cx="2466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600" b="1" kern="0" dirty="0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Ф.И. </a:t>
            </a:r>
            <a:r>
              <a:rPr lang="ru-RU" altLang="ja-JP" sz="1600" b="1" kern="0" dirty="0" err="1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Жарчинский</a:t>
            </a:r>
            <a:r>
              <a:rPr lang="ru-RU" altLang="ja-JP" sz="1600" b="1" kern="0" dirty="0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                                                      </a:t>
            </a:r>
            <a:endParaRPr lang="ru-RU" sz="16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781" y="1628800"/>
            <a:ext cx="2028699" cy="283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881851" y="4152852"/>
            <a:ext cx="2466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600" b="1" kern="0" dirty="0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М.А. </a:t>
            </a:r>
            <a:r>
              <a:rPr lang="ru-RU" altLang="ja-JP" sz="1600" b="1" kern="0" dirty="0" err="1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Павлоцкий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25523" y="5314968"/>
            <a:ext cx="24667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1600" b="1" kern="0" dirty="0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И.С. </a:t>
            </a:r>
            <a:r>
              <a:rPr lang="ru-RU" altLang="ja-JP" sz="1600" b="1" kern="0" dirty="0" err="1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Солтыс</a:t>
            </a:r>
            <a:endParaRPr lang="ru-RU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22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69" y="620688"/>
            <a:ext cx="9103931" cy="5589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254" y="1258392"/>
            <a:ext cx="1750784" cy="2786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9528" y="3770622"/>
            <a:ext cx="1798921" cy="250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311783" y="6332262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b="1" kern="0" dirty="0" smtClean="0">
                <a:solidFill>
                  <a:prstClr val="black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И. Д. Дьяченко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21195" y="3644912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b="1" kern="0" dirty="0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В.С. Соловьева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" name="Заголовок 4"/>
          <p:cNvSpPr txBox="1">
            <a:spLocks/>
          </p:cNvSpPr>
          <p:nvPr/>
        </p:nvSpPr>
        <p:spPr>
          <a:xfrm>
            <a:off x="251520" y="-10318"/>
            <a:ext cx="8579296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Почетные граждане Тирасполя</a:t>
            </a:r>
            <a:endParaRPr lang="ru-RU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771" y="1689786"/>
            <a:ext cx="2351708" cy="2818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1" y="1253828"/>
            <a:ext cx="1844288" cy="279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4044850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b="1" kern="0" dirty="0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В.Г. Синев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137" y="3736592"/>
            <a:ext cx="1662020" cy="2514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34060" y="6313522"/>
            <a:ext cx="227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b="1" kern="0" dirty="0" smtClean="0">
                <a:solidFill>
                  <a:prstClr val="black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А.Ф. </a:t>
            </a:r>
            <a:r>
              <a:rPr lang="ru-RU" altLang="ja-JP" b="1" kern="0" dirty="0" err="1" smtClean="0">
                <a:solidFill>
                  <a:prstClr val="black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Фойницкий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41405" y="4426868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b="1" kern="0" dirty="0" smtClean="0">
                <a:solidFill>
                  <a:srgbClr val="FFFF00"/>
                </a:solidFill>
                <a:latin typeface="Georgia" panose="02040502050405020303" pitchFamily="18" charset="0"/>
                <a:ea typeface="MS Mincho" pitchFamily="49" charset="-128"/>
                <a:cs typeface="Times New Roman" pitchFamily="18" charset="0"/>
              </a:rPr>
              <a:t>И.Н. Смирнов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000" y="1614573"/>
            <a:ext cx="2847101" cy="1826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2" y="2858520"/>
            <a:ext cx="2403123" cy="190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446" y="1614573"/>
            <a:ext cx="3178804" cy="220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4362078"/>
            <a:ext cx="2934072" cy="210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Викторина </a:t>
            </a:r>
            <a:b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«Знай свой край»</a:t>
            </a:r>
            <a:endParaRPr lang="ru-RU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631" y="2665747"/>
            <a:ext cx="2934072" cy="1956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7974" y="4577184"/>
            <a:ext cx="2827437" cy="188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6843" y="2858520"/>
            <a:ext cx="2420816" cy="161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436" y="157126"/>
            <a:ext cx="1724422" cy="2590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5957" y="157126"/>
            <a:ext cx="1471701" cy="2488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63" y="4349502"/>
            <a:ext cx="2844291" cy="189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8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1588" y="1628800"/>
            <a:ext cx="5090492" cy="4525963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государственного заповедника «</a:t>
            </a:r>
            <a:r>
              <a:rPr lang="ru-RU" sz="18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Ягорлык</a:t>
            </a:r>
            <a:r>
              <a:rPr lang="ru-RU" sz="1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 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8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и благоустройство экологических троп в различных районах республики; </a:t>
            </a:r>
            <a:endParaRPr lang="ru-RU" sz="1800" dirty="0" smtClean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8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организация </a:t>
            </a:r>
            <a:r>
              <a:rPr lang="ru-RU" sz="1800" dirty="0">
                <a:latin typeface="Bookman Old Style" panose="02050604050505020204" pitchFamily="18" charset="0"/>
                <a:ea typeface="Calibri" panose="020F0502020204030204" pitchFamily="34" charset="0"/>
              </a:rPr>
              <a:t>информационных туров для представителей туристических </a:t>
            </a:r>
            <a:r>
              <a:rPr lang="ru-RU" sz="18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агентств;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800" dirty="0">
                <a:latin typeface="Bookman Old Style" panose="02050604050505020204" pitchFamily="18" charset="0"/>
              </a:rPr>
              <a:t>з</a:t>
            </a:r>
            <a:r>
              <a:rPr lang="ru-RU" sz="1800" dirty="0" smtClean="0">
                <a:latin typeface="Bookman Old Style" panose="02050604050505020204" pitchFamily="18" charset="0"/>
              </a:rPr>
              <a:t>адействовать достопримечательности Каменского и </a:t>
            </a:r>
            <a:r>
              <a:rPr lang="ru-RU" sz="1800" dirty="0" err="1" smtClean="0">
                <a:latin typeface="Bookman Old Style" panose="02050604050505020204" pitchFamily="18" charset="0"/>
              </a:rPr>
              <a:t>Рыбницкого</a:t>
            </a:r>
            <a:r>
              <a:rPr lang="ru-RU" sz="1800" dirty="0" smtClean="0">
                <a:latin typeface="Bookman Old Style" panose="02050604050505020204" pitchFamily="18" charset="0"/>
              </a:rPr>
              <a:t> районов;</a:t>
            </a:r>
          </a:p>
          <a:p>
            <a:pPr lvl="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18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благоустройство </a:t>
            </a:r>
            <a:r>
              <a:rPr lang="ru-RU" sz="1800" dirty="0">
                <a:latin typeface="Bookman Old Style" panose="02050604050505020204" pitchFamily="18" charset="0"/>
                <a:ea typeface="Calibri" panose="020F0502020204030204" pitchFamily="34" charset="0"/>
              </a:rPr>
              <a:t>трехуровневого водопада в долине </a:t>
            </a:r>
            <a:r>
              <a:rPr lang="ru-RU" sz="1800" dirty="0" err="1" smtClean="0">
                <a:latin typeface="Bookman Old Style" panose="02050604050505020204" pitchFamily="18" charset="0"/>
                <a:ea typeface="Calibri" panose="020F0502020204030204" pitchFamily="34" charset="0"/>
              </a:rPr>
              <a:t>Томашлык</a:t>
            </a:r>
            <a:r>
              <a:rPr lang="ru-RU" sz="1800" dirty="0" smtClean="0">
                <a:latin typeface="Bookman Old Style" panose="02050604050505020204" pitchFamily="18" charset="0"/>
                <a:ea typeface="Calibri" panose="020F0502020204030204" pitchFamily="34" charset="0"/>
              </a:rPr>
              <a:t> и др. </a:t>
            </a:r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43000"/>
          </a:xfrm>
        </p:spPr>
        <p:txBody>
          <a:bodyPr/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Комплексный план развития экологического туризма в Приднестровской Молдавской Республике</a:t>
            </a:r>
            <a:endParaRPr lang="ru-RU" sz="28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797" y="4941168"/>
            <a:ext cx="2414014" cy="1604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524" y="1600143"/>
            <a:ext cx="2162076" cy="158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804" y="3286295"/>
            <a:ext cx="1918196" cy="137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500" y="1600142"/>
            <a:ext cx="2267744" cy="15890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185" y="3286295"/>
            <a:ext cx="1933724" cy="137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037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8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359</Words>
  <Application>Microsoft Office PowerPoint</Application>
  <PresentationFormat>Экран (4:3)</PresentationFormat>
  <Paragraphs>98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Times New Roman</vt:lpstr>
      <vt:lpstr>Georgia</vt:lpstr>
      <vt:lpstr>Comic Sans MS</vt:lpstr>
      <vt:lpstr>Wingdings</vt:lpstr>
      <vt:lpstr>Arial</vt:lpstr>
      <vt:lpstr>MS Mincho</vt:lpstr>
      <vt:lpstr>Calibri</vt:lpstr>
      <vt:lpstr>Bookman Old Style</vt:lpstr>
      <vt:lpstr>1_Тема Office</vt:lpstr>
      <vt:lpstr>Презентация PowerPoint</vt:lpstr>
      <vt:lpstr>«Приднестровье –  страна героического прошлого,  успешного настоящего и  счастливого будущего!»  В.Н. Красносельсий. </vt:lpstr>
      <vt:lpstr>Презентация PowerPoint</vt:lpstr>
      <vt:lpstr>Презентация PowerPoint</vt:lpstr>
      <vt:lpstr>Уроженцы Приднестровья</vt:lpstr>
      <vt:lpstr>Участники ВОВ Герои Советского Союза</vt:lpstr>
      <vt:lpstr>Презентация PowerPoint</vt:lpstr>
      <vt:lpstr>Викторина  «Знай свой край»</vt:lpstr>
      <vt:lpstr>Комплексный план развития экологического туризма в Приднестровской Молдавской Республике</vt:lpstr>
      <vt:lpstr>В Стратегии развития ПМР на 2019-2026 годы  сфера туризма обозначена как одно из приоритетных направлений развития государства </vt:lpstr>
      <vt:lpstr>Разработка маршрутов</vt:lpstr>
      <vt:lpstr>Профессии в сфере туризма</vt:lpstr>
      <vt:lpstr>Приднестровский Государственный Университет  им. Т.Г. Шевченко Естественно-географический факультет </vt:lpstr>
      <vt:lpstr>Приднестровский колледж технологий и управления</vt:lpstr>
      <vt:lpstr>Тираспольский межрегиональный университет</vt:lpstr>
      <vt:lpstr>Презентация PowerPoint</vt:lpstr>
      <vt:lpstr>Год Приднестровского народа является знаковым для республики и станет прочной основой для дальнейшего развития и процветания Приднестровья.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Belka</cp:lastModifiedBy>
  <cp:revision>140</cp:revision>
  <dcterms:created xsi:type="dcterms:W3CDTF">2014-07-06T18:18:01Z</dcterms:created>
  <dcterms:modified xsi:type="dcterms:W3CDTF">2025-03-04T09:50:31Z</dcterms:modified>
</cp:coreProperties>
</file>