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72" r:id="rId5"/>
    <p:sldId id="270" r:id="rId6"/>
    <p:sldId id="269" r:id="rId7"/>
    <p:sldId id="258" r:id="rId8"/>
    <p:sldId id="273" r:id="rId9"/>
    <p:sldId id="276" r:id="rId10"/>
    <p:sldId id="274" r:id="rId11"/>
    <p:sldId id="275" r:id="rId12"/>
    <p:sldId id="278" r:id="rId13"/>
    <p:sldId id="279" r:id="rId14"/>
    <p:sldId id="280" r:id="rId15"/>
    <p:sldId id="277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9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13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25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48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0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6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55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54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75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07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8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4F8B-D55A-42DB-AA33-AA444E9A562C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2F41-5A7C-47BC-A096-94192CC7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5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578049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07817" y="484909"/>
            <a:ext cx="7287483" cy="3311235"/>
          </a:xfrm>
          <a:prstGeom prst="wedgeRoundRectCallout">
            <a:avLst>
              <a:gd name="adj1" fmla="val 55769"/>
              <a:gd name="adj2" fmla="val -927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Georgia" panose="02040502050405020303" pitchFamily="18" charset="0"/>
              </a:rPr>
              <a:t>Задание на самоподготовку</a:t>
            </a:r>
          </a:p>
          <a:p>
            <a:pPr algn="ctr"/>
            <a:endParaRPr lang="ru-RU" sz="44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6600" dirty="0" smtClean="0">
                <a:latin typeface="Bookman Old Style" pitchFamily="18" charset="0"/>
              </a:rPr>
              <a:t>№61, №62 </a:t>
            </a:r>
            <a:r>
              <a:rPr lang="ru-RU" sz="6600" dirty="0" smtClean="0">
                <a:latin typeface="Georgia" panose="02040502050405020303" pitchFamily="18" charset="0"/>
              </a:rPr>
              <a:t>(РТ)</a:t>
            </a:r>
            <a:endParaRPr lang="ru-RU" sz="66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95309" y="1237796"/>
            <a:ext cx="1648691" cy="56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4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БД «Гражданская авиация»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6" name="Рисунок 5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80260" y="3586602"/>
            <a:ext cx="1159204" cy="3276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008909" y="3879245"/>
            <a:ext cx="5708064" cy="1246945"/>
          </a:xfrm>
          <a:prstGeom prst="wedgeRoundRectCallout">
            <a:avLst>
              <a:gd name="adj1" fmla="val 61013"/>
              <a:gd name="adj2" fmla="val -33105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Какое поле этой БД может быть ключом таблицы БД?</a:t>
            </a:r>
            <a:endParaRPr lang="ru-RU" sz="3200" dirty="0">
              <a:latin typeface="Georgia" panose="02040502050405020303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7434" y="4538018"/>
            <a:ext cx="1509293" cy="2196000"/>
            <a:chOff x="167434" y="4538018"/>
            <a:chExt cx="1509293" cy="2196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7434" y="4538018"/>
              <a:ext cx="1509293" cy="219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8343" y="6179145"/>
              <a:ext cx="144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с. 46</a:t>
              </a:r>
              <a:endParaRPr lang="ru-RU" sz="24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604" t="24443" r="17972" b="34837"/>
          <a:stretch>
            <a:fillRect/>
          </a:stretch>
        </p:blipFill>
        <p:spPr bwMode="auto">
          <a:xfrm>
            <a:off x="1" y="807465"/>
            <a:ext cx="9144000" cy="260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40" y="1011378"/>
            <a:ext cx="8437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Сортировка</a:t>
            </a:r>
            <a:r>
              <a:rPr lang="ru-RU" sz="2800" dirty="0" smtClean="0">
                <a:latin typeface="Georgia" panose="02040502050405020303" pitchFamily="18" charset="0"/>
              </a:rPr>
              <a:t> – упорядочение  данных по возрастанию или убыванию значений некоторого признака.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65143" y="-13991"/>
            <a:ext cx="611448" cy="1728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35529" y="96838"/>
            <a:ext cx="7897090" cy="914536"/>
          </a:xfrm>
          <a:prstGeom prst="wedgeRoundRectCallout">
            <a:avLst>
              <a:gd name="adj1" fmla="val 54458"/>
              <a:gd name="adj2" fmla="val -18760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Важной частью анализа данных является их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сортировка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60919" y="5778679"/>
            <a:ext cx="7897090" cy="914536"/>
          </a:xfrm>
          <a:prstGeom prst="wedgeRoundRectCallout">
            <a:avLst>
              <a:gd name="adj1" fmla="val 54283"/>
              <a:gd name="adj2" fmla="val -46029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Данные в каком поле отсортированы?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11" name="Рисунок 10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51283" y="5112354"/>
            <a:ext cx="611448" cy="172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604" t="24443" r="17972" b="34837"/>
          <a:stretch>
            <a:fillRect/>
          </a:stretch>
        </p:blipFill>
        <p:spPr bwMode="auto">
          <a:xfrm>
            <a:off x="1" y="2470065"/>
            <a:ext cx="9144000" cy="260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Georgia" pitchFamily="18" charset="0"/>
              </a:rPr>
              <a:t>Фронтальная</a:t>
            </a:r>
          </a:p>
          <a:p>
            <a:pPr algn="ctr"/>
            <a:r>
              <a:rPr lang="ru-RU" sz="5400" dirty="0" smtClean="0">
                <a:latin typeface="Georgia" pitchFamily="18" charset="0"/>
              </a:rPr>
              <a:t>практическая работа</a:t>
            </a:r>
            <a:endParaRPr lang="ru-RU" sz="5400" dirty="0">
              <a:latin typeface="Georgia" pitchFamily="18" charset="0"/>
            </a:endParaRPr>
          </a:p>
        </p:txBody>
      </p:sp>
      <p:pic>
        <p:nvPicPr>
          <p:cNvPr id="6" name="Рисунок 5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79050" y="4999812"/>
            <a:ext cx="649664" cy="183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604" t="24443" r="17972" b="34837"/>
          <a:stretch>
            <a:fillRect/>
          </a:stretch>
        </p:blipFill>
        <p:spPr bwMode="auto">
          <a:xfrm>
            <a:off x="1" y="2165255"/>
            <a:ext cx="9144000" cy="260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65143" y="-13991"/>
            <a:ext cx="611448" cy="172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21673" y="96838"/>
            <a:ext cx="7910946" cy="914536"/>
          </a:xfrm>
          <a:prstGeom prst="wedgeRoundRectCallout">
            <a:avLst>
              <a:gd name="adj1" fmla="val 54458"/>
              <a:gd name="adj2" fmla="val -18760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Базу данных можно использовать в качестве справочной системы.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40" y="1537868"/>
            <a:ext cx="9033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Таблица, содержащая интересующие пользователя сведения, извлечённые из базы данных, называется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запросом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8766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Запросы в </a:t>
            </a:r>
            <a:r>
              <a:rPr lang="en-US" sz="2800" dirty="0" smtClean="0">
                <a:latin typeface="Georgia" panose="02040502050405020303" pitchFamily="18" charset="0"/>
              </a:rPr>
              <a:t>MS Excel </a:t>
            </a:r>
            <a:r>
              <a:rPr lang="ru-RU" sz="2800" dirty="0" smtClean="0">
                <a:latin typeface="Georgia" panose="02040502050405020303" pitchFamily="18" charset="0"/>
              </a:rPr>
              <a:t>составляются с помощью фильтров, которые «не пропускают» на экран записи, не удовлетворяющие условиям выбора.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532552" y="3103308"/>
            <a:ext cx="611448" cy="172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02938" y="3214137"/>
            <a:ext cx="7897090" cy="1330180"/>
          </a:xfrm>
          <a:prstGeom prst="wedgeRoundRectCallout">
            <a:avLst>
              <a:gd name="adj1" fmla="val 54458"/>
              <a:gd name="adj2" fmla="val -18760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Запрос содержит только те записи и их поля, которые удовлетворяют заданным условиям выбора.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Georgia" pitchFamily="18" charset="0"/>
              </a:rPr>
              <a:t>Фронтальная</a:t>
            </a:r>
          </a:p>
          <a:p>
            <a:pPr algn="ctr"/>
            <a:r>
              <a:rPr lang="ru-RU" sz="5400" dirty="0" smtClean="0">
                <a:latin typeface="Georgia" pitchFamily="18" charset="0"/>
              </a:rPr>
              <a:t>практическая работа</a:t>
            </a:r>
            <a:endParaRPr lang="ru-RU" sz="5400" dirty="0">
              <a:latin typeface="Georgia" pitchFamily="18" charset="0"/>
            </a:endParaRPr>
          </a:p>
        </p:txBody>
      </p:sp>
      <p:pic>
        <p:nvPicPr>
          <p:cNvPr id="6" name="Рисунок 5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79050" y="4999812"/>
            <a:ext cx="649664" cy="1836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604" t="24443" r="17972" b="34837"/>
          <a:stretch>
            <a:fillRect/>
          </a:stretch>
        </p:blipFill>
        <p:spPr bwMode="auto">
          <a:xfrm>
            <a:off x="1" y="2165255"/>
            <a:ext cx="9144000" cy="260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Georgia" pitchFamily="18" charset="0"/>
              </a:rPr>
              <a:t>Практическая работа</a:t>
            </a:r>
            <a:endParaRPr lang="ru-RU" sz="5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162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БД «ВОДИТЕЛИ»</a:t>
            </a:r>
            <a:endParaRPr lang="ru-RU" sz="4400" b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77" t="23828" r="27635" b="10547"/>
          <a:stretch>
            <a:fillRect/>
          </a:stretch>
        </p:blipFill>
        <p:spPr bwMode="auto">
          <a:xfrm>
            <a:off x="0" y="1541321"/>
            <a:ext cx="9158288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илот-самолета-239698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04950" y="3932977"/>
            <a:ext cx="1044573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40" t="9280" r="12275" b="6250"/>
          <a:stretch>
            <a:fillRect/>
          </a:stretch>
        </p:blipFill>
        <p:spPr bwMode="auto">
          <a:xfrm>
            <a:off x="0" y="0"/>
            <a:ext cx="9157854" cy="617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Georgia" pitchFamily="18" charset="0"/>
              </a:rPr>
              <a:t>СУБД-квест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646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  <a:hlinkClick r:id="rId3"/>
              </a:rPr>
              <a:t>https://www.learnis.ru/578049/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471" t="24632" r="18521" b="10156"/>
          <a:stretch>
            <a:fillRect/>
          </a:stretch>
        </p:blipFill>
        <p:spPr bwMode="auto">
          <a:xfrm>
            <a:off x="0" y="-13863"/>
            <a:ext cx="9159024" cy="51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илот-самолета-239698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88037" y="4156364"/>
            <a:ext cx="955964" cy="270163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80110" y="4488865"/>
            <a:ext cx="7536864" cy="2022766"/>
          </a:xfrm>
          <a:prstGeom prst="wedgeRoundRectCallout">
            <a:avLst>
              <a:gd name="adj1" fmla="val 58342"/>
              <a:gd name="adj2" fmla="val -44763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Найдите в </a:t>
            </a:r>
            <a:r>
              <a:rPr lang="ru-RU" sz="3200" dirty="0" err="1" smtClean="0">
                <a:latin typeface="Georgia" panose="02040502050405020303" pitchFamily="18" charset="0"/>
              </a:rPr>
              <a:t>сканворде</a:t>
            </a:r>
            <a:r>
              <a:rPr lang="ru-RU" sz="3200" dirty="0" smtClean="0">
                <a:latin typeface="Georgia" panose="02040502050405020303" pitchFamily="18" charset="0"/>
              </a:rPr>
              <a:t> слова. Выделите их цветом и запишите в таблицу справа.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6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465" t="24375" r="18581" b="10233"/>
          <a:stretch>
            <a:fillRect/>
          </a:stretch>
        </p:blipFill>
        <p:spPr bwMode="auto">
          <a:xfrm>
            <a:off x="-41549" y="-7"/>
            <a:ext cx="9179021" cy="51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илот-самолета-239698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88037" y="4156364"/>
            <a:ext cx="955964" cy="270163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52400" y="4516575"/>
            <a:ext cx="7536864" cy="2022766"/>
          </a:xfrm>
          <a:prstGeom prst="wedgeRoundRectCallout">
            <a:avLst>
              <a:gd name="adj1" fmla="val 58526"/>
              <a:gd name="adj2" fmla="val -45448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Какие понятия вам не знакомы?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6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8341" y="1376423"/>
            <a:ext cx="1939636" cy="5481577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07818" y="484911"/>
            <a:ext cx="3560618" cy="928253"/>
          </a:xfrm>
          <a:prstGeom prst="wedgeRoundRectCallout">
            <a:avLst>
              <a:gd name="adj1" fmla="val 58785"/>
              <a:gd name="adj2" fmla="val 46557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СОРТИРОВКА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043054" y="443347"/>
            <a:ext cx="3560618" cy="928253"/>
          </a:xfrm>
          <a:prstGeom prst="wedgeRoundRectCallout">
            <a:avLst>
              <a:gd name="adj1" fmla="val -56779"/>
              <a:gd name="adj2" fmla="val 48050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ФИЛЬТР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77091" y="3643747"/>
            <a:ext cx="3560618" cy="928253"/>
          </a:xfrm>
          <a:prstGeom prst="wedgeRoundRectCallout">
            <a:avLst>
              <a:gd name="adj1" fmla="val 42054"/>
              <a:gd name="adj2" fmla="val -111652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ВЫБОРКА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61710" y="3685310"/>
            <a:ext cx="3560618" cy="928253"/>
          </a:xfrm>
          <a:prstGeom prst="wedgeRoundRectCallout">
            <a:avLst>
              <a:gd name="adj1" fmla="val -43549"/>
              <a:gd name="adj2" fmla="val -114637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ЗАПРОС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СУБД. Сортировка. Запросы на выборку данных</a:t>
            </a:r>
            <a:endParaRPr lang="ru-RU" sz="48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В.В.Меньшиков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 дисциплины «Информатика и ИКТ»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ФГКОУ «Петрозаводское ПКУ»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45673"/>
            <a:ext cx="1808978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7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Georgia" pitchFamily="18" charset="0"/>
              </a:rPr>
              <a:t>Задачи урока</a:t>
            </a:r>
            <a:endParaRPr lang="ru-RU" sz="8800" b="1" dirty="0">
              <a:latin typeface="Georgia" pitchFamily="18" charset="0"/>
            </a:endParaRPr>
          </a:p>
        </p:txBody>
      </p:sp>
      <p:pic>
        <p:nvPicPr>
          <p:cNvPr id="4" name="Рисунок 3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45673"/>
            <a:ext cx="1808978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61" t="34038" r="31828" b="20508"/>
          <a:stretch>
            <a:fillRect/>
          </a:stretch>
        </p:blipFill>
        <p:spPr bwMode="auto">
          <a:xfrm>
            <a:off x="1427018" y="1496291"/>
            <a:ext cx="7716982" cy="3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Для работы с базами данных используют специальное программное обеспечение –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системы управления базами данных (СУБД)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пилот-самолета-239698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52255"/>
            <a:ext cx="1558957" cy="440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890" y="4959927"/>
            <a:ext cx="7800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СУБД превращает огромный объём хранимых сведений в мощную справочную систему, способную быстро производить поиск и отбор необходимой информации.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b47/00108606-31c092af/hello_html_348164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7382" cy="6796522"/>
          </a:xfrm>
          <a:prstGeom prst="rect">
            <a:avLst/>
          </a:prstGeom>
          <a:noFill/>
        </p:spPr>
      </p:pic>
      <p:pic>
        <p:nvPicPr>
          <p:cNvPr id="5" name="Рисунок 4" descr="пилот-самолета-239698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655" y="1298117"/>
            <a:ext cx="1967345" cy="5559884"/>
          </a:xfrm>
          <a:prstGeom prst="rect">
            <a:avLst/>
          </a:prstGeom>
        </p:spPr>
      </p:pic>
      <p:pic>
        <p:nvPicPr>
          <p:cNvPr id="2056" name="Picture 8" descr="https://pp.userapi.com/c845124/v845124198/9f756/fz6OAoKDT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5" y="1496283"/>
            <a:ext cx="7105305" cy="364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БД «Гражданская авиация»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6" name="Рисунок 5" descr="пилот-самолета-239698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80260" y="3586602"/>
            <a:ext cx="1159204" cy="3276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6255" y="3616000"/>
            <a:ext cx="7550718" cy="1246945"/>
          </a:xfrm>
          <a:prstGeom prst="wedgeRoundRectCallout">
            <a:avLst>
              <a:gd name="adj1" fmla="val 57592"/>
              <a:gd name="adj2" fmla="val -16440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Сколько записей в этой БД?</a:t>
            </a: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Сколько полей в этой БД?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255" y="5281096"/>
            <a:ext cx="810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Крейсерская скорость</a:t>
            </a:r>
            <a:r>
              <a:rPr lang="ru-RU" sz="1400" dirty="0" smtClean="0">
                <a:latin typeface="Georgia" pitchFamily="18" charset="0"/>
              </a:rPr>
              <a:t> (в авиации)— скорость максимальной дальности полёта воздушного судна при минимальном километровом расходе топлива.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255" y="6004046"/>
            <a:ext cx="8201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Практическая дальность </a:t>
            </a:r>
            <a:r>
              <a:rPr lang="ru-RU" sz="1400" dirty="0" smtClean="0">
                <a:latin typeface="Georgia" pitchFamily="18" charset="0"/>
              </a:rPr>
              <a:t>– наибольшее расстояние, которое может пройти летательный аппарат в одном направлении, на </a:t>
            </a:r>
            <a:r>
              <a:rPr lang="ru-RU" sz="1400" dirty="0" err="1" smtClean="0">
                <a:latin typeface="Georgia" pitchFamily="18" charset="0"/>
              </a:rPr>
              <a:t>наивыгоднейшей</a:t>
            </a:r>
            <a:r>
              <a:rPr lang="ru-RU" sz="1400" dirty="0" smtClean="0">
                <a:latin typeface="Georgia" pitchFamily="18" charset="0"/>
              </a:rPr>
              <a:t> скорости и при максимально заполненных топливных баках 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04" t="24443" r="17972" b="34837"/>
          <a:stretch>
            <a:fillRect/>
          </a:stretch>
        </p:blipFill>
        <p:spPr bwMode="auto">
          <a:xfrm>
            <a:off x="1" y="807465"/>
            <a:ext cx="9144000" cy="260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251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2019-10-10T10:13:26Z</dcterms:created>
  <dcterms:modified xsi:type="dcterms:W3CDTF">2019-11-02T12:29:14Z</dcterms:modified>
</cp:coreProperties>
</file>