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1" r:id="rId3"/>
    <p:sldId id="262" r:id="rId4"/>
    <p:sldId id="263" r:id="rId5"/>
    <p:sldId id="264" r:id="rId6"/>
    <p:sldId id="268" r:id="rId7"/>
    <p:sldId id="269" r:id="rId8"/>
    <p:sldId id="272" r:id="rId9"/>
    <p:sldId id="273" r:id="rId10"/>
    <p:sldId id="274" r:id="rId11"/>
    <p:sldId id="276" r:id="rId12"/>
    <p:sldId id="277" r:id="rId13"/>
    <p:sldId id="266" r:id="rId14"/>
    <p:sldId id="267" r:id="rId15"/>
    <p:sldId id="265" r:id="rId16"/>
    <p:sldId id="270" r:id="rId17"/>
    <p:sldId id="271" r:id="rId18"/>
    <p:sldId id="275" r:id="rId19"/>
  </p:sldIdLst>
  <p:sldSz cx="9144000" cy="5143500" type="screen16x9"/>
  <p:notesSz cx="6858000" cy="9144000"/>
  <p:custShowLst>
    <p:custShow name="Произвольный показ 1" id="0">
      <p:sldLst>
        <p:sld r:id="rId16"/>
      </p:sldLst>
    </p:custShow>
    <p:custShow name="Произвольный показ 2" id="1">
      <p:sldLst>
        <p:sld r:id="rId14"/>
      </p:sldLst>
    </p:custShow>
    <p:custShow name="Произвольный показ 3" id="2">
      <p:sldLst>
        <p:sld r:id="rId15"/>
      </p:sldLst>
    </p:custShow>
    <p:custShow name="Произвольный показ 4" id="3">
      <p:sldLst>
        <p:sld r:id="rId17"/>
      </p:sldLst>
    </p:custShow>
    <p:custShow name="Произвольный показ 6" id="4">
      <p:sldLst>
        <p:sld r:id="rId18"/>
      </p:sldLst>
    </p:custShow>
    <p:custShow name="Произвольный показ 5" id="5">
      <p:sldLst>
        <p:sld r:id="rId1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2319"/>
    <a:srgbClr val="173A8D"/>
    <a:srgbClr val="003374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979" autoAdjust="0"/>
  </p:normalViewPr>
  <p:slideViewPr>
    <p:cSldViewPr snapToGrid="0">
      <p:cViewPr>
        <p:scale>
          <a:sx n="72" d="100"/>
          <a:sy n="72" d="100"/>
        </p:scale>
        <p:origin x="356" y="20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3A24-579D-4E62-9ED6-37500C2AE0F8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19EB9-AB1E-4577-9C73-59F39A1FE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1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19EB9-AB1E-4577-9C73-59F39A1FE4F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54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099297"/>
            <a:ext cx="7869891" cy="3533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7" y="1"/>
            <a:ext cx="7839635" cy="1003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5yiV-DTZXa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drive.google.com/file/d/1IFIIjfTfVX4U_PfCC8Sq2YrOQQHsPZT_/view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3413760"/>
            <a:ext cx="8884921" cy="2202180"/>
          </a:xfrm>
        </p:spPr>
        <p:txBody>
          <a:bodyPr>
            <a:no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Компьютерное моделирование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систем принятия решений</a:t>
            </a:r>
            <a:b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4800" dirty="0" smtClean="0">
                <a:ln w="18415" cmpd="sng">
                  <a:solidFill>
                    <a:srgbClr val="FF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средствами </a:t>
            </a:r>
            <a:r>
              <a:rPr lang="en-US" sz="4800" dirty="0" smtClean="0">
                <a:ln w="18415" cmpd="sng">
                  <a:solidFill>
                    <a:srgbClr val="FF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MS Excel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59" y="-46242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Компьютерный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эксперимент</a:t>
            </a: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0762" y="907750"/>
            <a:ext cx="3553062" cy="2883423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Определите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детское заболевание, если первые 4 строки поставить «ДА», остальные «НЕТ». </a:t>
            </a:r>
            <a:endParaRPr lang="ru-RU" sz="1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Определите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детское заболевание, если 3,4 и 5 строку поставить «ДА», остальные «НЕТ».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Какой ответ будет системы, если поставить все ответы «ДА»?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Какой ответ будет системы, если поставить все ответы «НЕТ»?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5.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Как изменить систему, что бы в случае всех «ДА» ответ был – «Не достаточно данных», а в случае всех «НЕТ» - «Вы здоровы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66" y="915893"/>
            <a:ext cx="5016815" cy="3119120"/>
          </a:xfrm>
          <a:prstGeom prst="rect">
            <a:avLst/>
          </a:prstGeom>
        </p:spPr>
      </p:pic>
      <p:sp>
        <p:nvSpPr>
          <p:cNvPr id="6" name="Прямоугольник 5">
            <a:hlinkClick r:id="" action="ppaction://customshow?id=5&amp;return=true"/>
          </p:cNvPr>
          <p:cNvSpPr/>
          <p:nvPr/>
        </p:nvSpPr>
        <p:spPr>
          <a:xfrm>
            <a:off x="7297165" y="4217906"/>
            <a:ext cx="1616659" cy="490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07" y="81281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Домашнее задание</a:t>
            </a: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26" y="1178457"/>
            <a:ext cx="3858050" cy="3693319"/>
          </a:xfrm>
        </p:spPr>
      </p:pic>
      <p:sp>
        <p:nvSpPr>
          <p:cNvPr id="5" name="Прямоугольник 4"/>
          <p:cNvSpPr/>
          <p:nvPr/>
        </p:nvSpPr>
        <p:spPr>
          <a:xfrm>
            <a:off x="5016236" y="1178457"/>
            <a:ext cx="3802644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dk1"/>
                </a:solidFill>
              </a:rPr>
              <a:t>Правила вывода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dk1"/>
                </a:solidFill>
              </a:rPr>
              <a:t>1. Если у объекта водоплавающего есть крылья, плоский клюв и короткая шея, то "Утка".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dk1"/>
                </a:solidFill>
              </a:rPr>
              <a:t>2. Если у объекта водоплавающего есть крылья, плоский клюв и длинная шея, то "Гусь".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dk1"/>
                </a:solidFill>
              </a:rPr>
              <a:t>3. Если у </a:t>
            </a:r>
            <a:r>
              <a:rPr lang="ru-RU" dirty="0" err="1">
                <a:solidFill>
                  <a:schemeClr val="dk1"/>
                </a:solidFill>
              </a:rPr>
              <a:t>неводоплавающего</a:t>
            </a:r>
            <a:r>
              <a:rPr lang="ru-RU" dirty="0">
                <a:solidFill>
                  <a:schemeClr val="dk1"/>
                </a:solidFill>
              </a:rPr>
              <a:t> объекта есть крылья, острый клюв и короткая шея, то "Курица".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dk1"/>
                </a:solidFill>
              </a:rPr>
              <a:t>4. Если у </a:t>
            </a:r>
            <a:r>
              <a:rPr lang="ru-RU" dirty="0" err="1">
                <a:solidFill>
                  <a:schemeClr val="dk1"/>
                </a:solidFill>
              </a:rPr>
              <a:t>неводоплавающего</a:t>
            </a:r>
            <a:r>
              <a:rPr lang="ru-RU" dirty="0">
                <a:solidFill>
                  <a:schemeClr val="dk1"/>
                </a:solidFill>
              </a:rPr>
              <a:t> объекта есть крылья, острый клюв и длинная шея, то "Индюк"</a:t>
            </a:r>
          </a:p>
        </p:txBody>
      </p:sp>
    </p:spTree>
    <p:extLst>
      <p:ext uri="{BB962C8B-B14F-4D97-AF65-F5344CB8AC3E}">
        <p14:creationId xmlns:p14="http://schemas.microsoft.com/office/powerpoint/2010/main" val="34266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19" y="92283"/>
            <a:ext cx="7853083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Рефлексия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19" y="1099297"/>
            <a:ext cx="8031181" cy="99586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бсуждение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вопросов: главная идея урока, результаты, идея, что получилось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184" y="2095166"/>
            <a:ext cx="2165616" cy="273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355" y="70946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7707" y="1390958"/>
            <a:ext cx="7869891" cy="353342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Какие были первые системы принятия решений в медицине? </a:t>
            </a:r>
            <a:r>
              <a:rPr lang="ru-RU" b="1" dirty="0" smtClean="0">
                <a:solidFill>
                  <a:schemeClr val="bg1"/>
                </a:solidFill>
              </a:rPr>
              <a:t>Ответ: справочники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Что умели делать эти системы? </a:t>
            </a:r>
            <a:r>
              <a:rPr lang="ru-RU" b="1" dirty="0">
                <a:solidFill>
                  <a:schemeClr val="bg1"/>
                </a:solidFill>
              </a:rPr>
              <a:t>Ответ: искать заболевание по симптомам, рекомендовать </a:t>
            </a:r>
            <a:r>
              <a:rPr lang="ru-RU" b="1" dirty="0" smtClean="0">
                <a:solidFill>
                  <a:schemeClr val="bg1"/>
                </a:solidFill>
              </a:rPr>
              <a:t>решение.</a:t>
            </a:r>
            <a:endParaRPr lang="ru-RU" b="1" dirty="0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В чем сложность создания систем принятия решений в медицине? </a:t>
            </a:r>
            <a:r>
              <a:rPr lang="ru-RU" b="1" dirty="0">
                <a:solidFill>
                  <a:schemeClr val="bg1"/>
                </a:solidFill>
              </a:rPr>
              <a:t>Ответ: У забеливаний есть атипичная клиническая </a:t>
            </a:r>
            <a:r>
              <a:rPr lang="ru-RU" b="1" dirty="0" smtClean="0">
                <a:solidFill>
                  <a:schemeClr val="bg1"/>
                </a:solidFill>
              </a:rPr>
              <a:t>симптоматика.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4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Какие есть инновации в разработке современных медицинских систем принятия решений? </a:t>
            </a:r>
            <a:r>
              <a:rPr lang="ru-RU" b="1" dirty="0">
                <a:solidFill>
                  <a:schemeClr val="bg1"/>
                </a:solidFill>
              </a:rPr>
              <a:t>Ответ: </a:t>
            </a:r>
            <a:r>
              <a:rPr lang="ru-RU" b="1" dirty="0" smtClean="0">
                <a:solidFill>
                  <a:schemeClr val="bg1"/>
                </a:solidFill>
              </a:rPr>
              <a:t>соединение </a:t>
            </a:r>
            <a:r>
              <a:rPr lang="ru-RU" b="1" dirty="0">
                <a:solidFill>
                  <a:schemeClr val="bg1"/>
                </a:solidFill>
              </a:rPr>
              <a:t>с технологией нейронных </a:t>
            </a:r>
            <a:r>
              <a:rPr lang="ru-RU" b="1" dirty="0" smtClean="0">
                <a:solidFill>
                  <a:schemeClr val="bg1"/>
                </a:solidFill>
              </a:rPr>
              <a:t>сетей.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059" y="95998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Запишите в тетрадь основные понятия систем принятия решений: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 Факты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они характеризуют систему.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Правила - это зависимости от совокупности фактов.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База знаний - место хранение фактов и правил.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База данных - система для анализа сочетания фактов в данный момент.</a:t>
            </a:r>
          </a:p>
        </p:txBody>
      </p:sp>
    </p:spTree>
    <p:extLst>
      <p:ext uri="{BB962C8B-B14F-4D97-AF65-F5344CB8AC3E}">
        <p14:creationId xmlns:p14="http://schemas.microsoft.com/office/powerpoint/2010/main" val="77934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27" y="183084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Постановка информационной модели «Диагностика детских заболеваний»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571" y="1186383"/>
            <a:ext cx="7869891" cy="353342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Факты – это симптомы.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Правила - весовые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факторы появления симптомов при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заболевании.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Для создания модели можно транспонировать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таблицу: строки - симптомы, столбцы - заболевания</a:t>
            </a:r>
          </a:p>
        </p:txBody>
      </p:sp>
    </p:spTree>
    <p:extLst>
      <p:ext uri="{BB962C8B-B14F-4D97-AF65-F5344CB8AC3E}">
        <p14:creationId xmlns:p14="http://schemas.microsoft.com/office/powerpoint/2010/main" val="3739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32" y="95998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Ответы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99" y="1099297"/>
            <a:ext cx="7869891" cy="353342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Сумма весовых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факторов для каждого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заболевания равна 50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Поиск заболевания можно выполнить по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максимальному весовому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фактору.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4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38" y="7883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Пиктограммы </a:t>
            </a: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</a:rPr>
              <a:t>MS Excel </a:t>
            </a: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8" y="899422"/>
            <a:ext cx="5001184" cy="19555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3355" y="2933655"/>
            <a:ext cx="78172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Ответы 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вопросы: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Как переименовать лист? </a:t>
            </a:r>
            <a:r>
              <a:rPr lang="ru-RU" b="1" dirty="0">
                <a:solidFill>
                  <a:schemeClr val="bg1"/>
                </a:solidFill>
              </a:rPr>
              <a:t>Ответ: правой кнопкой на листе </a:t>
            </a:r>
            <a:r>
              <a:rPr lang="ru-RU" b="1" dirty="0" smtClean="0">
                <a:solidFill>
                  <a:schemeClr val="bg1"/>
                </a:solidFill>
              </a:rPr>
              <a:t>– переименовывать.</a:t>
            </a:r>
            <a:endParaRPr lang="ru-RU" b="1" dirty="0">
              <a:solidFill>
                <a:schemeClr val="bg1"/>
              </a:solidFill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Как скрыть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лист? </a:t>
            </a:r>
            <a:r>
              <a:rPr lang="ru-RU" b="1" dirty="0" smtClean="0">
                <a:solidFill>
                  <a:schemeClr val="bg1"/>
                </a:solidFill>
              </a:rPr>
              <a:t>Ответ</a:t>
            </a:r>
            <a:r>
              <a:rPr lang="ru-RU" b="1" dirty="0">
                <a:solidFill>
                  <a:schemeClr val="bg1"/>
                </a:solidFill>
              </a:rPr>
              <a:t>: правой кнопкой листе- </a:t>
            </a:r>
            <a:r>
              <a:rPr lang="ru-RU" b="1" dirty="0" smtClean="0">
                <a:solidFill>
                  <a:schemeClr val="bg1"/>
                </a:solidFill>
              </a:rPr>
              <a:t>скрыть.</a:t>
            </a:r>
            <a:endParaRPr lang="ru-RU" b="1" dirty="0">
              <a:solidFill>
                <a:schemeClr val="bg1"/>
              </a:solidFill>
            </a:endParaRPr>
          </a:p>
          <a:p>
            <a:pPr indent="450215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Как сделать выпадающий список для ячейки? </a:t>
            </a:r>
            <a:r>
              <a:rPr lang="ru-RU" b="1" dirty="0">
                <a:solidFill>
                  <a:schemeClr val="bg1"/>
                </a:solidFill>
              </a:rPr>
              <a:t>Ответ. Выделите ячейки. На горизонтальном меню ДАННЫЕ – ПРОВЕРКА ДАННЫХ. Определите ТИП ДАННЫХ – СПИСОК, ИСТОЧНИК – ДА; НЕТ.</a:t>
            </a:r>
          </a:p>
        </p:txBody>
      </p:sp>
    </p:spTree>
    <p:extLst>
      <p:ext uri="{BB962C8B-B14F-4D97-AF65-F5344CB8AC3E}">
        <p14:creationId xmlns:p14="http://schemas.microsoft.com/office/powerpoint/2010/main" val="15960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07" y="142241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Компьютерный эксперимент</a:t>
            </a:r>
            <a:b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907" y="1231377"/>
            <a:ext cx="8325821" cy="35334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Определите детское заболевание, если первые 4 строки поставить «ДА», остальные «НЕТ». </a:t>
            </a:r>
            <a:r>
              <a:rPr lang="ru-RU" dirty="0" smtClean="0">
                <a:solidFill>
                  <a:schemeClr val="bg1"/>
                </a:solidFill>
              </a:rPr>
              <a:t>Ответ: ангина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>2. Определите детское заболевание, если 3,4 и 5 строку поставить «ДА», остальные «НЕТ». </a:t>
            </a:r>
            <a:r>
              <a:rPr lang="ru-RU" dirty="0" smtClean="0">
                <a:solidFill>
                  <a:schemeClr val="bg1"/>
                </a:solidFill>
              </a:rPr>
              <a:t>Ответ: дифтерия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Какой ответ будет системы, если поставить все ответы «ДА»? </a:t>
            </a:r>
            <a:r>
              <a:rPr lang="ru-RU" dirty="0">
                <a:solidFill>
                  <a:schemeClr val="bg1"/>
                </a:solidFill>
              </a:rPr>
              <a:t>Ответ: </a:t>
            </a:r>
            <a:r>
              <a:rPr lang="ru-RU" dirty="0" smtClean="0">
                <a:solidFill>
                  <a:schemeClr val="bg1"/>
                </a:solidFill>
              </a:rPr>
              <a:t>высвечиваются </a:t>
            </a:r>
            <a:r>
              <a:rPr lang="ru-RU" dirty="0">
                <a:solidFill>
                  <a:schemeClr val="bg1"/>
                </a:solidFill>
              </a:rPr>
              <a:t>все </a:t>
            </a:r>
            <a:r>
              <a:rPr lang="ru-RU" dirty="0" smtClean="0">
                <a:solidFill>
                  <a:schemeClr val="bg1"/>
                </a:solidFill>
              </a:rPr>
              <a:t>заболевания.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/>
              <a:t>Какой ответ будет системы, если поставить все ответы «НЕТ»? </a:t>
            </a:r>
            <a:r>
              <a:rPr lang="ru-RU" dirty="0">
                <a:solidFill>
                  <a:schemeClr val="bg1"/>
                </a:solidFill>
              </a:rPr>
              <a:t>Ответ: </a:t>
            </a:r>
            <a:r>
              <a:rPr lang="ru-RU" dirty="0" smtClean="0">
                <a:solidFill>
                  <a:schemeClr val="bg1"/>
                </a:solidFill>
              </a:rPr>
              <a:t>высвечиваются </a:t>
            </a:r>
            <a:r>
              <a:rPr lang="ru-RU" dirty="0">
                <a:solidFill>
                  <a:schemeClr val="bg1"/>
                </a:solidFill>
              </a:rPr>
              <a:t>все </a:t>
            </a:r>
            <a:r>
              <a:rPr lang="ru-RU" dirty="0" smtClean="0">
                <a:solidFill>
                  <a:schemeClr val="bg1"/>
                </a:solidFill>
              </a:rPr>
              <a:t>заболевания.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/>
              <a:t>5. </a:t>
            </a:r>
            <a:r>
              <a:rPr lang="ru-RU" dirty="0"/>
              <a:t>Как изменить систему, что бы в случае всех «ДА» ответ был – «Не достаточно данных», а в случае всех «НЕТ» - «Вы здоровы</a:t>
            </a:r>
            <a:r>
              <a:rPr lang="ru-RU" dirty="0" smtClean="0"/>
              <a:t>». </a:t>
            </a:r>
            <a:r>
              <a:rPr lang="ru-RU" dirty="0">
                <a:solidFill>
                  <a:schemeClr val="bg1"/>
                </a:solidFill>
              </a:rPr>
              <a:t>Ответ: </a:t>
            </a:r>
            <a:r>
              <a:rPr lang="ru-RU" dirty="0" smtClean="0">
                <a:solidFill>
                  <a:schemeClr val="bg1"/>
                </a:solidFill>
              </a:rPr>
              <a:t>добавить </a:t>
            </a:r>
            <a:r>
              <a:rPr lang="ru-RU" dirty="0">
                <a:solidFill>
                  <a:schemeClr val="bg1"/>
                </a:solidFill>
              </a:rPr>
              <a:t>сумму ячеек G17:G27 на листе БАЗЫ ЗНАНИЙ, изменить формулу принятия решений для листа БАЗЫ ДАННЫХ =ЕСЛИ('База Знаний'!G29=0;"Вы </a:t>
            </a:r>
            <a:r>
              <a:rPr lang="ru-RU" dirty="0" err="1">
                <a:solidFill>
                  <a:schemeClr val="bg1"/>
                </a:solidFill>
              </a:rPr>
              <a:t>здоровы";ЕСЛИ</a:t>
            </a:r>
            <a:r>
              <a:rPr lang="ru-RU" dirty="0">
                <a:solidFill>
                  <a:schemeClr val="bg1"/>
                </a:solidFill>
              </a:rPr>
              <a:t>('База Знаний'!G29=11;"Не достаточно </a:t>
            </a:r>
            <a:r>
              <a:rPr lang="ru-RU" dirty="0" err="1">
                <a:solidFill>
                  <a:schemeClr val="bg1"/>
                </a:solidFill>
              </a:rPr>
              <a:t>данных";СЦЕПИТЬ</a:t>
            </a:r>
            <a:r>
              <a:rPr lang="ru-RU" dirty="0">
                <a:solidFill>
                  <a:schemeClr val="bg1"/>
                </a:solidFill>
              </a:rPr>
              <a:t>('База Знаний'!B33;" ";'База Знаний'!C33;" ";'База Знаний'!D33;" ";'База Знаний'!E33;" ";'База Знаний'!F33;" ";)))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3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6375" y="65030"/>
            <a:ext cx="7632000" cy="11997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Система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искусственного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интеллекта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– это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система,  имитирующая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на компьютере мышление человека при решении различных задач.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7027" y="3848578"/>
            <a:ext cx="7632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Система принятия решения/экспертная система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 это система искусственного интеллекта, созданная для решения задачи в конкретной области.</a:t>
            </a:r>
          </a:p>
        </p:txBody>
      </p:sp>
      <p:pic>
        <p:nvPicPr>
          <p:cNvPr id="1026" name="Picture 2" descr="https://ai-news.ru/images/posts/pimg/pimg-1246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153" y="1464807"/>
            <a:ext cx="4199948" cy="227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4202" y="416967"/>
            <a:ext cx="3538118" cy="3657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Вопросы для обсуждения:</a:t>
            </a:r>
            <a:endParaRPr lang="ru-RU" sz="1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1. Какие были первые системы принятия решений в медицине?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. Что умели делать эти системы?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. В чем сложность создания систем принятия решений в медицине? </a:t>
            </a:r>
            <a:endParaRPr lang="ru-RU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defTabSz="925513">
              <a:buNone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. Какие есть инновации в разработке современных медицинских систем принятия решений? </a:t>
            </a:r>
          </a:p>
        </p:txBody>
      </p:sp>
      <p:sp>
        <p:nvSpPr>
          <p:cNvPr id="5" name="Прямоугольник 4">
            <a:hlinkClick r:id="" action="ppaction://customshow?id=1&amp;return=true"/>
          </p:cNvPr>
          <p:cNvSpPr/>
          <p:nvPr/>
        </p:nvSpPr>
        <p:spPr>
          <a:xfrm>
            <a:off x="7227418" y="4280968"/>
            <a:ext cx="1616659" cy="490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94" y="416967"/>
            <a:ext cx="3677055" cy="28689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5876" y="3428236"/>
            <a:ext cx="3777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legreya Sans"/>
              </a:rPr>
              <a:t>Посмотрите видео </a:t>
            </a:r>
          </a:p>
          <a:p>
            <a:pPr algn="ctr"/>
            <a:r>
              <a:rPr lang="ru-RU" dirty="0" smtClean="0">
                <a:solidFill>
                  <a:srgbClr val="333333"/>
                </a:solidFill>
                <a:latin typeface="Alegreya Sans"/>
                <a:hlinkClick r:id="rId4"/>
              </a:rPr>
              <a:t>«Системы </a:t>
            </a:r>
            <a:r>
              <a:rPr lang="ru-RU" dirty="0">
                <a:solidFill>
                  <a:srgbClr val="333333"/>
                </a:solidFill>
                <a:latin typeface="Alegreya Sans"/>
                <a:hlinkClick r:id="rId4"/>
              </a:rPr>
              <a:t>принятия решений в </a:t>
            </a:r>
            <a:r>
              <a:rPr lang="ru-RU" dirty="0" smtClean="0">
                <a:solidFill>
                  <a:srgbClr val="333333"/>
                </a:solidFill>
                <a:latin typeface="Alegreya Sans"/>
                <a:hlinkClick r:id="rId4"/>
              </a:rPr>
              <a:t>медицине»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8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855" y="-23647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Чтобы воспроизвести на компьютере процесс принятия решения человеком, нужно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494" y="1003300"/>
            <a:ext cx="8325120" cy="300114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Предварительно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отобрать все факты, характеризующие исследуемую человеком область. </a:t>
            </a:r>
          </a:p>
          <a:p>
            <a:pPr lvl="0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Сформулировать правила решения в зависимости от совокупности фактов в момент принятия решения.</a:t>
            </a:r>
          </a:p>
          <a:p>
            <a:pPr lvl="0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Факты и правила для системы принятия решения должны быть разработаны экспертом соответствующей предметной области. Они хранятся в компьютере в специально организованной области памяти, называемой базой знаний. </a:t>
            </a:r>
          </a:p>
          <a:p>
            <a:pPr lvl="0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Информация, которая предъявляется системе для анализа сочетания фактов в данный момент, хранится в компьютере в специально организованной области памяти, называемой базой данных (БД).</a:t>
            </a:r>
          </a:p>
        </p:txBody>
      </p:sp>
      <p:sp>
        <p:nvSpPr>
          <p:cNvPr id="5" name="Прямоугольник 4">
            <a:hlinkClick r:id="" action="ppaction://customshow?id=2&amp;return=true"/>
          </p:cNvPr>
          <p:cNvSpPr/>
          <p:nvPr/>
        </p:nvSpPr>
        <p:spPr>
          <a:xfrm>
            <a:off x="7230161" y="4238602"/>
            <a:ext cx="1616659" cy="490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Запишите в тетрадь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34" y="0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Постановка информационной модели «Диагностика детских заболеваний»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734" y="921118"/>
            <a:ext cx="3602732" cy="26841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Цель работы: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построить компьютерную модель системы принятия решений для диагностики детских заболеваний и определить наиболее вероятное заболевание.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> </a:t>
            </a:r>
          </a:p>
          <a:p>
            <a:pPr>
              <a:lnSpc>
                <a:spcPct val="120000"/>
              </a:lnSpc>
            </a:pP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2495" y="3699887"/>
            <a:ext cx="6181988" cy="138499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Обсуждение информационной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модели: 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является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фактами в данной системе?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Какие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есть правила?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Каким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образом, можно создать формализованную модель для реализации в MS Excel? </a:t>
            </a:r>
          </a:p>
        </p:txBody>
      </p:sp>
      <p:sp>
        <p:nvSpPr>
          <p:cNvPr id="5" name="Прямоугольник 4">
            <a:hlinkClick r:id="" action="ppaction://customshow?id=0&amp;return=true"/>
          </p:cNvPr>
          <p:cNvSpPr/>
          <p:nvPr/>
        </p:nvSpPr>
        <p:spPr>
          <a:xfrm>
            <a:off x="7297165" y="4217906"/>
            <a:ext cx="1616659" cy="490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061" y="849560"/>
            <a:ext cx="3638330" cy="2755734"/>
          </a:xfrm>
          <a:prstGeom prst="rect">
            <a:avLst/>
          </a:prstGeom>
        </p:spPr>
      </p:pic>
      <p:sp>
        <p:nvSpPr>
          <p:cNvPr id="7" name="Стрелка влево 6"/>
          <p:cNvSpPr/>
          <p:nvPr/>
        </p:nvSpPr>
        <p:spPr>
          <a:xfrm flipH="1">
            <a:off x="3902463" y="2129192"/>
            <a:ext cx="599090" cy="350209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59" y="0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Формализованная модель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5228" y="834020"/>
            <a:ext cx="3034862" cy="3276062"/>
          </a:xfr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Вопросы для обсуждения:</a:t>
            </a:r>
          </a:p>
          <a:p>
            <a:pPr marL="0" indent="0">
              <a:buNone/>
            </a:pPr>
            <a:r>
              <a:rPr lang="ru-RU" sz="2000" dirty="0"/>
              <a:t>1. Чему равна сумма весовых факторов для каждого их заболеваний? </a:t>
            </a:r>
          </a:p>
          <a:p>
            <a:pPr marL="0" indent="0">
              <a:buNone/>
            </a:pPr>
            <a:r>
              <a:rPr lang="ru-RU" sz="2000" dirty="0"/>
              <a:t>2. Как можно организовать поиск заболевания? 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89" y="834020"/>
            <a:ext cx="5291798" cy="3966580"/>
          </a:xfrm>
          <a:prstGeom prst="rect">
            <a:avLst/>
          </a:prstGeom>
        </p:spPr>
      </p:pic>
      <p:sp>
        <p:nvSpPr>
          <p:cNvPr id="6" name="Прямоугольник 5">
            <a:hlinkClick r:id="" action="ppaction://customshow?id=3&amp;return=true"/>
          </p:cNvPr>
          <p:cNvSpPr/>
          <p:nvPr/>
        </p:nvSpPr>
        <p:spPr>
          <a:xfrm>
            <a:off x="7297165" y="4217906"/>
            <a:ext cx="1616659" cy="490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7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78" y="-65251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омпьютерная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модель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78" y="782583"/>
            <a:ext cx="5484500" cy="30663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70179" y="703755"/>
            <a:ext cx="33738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Этапы реализации:</a:t>
            </a:r>
          </a:p>
          <a:p>
            <a:r>
              <a:rPr lang="ru-RU" dirty="0" smtClean="0">
                <a:solidFill>
                  <a:srgbClr val="002244"/>
                </a:solidFill>
              </a:rPr>
              <a:t>1.Создаем </a:t>
            </a:r>
            <a:r>
              <a:rPr lang="ru-RU" dirty="0">
                <a:solidFill>
                  <a:srgbClr val="002244"/>
                </a:solidFill>
              </a:rPr>
              <a:t>базу данных – ответы пользователя на вопросы. </a:t>
            </a:r>
          </a:p>
          <a:p>
            <a:r>
              <a:rPr lang="ru-RU" dirty="0">
                <a:solidFill>
                  <a:srgbClr val="002244"/>
                </a:solidFill>
              </a:rPr>
              <a:t>2. Транспонируем таблицу исходной базы знаний: строки - симптомы, столбцы – заболевания. Расставим весовые факторы, если фактор для заболевания отсутствует, то ставим «0». </a:t>
            </a:r>
          </a:p>
          <a:p>
            <a:r>
              <a:rPr lang="ru-RU" dirty="0">
                <a:solidFill>
                  <a:srgbClr val="002244"/>
                </a:solidFill>
              </a:rPr>
              <a:t>3. Обрабатываем ответы пользователя и вычисляем общие весовые факторы.</a:t>
            </a:r>
          </a:p>
          <a:p>
            <a:r>
              <a:rPr lang="ru-RU" dirty="0">
                <a:solidFill>
                  <a:srgbClr val="002244"/>
                </a:solidFill>
              </a:rPr>
              <a:t>4. Вычисляем максимальный общий весовой фактор.</a:t>
            </a:r>
          </a:p>
          <a:p>
            <a:r>
              <a:rPr lang="ru-RU" dirty="0">
                <a:solidFill>
                  <a:srgbClr val="002244"/>
                </a:solidFill>
              </a:rPr>
              <a:t>5. Принимаем  решение.</a:t>
            </a:r>
            <a:endParaRPr lang="ru-RU" b="0" i="0" dirty="0">
              <a:solidFill>
                <a:srgbClr val="00224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2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356" y="71403"/>
            <a:ext cx="7839635" cy="1003299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accent2">
                    <a:lumMod val="50000"/>
                  </a:schemeClr>
                </a:solidFill>
              </a:rPr>
              <a:t>Пиктограммы </a:t>
            </a: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</a:rPr>
              <a:t>MS Excel </a:t>
            </a: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334" y="1131441"/>
            <a:ext cx="900000" cy="8035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56" y="1158589"/>
            <a:ext cx="900000" cy="803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56" y="2174012"/>
            <a:ext cx="900000" cy="803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088" y="1172442"/>
            <a:ext cx="900000" cy="8035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56" y="3237656"/>
            <a:ext cx="900000" cy="284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334" y="3254157"/>
            <a:ext cx="900000" cy="395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334" y="3979245"/>
            <a:ext cx="900000" cy="8035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334" y="2130490"/>
            <a:ext cx="900000" cy="8035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088" y="3237656"/>
            <a:ext cx="900000" cy="617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088" y="2164696"/>
            <a:ext cx="900000" cy="80357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861842" y="1172441"/>
            <a:ext cx="4367758" cy="286232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Задание1.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Вспомните название пиктограмм Excel.</a:t>
            </a:r>
          </a:p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Задание 2.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Какие дополнительные возможности Excel нужны для оформления и вычисления? Ответьте на вопросы: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переименовать лист?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скрыть лист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Как сделать выпадающий список для ячейки? </a:t>
            </a:r>
          </a:p>
        </p:txBody>
      </p:sp>
      <p:sp>
        <p:nvSpPr>
          <p:cNvPr id="15" name="Прямоугольник 14">
            <a:hlinkClick r:id="" action="ppaction://customshow?id=4&amp;return=true"/>
          </p:cNvPr>
          <p:cNvSpPr/>
          <p:nvPr/>
        </p:nvSpPr>
        <p:spPr>
          <a:xfrm>
            <a:off x="7297165" y="4217906"/>
            <a:ext cx="1616659" cy="4901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ОТВЕТ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9699" y="184897"/>
            <a:ext cx="7309821" cy="11359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Практическая работа «Компьютерное </a:t>
            </a:r>
            <a:r>
              <a:rPr lang="ru-RU" dirty="0">
                <a:hlinkClick r:id="rId2"/>
              </a:rPr>
              <a:t>моделирование систем принятия решения</a:t>
            </a:r>
            <a:r>
              <a:rPr lang="ru-RU" dirty="0" smtClean="0">
                <a:hlinkClick r:id="rId2"/>
              </a:rPr>
              <a:t>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840" y="1239520"/>
            <a:ext cx="3576680" cy="359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932</Words>
  <Application>Microsoft Office PowerPoint</Application>
  <PresentationFormat>Экран (16:9)</PresentationFormat>
  <Paragraphs>89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  <vt:variant>
        <vt:lpstr>Произвольные показы</vt:lpstr>
      </vt:variant>
      <vt:variant>
        <vt:i4>6</vt:i4>
      </vt:variant>
    </vt:vector>
  </HeadingPairs>
  <TitlesOfParts>
    <vt:vector size="30" baseType="lpstr">
      <vt:lpstr>Alegreya Sans</vt:lpstr>
      <vt:lpstr>Arial</vt:lpstr>
      <vt:lpstr>Calibri</vt:lpstr>
      <vt:lpstr>Calibri Light</vt:lpstr>
      <vt:lpstr>Wingdings</vt:lpstr>
      <vt:lpstr>Office Theme</vt:lpstr>
      <vt:lpstr>Компьютерное моделирование систем принятия решений средствами MS Excel </vt:lpstr>
      <vt:lpstr>Презентация PowerPoint</vt:lpstr>
      <vt:lpstr>Презентация PowerPoint</vt:lpstr>
      <vt:lpstr>Чтобы воспроизвести на компьютере процесс принятия решения человеком, нужно:</vt:lpstr>
      <vt:lpstr>Постановка информационной модели «Диагностика детских заболеваний»</vt:lpstr>
      <vt:lpstr>Формализованная модель</vt:lpstr>
      <vt:lpstr>Компьютерная модель</vt:lpstr>
      <vt:lpstr>Пиктограммы MS Excel </vt:lpstr>
      <vt:lpstr>Презентация PowerPoint</vt:lpstr>
      <vt:lpstr>Компьютерный эксперимент</vt:lpstr>
      <vt:lpstr>Домашнее задание</vt:lpstr>
      <vt:lpstr>Рефлексия</vt:lpstr>
      <vt:lpstr>Ответы</vt:lpstr>
      <vt:lpstr>Запишите в тетрадь основные понятия систем принятия решений:</vt:lpstr>
      <vt:lpstr>Постановка информационной модели «Диагностика детских заболеваний»</vt:lpstr>
      <vt:lpstr>Ответы</vt:lpstr>
      <vt:lpstr>Пиктограммы MS Excel </vt:lpstr>
      <vt:lpstr>Компьютерный эксперимент 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6</vt:lpstr>
      <vt:lpstr>Произвольный показ 5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Гилева Елена Евгеньевна</cp:lastModifiedBy>
  <cp:revision>76</cp:revision>
  <dcterms:created xsi:type="dcterms:W3CDTF">2016-11-18T14:12:19Z</dcterms:created>
  <dcterms:modified xsi:type="dcterms:W3CDTF">2020-05-17T17:52:49Z</dcterms:modified>
</cp:coreProperties>
</file>