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7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9" r:id="rId3"/>
    <p:sldId id="303" r:id="rId4"/>
    <p:sldId id="294" r:id="rId5"/>
    <p:sldId id="306" r:id="rId6"/>
    <p:sldId id="273" r:id="rId7"/>
    <p:sldId id="274" r:id="rId8"/>
    <p:sldId id="293" r:id="rId9"/>
    <p:sldId id="299" r:id="rId10"/>
    <p:sldId id="298" r:id="rId11"/>
    <p:sldId id="305" r:id="rId12"/>
    <p:sldId id="297" r:id="rId13"/>
    <p:sldId id="300" r:id="rId14"/>
    <p:sldId id="304" r:id="rId15"/>
    <p:sldId id="301" r:id="rId16"/>
    <p:sldId id="259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FFFF"/>
    <a:srgbClr val="00FFFF"/>
    <a:srgbClr val="F9D813"/>
    <a:srgbClr val="FFFF00"/>
    <a:srgbClr val="CCECFF"/>
    <a:srgbClr val="FFFF66"/>
    <a:srgbClr val="FF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2836" autoAdjust="0"/>
  </p:normalViewPr>
  <p:slideViewPr>
    <p:cSldViewPr>
      <p:cViewPr>
        <p:scale>
          <a:sx n="57" d="100"/>
          <a:sy n="57" d="100"/>
        </p:scale>
        <p:origin x="-618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4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F79EF7BE-85CC-436A-9271-DCE7F4626E74}" type="datetimeFigureOut">
              <a:rPr lang="ru-RU"/>
              <a:pPr>
                <a:defRPr/>
              </a:pPr>
              <a:t>03.12.2019</a:t>
            </a:fld>
            <a:endParaRPr lang="ru-RU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84C4A6DC-0DD1-4462-9949-5CDA0409CF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41652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AD2C542C-047A-4DD0-A0A5-7DC07FD37A93}" type="datetimeFigureOut">
              <a:rPr lang="ru-RU"/>
              <a:pPr>
                <a:defRPr/>
              </a:pPr>
              <a:t>03.12.2019</a:t>
            </a:fld>
            <a:endParaRPr lang="ru-RU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2115F2C-B6DE-43F1-B40A-98A2B9F204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928216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Решение</a:t>
            </a:r>
            <a:r>
              <a:rPr lang="ru-RU" baseline="0" dirty="0" smtClean="0"/>
              <a:t> неравенств второй степени с одной переменной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115F2C-B6DE-43F1-B40A-98A2B9F2048A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115F2C-B6DE-43F1-B40A-98A2B9F2048A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115F2C-B6DE-43F1-B40A-98A2B9F2048A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115F2C-B6DE-43F1-B40A-98A2B9F2048A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C0714CD-6F83-435C-B085-A74258F211DB}" type="datetimeFigureOut">
              <a:rPr lang="ru-RU" smtClean="0"/>
              <a:pPr>
                <a:defRPr/>
              </a:pPr>
              <a:t>03.12.2019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A962DF2-17B4-4EF6-8B79-18A3CEBE3E3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6FF25CE-8525-4569-A046-A22AE65E92C1}" type="datetimeFigureOut">
              <a:rPr lang="ru-RU" smtClean="0"/>
              <a:pPr>
                <a:defRPr/>
              </a:pPr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1C7C5B0-7A6D-4579-B660-4C9E963CDF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24F10BF-008A-419F-A587-DCEDF06941A6}" type="datetimeFigureOut">
              <a:rPr lang="ru-RU" smtClean="0"/>
              <a:pPr>
                <a:defRPr/>
              </a:pPr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502103A-07F5-47EE-9F03-C6CDB95AC85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118FAC6-073F-4366-B421-F08915B527C0}" type="datetimeFigureOut">
              <a:rPr lang="ru-RU" smtClean="0"/>
              <a:pPr>
                <a:defRPr/>
              </a:pPr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EA48D6D-083C-4999-90E0-CE319790610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D4086D2-4EAE-4618-8D69-107D9B3CD089}" type="datetimeFigureOut">
              <a:rPr lang="ru-RU" smtClean="0"/>
              <a:pPr>
                <a:defRPr/>
              </a:pPr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C432E16-202A-4EEB-93B7-314B5A94568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C8FE9FA-EC8E-49BF-9ECE-70BC0905865D}" type="datetimeFigureOut">
              <a:rPr lang="ru-RU" smtClean="0"/>
              <a:pPr>
                <a:defRPr/>
              </a:pPr>
              <a:t>03.12.2019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C4683D7-7A5B-48AE-AC04-2BA3D45A215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BEA262A-5D4B-409D-8FD6-B43CBB2DF06A}" type="datetimeFigureOut">
              <a:rPr lang="ru-RU" smtClean="0"/>
              <a:pPr>
                <a:defRPr/>
              </a:pPr>
              <a:t>03.12.2019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534B935-95C7-4B98-9740-C5B334A92EA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9CE4586-3AB8-4EB8-A3BB-A42B8165B15D}" type="datetimeFigureOut">
              <a:rPr lang="ru-RU" smtClean="0"/>
              <a:pPr>
                <a:defRPr/>
              </a:pPr>
              <a:t>03.12.2019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B7AD3D5-6A41-499E-A384-9F1F5C0BFEE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C3F8108-5A9B-4065-89B0-7365E33ACAA9}" type="datetimeFigureOut">
              <a:rPr lang="ru-RU" smtClean="0"/>
              <a:pPr>
                <a:defRPr/>
              </a:pPr>
              <a:t>03.12.2019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BB4A6BA-8AC5-468E-93FD-0C515EDF52B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A866BEFC-9883-4797-A56F-B31C3D1618B1}" type="datetimeFigureOut">
              <a:rPr lang="ru-RU" smtClean="0"/>
              <a:pPr>
                <a:defRPr/>
              </a:pPr>
              <a:t>03.12.2019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E9C6F6D-5608-47BE-993B-182ECB54C49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31A3679-4624-471B-BD95-C932F19409B9}" type="datetimeFigureOut">
              <a:rPr lang="ru-RU" smtClean="0"/>
              <a:pPr>
                <a:defRPr/>
              </a:pPr>
              <a:t>03.12.2019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4D5F7B5-EF13-49AD-A1C9-31A55E3C557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FC3CF82-B6E4-4BA5-B869-24F2FFE04DD5}" type="datetimeFigureOut">
              <a:rPr lang="ru-RU" smtClean="0"/>
              <a:pPr>
                <a:defRPr/>
              </a:pPr>
              <a:t>03.12.2019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83EB61F-2E12-4B16-862D-0A7AEC8CEE4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transition spd="slow">
    <p:dissolv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ребусы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1052736"/>
            <a:ext cx="1847850" cy="1906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ребусы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1052736"/>
            <a:ext cx="1512168" cy="1906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ребусы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104" y="1052736"/>
            <a:ext cx="1906270" cy="1906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ребусы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31640" y="3140968"/>
            <a:ext cx="399415" cy="154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1835696" y="2996952"/>
            <a:ext cx="8066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  = Н</a:t>
            </a:r>
            <a:endParaRPr lang="ru-RU" dirty="0"/>
          </a:p>
        </p:txBody>
      </p:sp>
      <p:pic>
        <p:nvPicPr>
          <p:cNvPr id="8" name="Рисунок 7" descr="ребусы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68144" y="3212976"/>
            <a:ext cx="399415" cy="154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6372200" y="3140968"/>
            <a:ext cx="5373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+ В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67544" y="3645024"/>
            <a:ext cx="84249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 smtClean="0">
                <a:latin typeface="Monotype Corsiva" pitchFamily="66" charset="0"/>
              </a:rPr>
              <a:t>Решение неравенств второй степени с одной </a:t>
            </a:r>
            <a:r>
              <a:rPr lang="ru-RU" sz="4800" dirty="0" smtClean="0">
                <a:latin typeface="Monotype Corsiva" pitchFamily="66" charset="0"/>
              </a:rPr>
              <a:t>переменной</a:t>
            </a:r>
            <a:r>
              <a:rPr lang="en-US" sz="4800" dirty="0" smtClean="0">
                <a:latin typeface="Monotype Corsiva" pitchFamily="66" charset="0"/>
              </a:rPr>
              <a:t> </a:t>
            </a:r>
            <a:endParaRPr lang="ru-RU" sz="4800" dirty="0" smtClean="0">
              <a:latin typeface="Monotype Corsiva" pitchFamily="66" charset="0"/>
            </a:endParaRPr>
          </a:p>
          <a:p>
            <a:pPr algn="ctr"/>
            <a:endParaRPr lang="ru-RU" sz="4800" dirty="0" smtClean="0">
              <a:latin typeface="Monotype Corsiva" pitchFamily="66" charset="0"/>
            </a:endParaRPr>
          </a:p>
          <a:p>
            <a:pPr algn="ctr"/>
            <a:r>
              <a:rPr lang="en-US" sz="4800" dirty="0" smtClean="0">
                <a:latin typeface="Monotype Corsiva" pitchFamily="66" charset="0"/>
              </a:rPr>
              <a:t>(</a:t>
            </a:r>
            <a:r>
              <a:rPr lang="ru-RU" sz="4800" dirty="0" smtClean="0">
                <a:latin typeface="Monotype Corsiva" pitchFamily="66" charset="0"/>
              </a:rPr>
              <a:t>метод «парабол»</a:t>
            </a:r>
            <a:endParaRPr lang="ru-RU" sz="4800" dirty="0">
              <a:latin typeface="Monotype Corsiva" pitchFamily="66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ru-RU" dirty="0" smtClean="0"/>
              <a:t>Задание 2. </a:t>
            </a:r>
            <a:endParaRPr lang="ru-RU" dirty="0"/>
          </a:p>
        </p:txBody>
      </p:sp>
      <p:pic>
        <p:nvPicPr>
          <p:cNvPr id="5133" name="Picture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939"/>
          <a:stretch>
            <a:fillRect/>
          </a:stretch>
        </p:blipFill>
        <p:spPr bwMode="auto">
          <a:xfrm>
            <a:off x="683568" y="1052736"/>
            <a:ext cx="8316416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331661366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Заголовок 23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ru-RU" dirty="0" smtClean="0"/>
              <a:t>Задание 3.</a:t>
            </a:r>
            <a:endParaRPr lang="ru-RU" dirty="0"/>
          </a:p>
        </p:txBody>
      </p:sp>
      <p:grpSp>
        <p:nvGrpSpPr>
          <p:cNvPr id="2" name="Группа 6"/>
          <p:cNvGrpSpPr>
            <a:grpSpLocks/>
          </p:cNvGrpSpPr>
          <p:nvPr/>
        </p:nvGrpSpPr>
        <p:grpSpPr bwMode="auto">
          <a:xfrm>
            <a:off x="3314700" y="225699"/>
            <a:ext cx="2514600" cy="916"/>
            <a:chOff x="4587" y="3213"/>
            <a:chExt cx="2880" cy="916"/>
          </a:xfrm>
        </p:grpSpPr>
        <p:cxnSp>
          <p:nvCxnSpPr>
            <p:cNvPr id="8" name="Line 15"/>
            <p:cNvCxnSpPr/>
            <p:nvPr/>
          </p:nvCxnSpPr>
          <p:spPr bwMode="auto">
            <a:xfrm>
              <a:off x="4587" y="3736"/>
              <a:ext cx="28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9" name="Arc 16"/>
            <p:cNvSpPr>
              <a:spLocks/>
            </p:cNvSpPr>
            <p:nvPr/>
          </p:nvSpPr>
          <p:spPr bwMode="auto">
            <a:xfrm rot="5400000">
              <a:off x="5569" y="3148"/>
              <a:ext cx="916" cy="1045"/>
            </a:xfrm>
            <a:custGeom>
              <a:avLst/>
              <a:gdLst>
                <a:gd name="G0" fmla="+- 0 0 0"/>
                <a:gd name="G1" fmla="+- 21501 0 0"/>
                <a:gd name="G2" fmla="+- 21600 0 0"/>
                <a:gd name="T0" fmla="*/ 2062 w 21600"/>
                <a:gd name="T1" fmla="*/ 0 h 43054"/>
                <a:gd name="T2" fmla="*/ 1425 w 21600"/>
                <a:gd name="T3" fmla="*/ 43054 h 43054"/>
                <a:gd name="T4" fmla="*/ 0 w 21600"/>
                <a:gd name="T5" fmla="*/ 21501 h 43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054" fill="none" extrusionOk="0">
                  <a:moveTo>
                    <a:pt x="2062" y="-1"/>
                  </a:moveTo>
                  <a:cubicBezTo>
                    <a:pt x="13141" y="1062"/>
                    <a:pt x="21600" y="10370"/>
                    <a:pt x="21600" y="21501"/>
                  </a:cubicBezTo>
                  <a:cubicBezTo>
                    <a:pt x="21600" y="32877"/>
                    <a:pt x="12776" y="42303"/>
                    <a:pt x="1424" y="43053"/>
                  </a:cubicBezTo>
                </a:path>
                <a:path w="21600" h="43054" stroke="0" extrusionOk="0">
                  <a:moveTo>
                    <a:pt x="2062" y="-1"/>
                  </a:moveTo>
                  <a:cubicBezTo>
                    <a:pt x="13141" y="1062"/>
                    <a:pt x="21600" y="10370"/>
                    <a:pt x="21600" y="21501"/>
                  </a:cubicBezTo>
                  <a:cubicBezTo>
                    <a:pt x="21600" y="32877"/>
                    <a:pt x="12776" y="42303"/>
                    <a:pt x="1424" y="43053"/>
                  </a:cubicBezTo>
                  <a:lnTo>
                    <a:pt x="0" y="21501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10" name="Oval 17"/>
            <p:cNvSpPr>
              <a:spLocks noChangeAspect="1" noChangeArrowheads="1"/>
            </p:cNvSpPr>
            <p:nvPr/>
          </p:nvSpPr>
          <p:spPr bwMode="auto">
            <a:xfrm>
              <a:off x="6420" y="3605"/>
              <a:ext cx="124" cy="12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11" name="Oval 18"/>
            <p:cNvSpPr>
              <a:spLocks noChangeAspect="1" noChangeArrowheads="1"/>
            </p:cNvSpPr>
            <p:nvPr/>
          </p:nvSpPr>
          <p:spPr bwMode="auto">
            <a:xfrm>
              <a:off x="5504" y="3605"/>
              <a:ext cx="123" cy="12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cxnSp>
          <p:nvCxnSpPr>
            <p:cNvPr id="12" name="Line 19"/>
            <p:cNvCxnSpPr/>
            <p:nvPr/>
          </p:nvCxnSpPr>
          <p:spPr bwMode="auto">
            <a:xfrm flipV="1">
              <a:off x="5373" y="3605"/>
              <a:ext cx="131" cy="17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3" name="Line 20"/>
            <p:cNvCxnSpPr/>
            <p:nvPr/>
          </p:nvCxnSpPr>
          <p:spPr bwMode="auto">
            <a:xfrm flipV="1">
              <a:off x="5242" y="3605"/>
              <a:ext cx="131" cy="17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4" name="Line 21"/>
            <p:cNvCxnSpPr/>
            <p:nvPr/>
          </p:nvCxnSpPr>
          <p:spPr bwMode="auto">
            <a:xfrm flipV="1">
              <a:off x="5111" y="3605"/>
              <a:ext cx="131" cy="17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5" name="Line 22"/>
            <p:cNvCxnSpPr/>
            <p:nvPr/>
          </p:nvCxnSpPr>
          <p:spPr bwMode="auto">
            <a:xfrm flipV="1">
              <a:off x="4980" y="3578"/>
              <a:ext cx="131" cy="17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6" name="Line 23"/>
            <p:cNvCxnSpPr/>
            <p:nvPr/>
          </p:nvCxnSpPr>
          <p:spPr bwMode="auto">
            <a:xfrm flipV="1">
              <a:off x="4849" y="3578"/>
              <a:ext cx="131" cy="17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7" name="Line 24"/>
            <p:cNvCxnSpPr/>
            <p:nvPr/>
          </p:nvCxnSpPr>
          <p:spPr bwMode="auto">
            <a:xfrm flipV="1">
              <a:off x="4718" y="3578"/>
              <a:ext cx="131" cy="17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8" name="Line 25"/>
            <p:cNvCxnSpPr/>
            <p:nvPr/>
          </p:nvCxnSpPr>
          <p:spPr bwMode="auto">
            <a:xfrm flipV="1">
              <a:off x="6944" y="3578"/>
              <a:ext cx="131" cy="17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9" name="Line 26"/>
            <p:cNvCxnSpPr/>
            <p:nvPr/>
          </p:nvCxnSpPr>
          <p:spPr bwMode="auto">
            <a:xfrm flipV="1">
              <a:off x="6813" y="3578"/>
              <a:ext cx="131" cy="17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0" name="Line 27"/>
            <p:cNvCxnSpPr/>
            <p:nvPr/>
          </p:nvCxnSpPr>
          <p:spPr bwMode="auto">
            <a:xfrm flipV="1">
              <a:off x="6682" y="3578"/>
              <a:ext cx="132" cy="17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1" name="Line 28"/>
            <p:cNvCxnSpPr/>
            <p:nvPr/>
          </p:nvCxnSpPr>
          <p:spPr bwMode="auto">
            <a:xfrm flipV="1">
              <a:off x="6551" y="3578"/>
              <a:ext cx="131" cy="17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2" name="Line 29"/>
            <p:cNvCxnSpPr/>
            <p:nvPr/>
          </p:nvCxnSpPr>
          <p:spPr bwMode="auto">
            <a:xfrm flipV="1">
              <a:off x="7206" y="3578"/>
              <a:ext cx="131" cy="17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3" name="Line 30"/>
            <p:cNvCxnSpPr/>
            <p:nvPr/>
          </p:nvCxnSpPr>
          <p:spPr bwMode="auto">
            <a:xfrm flipV="1">
              <a:off x="7075" y="3578"/>
              <a:ext cx="131" cy="17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pic>
        <p:nvPicPr>
          <p:cNvPr id="2151" name="Picture 10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505"/>
          <a:stretch>
            <a:fillRect/>
          </a:stretch>
        </p:blipFill>
        <p:spPr bwMode="auto">
          <a:xfrm>
            <a:off x="971600" y="1484784"/>
            <a:ext cx="7632848" cy="3312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672535805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Заголовок 223"/>
          <p:cNvSpPr>
            <a:spLocks noGrp="1"/>
          </p:cNvSpPr>
          <p:nvPr>
            <p:ph type="title" idx="4294967295"/>
          </p:nvPr>
        </p:nvSpPr>
        <p:spPr>
          <a:xfrm>
            <a:off x="914400" y="188913"/>
            <a:ext cx="8229600" cy="1143000"/>
          </a:xfrm>
        </p:spPr>
        <p:txBody>
          <a:bodyPr/>
          <a:lstStyle/>
          <a:p>
            <a:r>
              <a:rPr lang="ru-RU" dirty="0" smtClean="0"/>
              <a:t>Задание 4. </a:t>
            </a:r>
            <a:endParaRPr lang="ru-RU" dirty="0"/>
          </a:p>
        </p:txBody>
      </p:sp>
      <p:grpSp>
        <p:nvGrpSpPr>
          <p:cNvPr id="2163" name="Group 115"/>
          <p:cNvGrpSpPr>
            <a:grpSpLocks noChangeAspect="1"/>
          </p:cNvGrpSpPr>
          <p:nvPr/>
        </p:nvGrpSpPr>
        <p:grpSpPr bwMode="auto">
          <a:xfrm>
            <a:off x="828155" y="1412776"/>
            <a:ext cx="9529763" cy="13675171"/>
            <a:chOff x="476" y="799"/>
            <a:chExt cx="6003" cy="8705"/>
          </a:xfrm>
        </p:grpSpPr>
        <p:sp>
          <p:nvSpPr>
            <p:cNvPr id="2162" name="AutoShape 114"/>
            <p:cNvSpPr>
              <a:spLocks noChangeAspect="1" noChangeArrowheads="1" noTextEdit="1"/>
            </p:cNvSpPr>
            <p:nvPr/>
          </p:nvSpPr>
          <p:spPr bwMode="auto">
            <a:xfrm>
              <a:off x="521" y="799"/>
              <a:ext cx="5194" cy="87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64" name="Rectangle 116"/>
            <p:cNvSpPr>
              <a:spLocks noChangeArrowheads="1"/>
            </p:cNvSpPr>
            <p:nvPr/>
          </p:nvSpPr>
          <p:spPr bwMode="auto">
            <a:xfrm>
              <a:off x="521" y="801"/>
              <a:ext cx="2829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. Найдите множество решений неравенства:  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65" name="Rectangle 117"/>
            <p:cNvSpPr>
              <a:spLocks noChangeArrowheads="1"/>
            </p:cNvSpPr>
            <p:nvPr/>
          </p:nvSpPr>
          <p:spPr bwMode="auto">
            <a:xfrm>
              <a:off x="3012" y="801"/>
              <a:ext cx="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66" name="Rectangle 118"/>
            <p:cNvSpPr>
              <a:spLocks noChangeArrowheads="1"/>
            </p:cNvSpPr>
            <p:nvPr/>
          </p:nvSpPr>
          <p:spPr bwMode="auto">
            <a:xfrm>
              <a:off x="521" y="969"/>
              <a:ext cx="14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67" name="Rectangle 119"/>
            <p:cNvSpPr>
              <a:spLocks noChangeArrowheads="1"/>
            </p:cNvSpPr>
            <p:nvPr/>
          </p:nvSpPr>
          <p:spPr bwMode="auto">
            <a:xfrm>
              <a:off x="609" y="969"/>
              <a:ext cx="1219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68" name="Rectangle 120"/>
            <p:cNvSpPr>
              <a:spLocks noChangeArrowheads="1"/>
            </p:cNvSpPr>
            <p:nvPr/>
          </p:nvSpPr>
          <p:spPr bwMode="auto">
            <a:xfrm>
              <a:off x="1755" y="969"/>
              <a:ext cx="0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0" name="Rectangle 122"/>
            <p:cNvSpPr>
              <a:spLocks noChangeArrowheads="1"/>
            </p:cNvSpPr>
            <p:nvPr/>
          </p:nvSpPr>
          <p:spPr bwMode="auto">
            <a:xfrm>
              <a:off x="1824" y="969"/>
              <a:ext cx="0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1" name="Rectangle 123"/>
            <p:cNvSpPr>
              <a:spLocks noChangeArrowheads="1"/>
            </p:cNvSpPr>
            <p:nvPr/>
          </p:nvSpPr>
          <p:spPr bwMode="auto">
            <a:xfrm>
              <a:off x="2060" y="946"/>
              <a:ext cx="0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3" name="Rectangle 125"/>
            <p:cNvSpPr>
              <a:spLocks noChangeArrowheads="1"/>
            </p:cNvSpPr>
            <p:nvPr/>
          </p:nvSpPr>
          <p:spPr bwMode="auto">
            <a:xfrm>
              <a:off x="2129" y="969"/>
              <a:ext cx="0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4" name="Rectangle 126"/>
            <p:cNvSpPr>
              <a:spLocks noChangeArrowheads="1"/>
            </p:cNvSpPr>
            <p:nvPr/>
          </p:nvSpPr>
          <p:spPr bwMode="auto">
            <a:xfrm>
              <a:off x="2313" y="969"/>
              <a:ext cx="0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6" name="Rectangle 128"/>
            <p:cNvSpPr>
              <a:spLocks noChangeArrowheads="1"/>
            </p:cNvSpPr>
            <p:nvPr/>
          </p:nvSpPr>
          <p:spPr bwMode="auto">
            <a:xfrm>
              <a:off x="2401" y="969"/>
              <a:ext cx="0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7" name="Rectangle 129"/>
            <p:cNvSpPr>
              <a:spLocks noChangeArrowheads="1"/>
            </p:cNvSpPr>
            <p:nvPr/>
          </p:nvSpPr>
          <p:spPr bwMode="auto">
            <a:xfrm>
              <a:off x="2729" y="969"/>
              <a:ext cx="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8" name="Rectangle 130"/>
            <p:cNvSpPr>
              <a:spLocks noChangeArrowheads="1"/>
            </p:cNvSpPr>
            <p:nvPr/>
          </p:nvSpPr>
          <p:spPr bwMode="auto">
            <a:xfrm>
              <a:off x="521" y="1138"/>
              <a:ext cx="1159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9" name="Rectangle 131"/>
            <p:cNvSpPr>
              <a:spLocks noChangeArrowheads="1"/>
            </p:cNvSpPr>
            <p:nvPr/>
          </p:nvSpPr>
          <p:spPr bwMode="auto">
            <a:xfrm>
              <a:off x="1610" y="1138"/>
              <a:ext cx="111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у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0" name="Rectangle 132"/>
            <p:cNvSpPr>
              <a:spLocks noChangeArrowheads="1"/>
            </p:cNvSpPr>
            <p:nvPr/>
          </p:nvSpPr>
          <p:spPr bwMode="auto">
            <a:xfrm>
              <a:off x="1666" y="1138"/>
              <a:ext cx="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1" name="Rectangle 133"/>
            <p:cNvSpPr>
              <a:spLocks noChangeArrowheads="1"/>
            </p:cNvSpPr>
            <p:nvPr/>
          </p:nvSpPr>
          <p:spPr bwMode="auto">
            <a:xfrm>
              <a:off x="1697" y="1138"/>
              <a:ext cx="148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=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2" name="Rectangle 134"/>
            <p:cNvSpPr>
              <a:spLocks noChangeArrowheads="1"/>
            </p:cNvSpPr>
            <p:nvPr/>
          </p:nvSpPr>
          <p:spPr bwMode="auto">
            <a:xfrm>
              <a:off x="1792" y="1138"/>
              <a:ext cx="91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-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3" name="Rectangle 135"/>
            <p:cNvSpPr>
              <a:spLocks noChangeArrowheads="1"/>
            </p:cNvSpPr>
            <p:nvPr/>
          </p:nvSpPr>
          <p:spPr bwMode="auto">
            <a:xfrm>
              <a:off x="1831" y="1138"/>
              <a:ext cx="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4" name="Rectangle 136"/>
            <p:cNvSpPr>
              <a:spLocks noChangeArrowheads="1"/>
            </p:cNvSpPr>
            <p:nvPr/>
          </p:nvSpPr>
          <p:spPr bwMode="auto">
            <a:xfrm>
              <a:off x="1860" y="1138"/>
              <a:ext cx="293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0,2 х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5" name="Rectangle 137"/>
            <p:cNvSpPr>
              <a:spLocks noChangeArrowheads="1"/>
            </p:cNvSpPr>
            <p:nvPr/>
          </p:nvSpPr>
          <p:spPr bwMode="auto">
            <a:xfrm>
              <a:off x="2096" y="1114"/>
              <a:ext cx="75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2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6" name="Rectangle 138"/>
            <p:cNvSpPr>
              <a:spLocks noChangeArrowheads="1"/>
            </p:cNvSpPr>
            <p:nvPr/>
          </p:nvSpPr>
          <p:spPr bwMode="auto">
            <a:xfrm>
              <a:off x="2136" y="1138"/>
              <a:ext cx="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7" name="Rectangle 139"/>
            <p:cNvSpPr>
              <a:spLocks noChangeArrowheads="1"/>
            </p:cNvSpPr>
            <p:nvPr/>
          </p:nvSpPr>
          <p:spPr bwMode="auto">
            <a:xfrm>
              <a:off x="2166" y="1138"/>
              <a:ext cx="24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+ х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8" name="Rectangle 140"/>
            <p:cNvSpPr>
              <a:spLocks noChangeArrowheads="1"/>
            </p:cNvSpPr>
            <p:nvPr/>
          </p:nvSpPr>
          <p:spPr bwMode="auto">
            <a:xfrm>
              <a:off x="2349" y="1138"/>
              <a:ext cx="111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–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9" name="Rectangle 141"/>
            <p:cNvSpPr>
              <a:spLocks noChangeArrowheads="1"/>
            </p:cNvSpPr>
            <p:nvPr/>
          </p:nvSpPr>
          <p:spPr bwMode="auto">
            <a:xfrm>
              <a:off x="2408" y="1138"/>
              <a:ext cx="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0" name="Rectangle 142"/>
            <p:cNvSpPr>
              <a:spLocks noChangeArrowheads="1"/>
            </p:cNvSpPr>
            <p:nvPr/>
          </p:nvSpPr>
          <p:spPr bwMode="auto">
            <a:xfrm>
              <a:off x="2437" y="1138"/>
              <a:ext cx="232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1,2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1" name="Rectangle 143"/>
            <p:cNvSpPr>
              <a:spLocks noChangeArrowheads="1"/>
            </p:cNvSpPr>
            <p:nvPr/>
          </p:nvSpPr>
          <p:spPr bwMode="auto">
            <a:xfrm>
              <a:off x="2613" y="1138"/>
              <a:ext cx="91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-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2" name="Rectangle 144"/>
            <p:cNvSpPr>
              <a:spLocks noChangeArrowheads="1"/>
            </p:cNvSpPr>
            <p:nvPr/>
          </p:nvSpPr>
          <p:spPr bwMode="auto">
            <a:xfrm>
              <a:off x="2652" y="1138"/>
              <a:ext cx="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3" name="Rectangle 145"/>
            <p:cNvSpPr>
              <a:spLocks noChangeArrowheads="1"/>
            </p:cNvSpPr>
            <p:nvPr/>
          </p:nvSpPr>
          <p:spPr bwMode="auto">
            <a:xfrm>
              <a:off x="2682" y="1138"/>
              <a:ext cx="1689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квадратичная функция, график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4" name="Rectangle 146"/>
            <p:cNvSpPr>
              <a:spLocks noChangeArrowheads="1"/>
            </p:cNvSpPr>
            <p:nvPr/>
          </p:nvSpPr>
          <p:spPr bwMode="auto">
            <a:xfrm>
              <a:off x="4269" y="1138"/>
              <a:ext cx="111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–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5" name="Rectangle 147"/>
            <p:cNvSpPr>
              <a:spLocks noChangeArrowheads="1"/>
            </p:cNvSpPr>
            <p:nvPr/>
          </p:nvSpPr>
          <p:spPr bwMode="auto">
            <a:xfrm>
              <a:off x="4327" y="1138"/>
              <a:ext cx="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6" name="Rectangle 148"/>
            <p:cNvSpPr>
              <a:spLocks noChangeArrowheads="1"/>
            </p:cNvSpPr>
            <p:nvPr/>
          </p:nvSpPr>
          <p:spPr bwMode="auto">
            <a:xfrm>
              <a:off x="4356" y="1138"/>
              <a:ext cx="582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парабола,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7" name="Rectangle 149"/>
            <p:cNvSpPr>
              <a:spLocks noChangeArrowheads="1"/>
            </p:cNvSpPr>
            <p:nvPr/>
          </p:nvSpPr>
          <p:spPr bwMode="auto">
            <a:xfrm>
              <a:off x="4869" y="1138"/>
              <a:ext cx="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8" name="Rectangle 150"/>
            <p:cNvSpPr>
              <a:spLocks noChangeArrowheads="1"/>
            </p:cNvSpPr>
            <p:nvPr/>
          </p:nvSpPr>
          <p:spPr bwMode="auto">
            <a:xfrm>
              <a:off x="521" y="1306"/>
              <a:ext cx="239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9" name="Rectangle 151"/>
            <p:cNvSpPr>
              <a:spLocks noChangeArrowheads="1"/>
            </p:cNvSpPr>
            <p:nvPr/>
          </p:nvSpPr>
          <p:spPr bwMode="auto">
            <a:xfrm>
              <a:off x="2813" y="1306"/>
              <a:ext cx="634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ветви вниз.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0" name="Rectangle 152"/>
            <p:cNvSpPr>
              <a:spLocks noChangeArrowheads="1"/>
            </p:cNvSpPr>
            <p:nvPr/>
          </p:nvSpPr>
          <p:spPr bwMode="auto">
            <a:xfrm>
              <a:off x="3378" y="1306"/>
              <a:ext cx="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1" name="Rectangle 153"/>
            <p:cNvSpPr>
              <a:spLocks noChangeArrowheads="1"/>
            </p:cNvSpPr>
            <p:nvPr/>
          </p:nvSpPr>
          <p:spPr bwMode="auto">
            <a:xfrm>
              <a:off x="521" y="1475"/>
              <a:ext cx="1459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2" name="Rectangle 154"/>
            <p:cNvSpPr>
              <a:spLocks noChangeArrowheads="1"/>
            </p:cNvSpPr>
            <p:nvPr/>
          </p:nvSpPr>
          <p:spPr bwMode="auto">
            <a:xfrm>
              <a:off x="1902" y="1475"/>
              <a:ext cx="91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-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3" name="Rectangle 155"/>
            <p:cNvSpPr>
              <a:spLocks noChangeArrowheads="1"/>
            </p:cNvSpPr>
            <p:nvPr/>
          </p:nvSpPr>
          <p:spPr bwMode="auto">
            <a:xfrm>
              <a:off x="1941" y="1475"/>
              <a:ext cx="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4" name="Rectangle 156"/>
            <p:cNvSpPr>
              <a:spLocks noChangeArrowheads="1"/>
            </p:cNvSpPr>
            <p:nvPr/>
          </p:nvSpPr>
          <p:spPr bwMode="auto">
            <a:xfrm>
              <a:off x="1970" y="1475"/>
              <a:ext cx="293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0,2 х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5" name="Rectangle 157"/>
            <p:cNvSpPr>
              <a:spLocks noChangeArrowheads="1"/>
            </p:cNvSpPr>
            <p:nvPr/>
          </p:nvSpPr>
          <p:spPr bwMode="auto">
            <a:xfrm>
              <a:off x="2207" y="1451"/>
              <a:ext cx="75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2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6" name="Rectangle 158"/>
            <p:cNvSpPr>
              <a:spLocks noChangeArrowheads="1"/>
            </p:cNvSpPr>
            <p:nvPr/>
          </p:nvSpPr>
          <p:spPr bwMode="auto">
            <a:xfrm>
              <a:off x="2247" y="1475"/>
              <a:ext cx="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7" name="Rectangle 159"/>
            <p:cNvSpPr>
              <a:spLocks noChangeArrowheads="1"/>
            </p:cNvSpPr>
            <p:nvPr/>
          </p:nvSpPr>
          <p:spPr bwMode="auto">
            <a:xfrm>
              <a:off x="2276" y="1475"/>
              <a:ext cx="24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+ </a:t>
              </a:r>
              <a:r>
                <a:rPr kumimoji="0" lang="ru-RU" sz="18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х</a:t>
              </a: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8" name="Rectangle 160"/>
            <p:cNvSpPr>
              <a:spLocks noChangeArrowheads="1"/>
            </p:cNvSpPr>
            <p:nvPr/>
          </p:nvSpPr>
          <p:spPr bwMode="auto">
            <a:xfrm>
              <a:off x="2459" y="1475"/>
              <a:ext cx="111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–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9" name="Rectangle 161"/>
            <p:cNvSpPr>
              <a:spLocks noChangeArrowheads="1"/>
            </p:cNvSpPr>
            <p:nvPr/>
          </p:nvSpPr>
          <p:spPr bwMode="auto">
            <a:xfrm>
              <a:off x="2518" y="1475"/>
              <a:ext cx="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0" name="Rectangle 162"/>
            <p:cNvSpPr>
              <a:spLocks noChangeArrowheads="1"/>
            </p:cNvSpPr>
            <p:nvPr/>
          </p:nvSpPr>
          <p:spPr bwMode="auto">
            <a:xfrm>
              <a:off x="2548" y="1475"/>
              <a:ext cx="677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1,2 = 0  / * (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1" name="Rectangle 163"/>
            <p:cNvSpPr>
              <a:spLocks noChangeArrowheads="1"/>
            </p:cNvSpPr>
            <p:nvPr/>
          </p:nvSpPr>
          <p:spPr bwMode="auto">
            <a:xfrm>
              <a:off x="3155" y="1475"/>
              <a:ext cx="91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-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2" name="Rectangle 164"/>
            <p:cNvSpPr>
              <a:spLocks noChangeArrowheads="1"/>
            </p:cNvSpPr>
            <p:nvPr/>
          </p:nvSpPr>
          <p:spPr bwMode="auto">
            <a:xfrm>
              <a:off x="3194" y="1475"/>
              <a:ext cx="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3" name="Rectangle 165"/>
            <p:cNvSpPr>
              <a:spLocks noChangeArrowheads="1"/>
            </p:cNvSpPr>
            <p:nvPr/>
          </p:nvSpPr>
          <p:spPr bwMode="auto">
            <a:xfrm>
              <a:off x="3224" y="1475"/>
              <a:ext cx="152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5)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4" name="Rectangle 166"/>
            <p:cNvSpPr>
              <a:spLocks noChangeArrowheads="1"/>
            </p:cNvSpPr>
            <p:nvPr/>
          </p:nvSpPr>
          <p:spPr bwMode="auto">
            <a:xfrm>
              <a:off x="3322" y="1475"/>
              <a:ext cx="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5" name="Rectangle 167"/>
            <p:cNvSpPr>
              <a:spLocks noChangeArrowheads="1"/>
            </p:cNvSpPr>
            <p:nvPr/>
          </p:nvSpPr>
          <p:spPr bwMode="auto">
            <a:xfrm>
              <a:off x="521" y="1643"/>
              <a:ext cx="176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6" name="Rectangle 168"/>
            <p:cNvSpPr>
              <a:spLocks noChangeArrowheads="1"/>
            </p:cNvSpPr>
            <p:nvPr/>
          </p:nvSpPr>
          <p:spPr bwMode="auto">
            <a:xfrm>
              <a:off x="2196" y="1643"/>
              <a:ext cx="111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х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7" name="Rectangle 169"/>
            <p:cNvSpPr>
              <a:spLocks noChangeArrowheads="1"/>
            </p:cNvSpPr>
            <p:nvPr/>
          </p:nvSpPr>
          <p:spPr bwMode="auto">
            <a:xfrm>
              <a:off x="2255" y="1620"/>
              <a:ext cx="75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2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8" name="Rectangle 170"/>
            <p:cNvSpPr>
              <a:spLocks noChangeArrowheads="1"/>
            </p:cNvSpPr>
            <p:nvPr/>
          </p:nvSpPr>
          <p:spPr bwMode="auto">
            <a:xfrm>
              <a:off x="2295" y="1643"/>
              <a:ext cx="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9" name="Rectangle 171"/>
            <p:cNvSpPr>
              <a:spLocks noChangeArrowheads="1"/>
            </p:cNvSpPr>
            <p:nvPr/>
          </p:nvSpPr>
          <p:spPr bwMode="auto">
            <a:xfrm>
              <a:off x="2324" y="1643"/>
              <a:ext cx="111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–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20" name="Rectangle 172"/>
            <p:cNvSpPr>
              <a:spLocks noChangeArrowheads="1"/>
            </p:cNvSpPr>
            <p:nvPr/>
          </p:nvSpPr>
          <p:spPr bwMode="auto">
            <a:xfrm>
              <a:off x="2383" y="1643"/>
              <a:ext cx="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21" name="Rectangle 173"/>
            <p:cNvSpPr>
              <a:spLocks noChangeArrowheads="1"/>
            </p:cNvSpPr>
            <p:nvPr/>
          </p:nvSpPr>
          <p:spPr bwMode="auto">
            <a:xfrm>
              <a:off x="2412" y="1643"/>
              <a:ext cx="551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5х + 6 = 0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22" name="Rectangle 174"/>
            <p:cNvSpPr>
              <a:spLocks noChangeArrowheads="1"/>
            </p:cNvSpPr>
            <p:nvPr/>
          </p:nvSpPr>
          <p:spPr bwMode="auto">
            <a:xfrm>
              <a:off x="2897" y="1643"/>
              <a:ext cx="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23" name="Rectangle 175"/>
            <p:cNvSpPr>
              <a:spLocks noChangeArrowheads="1"/>
            </p:cNvSpPr>
            <p:nvPr/>
          </p:nvSpPr>
          <p:spPr bwMode="auto">
            <a:xfrm>
              <a:off x="521" y="1811"/>
              <a:ext cx="349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24" name="Rectangle 176"/>
            <p:cNvSpPr>
              <a:spLocks noChangeArrowheads="1"/>
            </p:cNvSpPr>
            <p:nvPr/>
          </p:nvSpPr>
          <p:spPr bwMode="auto">
            <a:xfrm>
              <a:off x="815" y="1811"/>
              <a:ext cx="1459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25" name="Rectangle 177"/>
            <p:cNvSpPr>
              <a:spLocks noChangeArrowheads="1"/>
            </p:cNvSpPr>
            <p:nvPr/>
          </p:nvSpPr>
          <p:spPr bwMode="auto">
            <a:xfrm>
              <a:off x="2196" y="1811"/>
              <a:ext cx="111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х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26" name="Rectangle 178"/>
            <p:cNvSpPr>
              <a:spLocks noChangeArrowheads="1"/>
            </p:cNvSpPr>
            <p:nvPr/>
          </p:nvSpPr>
          <p:spPr bwMode="auto">
            <a:xfrm>
              <a:off x="2255" y="1875"/>
              <a:ext cx="96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1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27" name="Rectangle 179"/>
            <p:cNvSpPr>
              <a:spLocks noChangeArrowheads="1"/>
            </p:cNvSpPr>
            <p:nvPr/>
          </p:nvSpPr>
          <p:spPr bwMode="auto">
            <a:xfrm>
              <a:off x="2315" y="1811"/>
              <a:ext cx="51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= 2        х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28" name="Rectangle 180"/>
            <p:cNvSpPr>
              <a:spLocks noChangeArrowheads="1"/>
            </p:cNvSpPr>
            <p:nvPr/>
          </p:nvSpPr>
          <p:spPr bwMode="auto">
            <a:xfrm>
              <a:off x="2763" y="1875"/>
              <a:ext cx="75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2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29" name="Rectangle 181"/>
            <p:cNvSpPr>
              <a:spLocks noChangeArrowheads="1"/>
            </p:cNvSpPr>
            <p:nvPr/>
          </p:nvSpPr>
          <p:spPr bwMode="auto">
            <a:xfrm>
              <a:off x="2803" y="1811"/>
              <a:ext cx="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0" name="Rectangle 182"/>
            <p:cNvSpPr>
              <a:spLocks noChangeArrowheads="1"/>
            </p:cNvSpPr>
            <p:nvPr/>
          </p:nvSpPr>
          <p:spPr bwMode="auto">
            <a:xfrm>
              <a:off x="2832" y="1811"/>
              <a:ext cx="209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= 3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1" name="Rectangle 183"/>
            <p:cNvSpPr>
              <a:spLocks noChangeArrowheads="1"/>
            </p:cNvSpPr>
            <p:nvPr/>
          </p:nvSpPr>
          <p:spPr bwMode="auto">
            <a:xfrm>
              <a:off x="2985" y="1811"/>
              <a:ext cx="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" name="Rectangle 184"/>
            <p:cNvSpPr>
              <a:spLocks noChangeArrowheads="1"/>
            </p:cNvSpPr>
            <p:nvPr/>
          </p:nvSpPr>
          <p:spPr bwMode="auto">
            <a:xfrm>
              <a:off x="476" y="1978"/>
              <a:ext cx="326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              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3" name="Rectangle 185"/>
            <p:cNvSpPr>
              <a:spLocks noChangeArrowheads="1"/>
            </p:cNvSpPr>
            <p:nvPr/>
          </p:nvSpPr>
          <p:spPr bwMode="auto">
            <a:xfrm>
              <a:off x="3666" y="1980"/>
              <a:ext cx="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4" name="Rectangle 186"/>
            <p:cNvSpPr>
              <a:spLocks noChangeArrowheads="1"/>
            </p:cNvSpPr>
            <p:nvPr/>
          </p:nvSpPr>
          <p:spPr bwMode="auto">
            <a:xfrm>
              <a:off x="521" y="2148"/>
              <a:ext cx="2239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5" name="Rectangle 187"/>
            <p:cNvSpPr>
              <a:spLocks noChangeArrowheads="1"/>
            </p:cNvSpPr>
            <p:nvPr/>
          </p:nvSpPr>
          <p:spPr bwMode="auto">
            <a:xfrm>
              <a:off x="2666" y="2148"/>
              <a:ext cx="1159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6" name="Rectangle 188"/>
            <p:cNvSpPr>
              <a:spLocks noChangeArrowheads="1"/>
            </p:cNvSpPr>
            <p:nvPr/>
          </p:nvSpPr>
          <p:spPr bwMode="auto">
            <a:xfrm>
              <a:off x="3754" y="2148"/>
              <a:ext cx="1281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2                    3                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7" name="Rectangle 189"/>
            <p:cNvSpPr>
              <a:spLocks noChangeArrowheads="1"/>
            </p:cNvSpPr>
            <p:nvPr/>
          </p:nvSpPr>
          <p:spPr bwMode="auto">
            <a:xfrm>
              <a:off x="4959" y="2148"/>
              <a:ext cx="111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x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8" name="Rectangle 190"/>
            <p:cNvSpPr>
              <a:spLocks noChangeArrowheads="1"/>
            </p:cNvSpPr>
            <p:nvPr/>
          </p:nvSpPr>
          <p:spPr bwMode="auto">
            <a:xfrm>
              <a:off x="5019" y="2148"/>
              <a:ext cx="1459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9" name="Rectangle 191"/>
            <p:cNvSpPr>
              <a:spLocks noChangeArrowheads="1"/>
            </p:cNvSpPr>
            <p:nvPr/>
          </p:nvSpPr>
          <p:spPr bwMode="auto">
            <a:xfrm>
              <a:off x="6399" y="2148"/>
              <a:ext cx="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40" name="Rectangle 192"/>
            <p:cNvSpPr>
              <a:spLocks noChangeArrowheads="1"/>
            </p:cNvSpPr>
            <p:nvPr/>
          </p:nvSpPr>
          <p:spPr bwMode="auto">
            <a:xfrm>
              <a:off x="521" y="2317"/>
              <a:ext cx="15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41" name="Rectangle 193"/>
            <p:cNvSpPr>
              <a:spLocks noChangeArrowheads="1"/>
            </p:cNvSpPr>
            <p:nvPr/>
          </p:nvSpPr>
          <p:spPr bwMode="auto">
            <a:xfrm>
              <a:off x="2020" y="2317"/>
              <a:ext cx="42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Ответ: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42" name="Rectangle 194"/>
            <p:cNvSpPr>
              <a:spLocks noChangeArrowheads="1"/>
            </p:cNvSpPr>
            <p:nvPr/>
          </p:nvSpPr>
          <p:spPr bwMode="auto">
            <a:xfrm>
              <a:off x="2377" y="2317"/>
              <a:ext cx="12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(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43" name="Rectangle 195"/>
            <p:cNvSpPr>
              <a:spLocks noChangeArrowheads="1"/>
            </p:cNvSpPr>
            <p:nvPr/>
          </p:nvSpPr>
          <p:spPr bwMode="auto">
            <a:xfrm>
              <a:off x="2445" y="2317"/>
              <a:ext cx="91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-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44" name="Rectangle 196"/>
            <p:cNvSpPr>
              <a:spLocks noChangeArrowheads="1"/>
            </p:cNvSpPr>
            <p:nvPr/>
          </p:nvSpPr>
          <p:spPr bwMode="auto">
            <a:xfrm>
              <a:off x="2484" y="2317"/>
              <a:ext cx="228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?; 2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45" name="Rectangle 197"/>
            <p:cNvSpPr>
              <a:spLocks noChangeArrowheads="1"/>
            </p:cNvSpPr>
            <p:nvPr/>
          </p:nvSpPr>
          <p:spPr bwMode="auto">
            <a:xfrm>
              <a:off x="2689" y="2317"/>
              <a:ext cx="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46" name="Rectangle 198"/>
            <p:cNvSpPr>
              <a:spLocks noChangeArrowheads="1"/>
            </p:cNvSpPr>
            <p:nvPr/>
          </p:nvSpPr>
          <p:spPr bwMode="auto">
            <a:xfrm>
              <a:off x="2718" y="2317"/>
              <a:ext cx="91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Arial" pitchFamily="34" charset="0"/>
                </a:rPr>
                <a:t>)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47" name="Rectangle 199"/>
            <p:cNvSpPr>
              <a:spLocks noChangeArrowheads="1"/>
            </p:cNvSpPr>
            <p:nvPr/>
          </p:nvSpPr>
          <p:spPr bwMode="auto">
            <a:xfrm>
              <a:off x="2757" y="2317"/>
              <a:ext cx="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48" name="Rectangle 200"/>
            <p:cNvSpPr>
              <a:spLocks noChangeArrowheads="1"/>
            </p:cNvSpPr>
            <p:nvPr/>
          </p:nvSpPr>
          <p:spPr bwMode="auto">
            <a:xfrm>
              <a:off x="2786" y="2317"/>
              <a:ext cx="138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U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49" name="Rectangle 201"/>
            <p:cNvSpPr>
              <a:spLocks noChangeArrowheads="1"/>
            </p:cNvSpPr>
            <p:nvPr/>
          </p:nvSpPr>
          <p:spPr bwMode="auto">
            <a:xfrm>
              <a:off x="2872" y="2317"/>
              <a:ext cx="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0" name="Rectangle 202"/>
            <p:cNvSpPr>
              <a:spLocks noChangeArrowheads="1"/>
            </p:cNvSpPr>
            <p:nvPr/>
          </p:nvSpPr>
          <p:spPr bwMode="auto">
            <a:xfrm>
              <a:off x="2902" y="2317"/>
              <a:ext cx="12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Arial" pitchFamily="34" charset="0"/>
                </a:rPr>
                <a:t>(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1" name="Rectangle 203"/>
            <p:cNvSpPr>
              <a:spLocks noChangeArrowheads="1"/>
            </p:cNvSpPr>
            <p:nvPr/>
          </p:nvSpPr>
          <p:spPr bwMode="auto">
            <a:xfrm>
              <a:off x="2970" y="2317"/>
              <a:ext cx="368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3; + ?)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2" name="Rectangle 204"/>
            <p:cNvSpPr>
              <a:spLocks noChangeArrowheads="1"/>
            </p:cNvSpPr>
            <p:nvPr/>
          </p:nvSpPr>
          <p:spPr bwMode="auto">
            <a:xfrm>
              <a:off x="3309" y="2317"/>
              <a:ext cx="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3" name="Freeform 205"/>
            <p:cNvSpPr>
              <a:spLocks/>
            </p:cNvSpPr>
            <p:nvPr/>
          </p:nvSpPr>
          <p:spPr bwMode="auto">
            <a:xfrm>
              <a:off x="3781" y="2028"/>
              <a:ext cx="10" cy="13"/>
            </a:xfrm>
            <a:custGeom>
              <a:avLst/>
              <a:gdLst/>
              <a:ahLst/>
              <a:cxnLst>
                <a:cxn ang="0">
                  <a:pos x="5" y="13"/>
                </a:cxn>
                <a:cxn ang="0">
                  <a:pos x="10" y="6"/>
                </a:cxn>
                <a:cxn ang="0">
                  <a:pos x="5" y="0"/>
                </a:cxn>
                <a:cxn ang="0">
                  <a:pos x="0" y="6"/>
                </a:cxn>
                <a:cxn ang="0">
                  <a:pos x="5" y="13"/>
                </a:cxn>
              </a:cxnLst>
              <a:rect l="0" t="0" r="r" b="b"/>
              <a:pathLst>
                <a:path w="10" h="13">
                  <a:moveTo>
                    <a:pt x="5" y="13"/>
                  </a:moveTo>
                  <a:lnTo>
                    <a:pt x="10" y="6"/>
                  </a:lnTo>
                  <a:lnTo>
                    <a:pt x="5" y="0"/>
                  </a:lnTo>
                  <a:lnTo>
                    <a:pt x="0" y="6"/>
                  </a:lnTo>
                  <a:lnTo>
                    <a:pt x="5" y="13"/>
                  </a:lnTo>
                  <a:close/>
                </a:path>
              </a:pathLst>
            </a:custGeom>
            <a:solidFill>
              <a:srgbClr val="FF0000"/>
            </a:solidFill>
            <a:ln w="0" cap="flat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4" name="Freeform 206"/>
            <p:cNvSpPr>
              <a:spLocks/>
            </p:cNvSpPr>
            <p:nvPr/>
          </p:nvSpPr>
          <p:spPr bwMode="auto">
            <a:xfrm>
              <a:off x="4412" y="8216"/>
              <a:ext cx="94" cy="151"/>
            </a:xfrm>
            <a:custGeom>
              <a:avLst/>
              <a:gdLst/>
              <a:ahLst/>
              <a:cxnLst>
                <a:cxn ang="0">
                  <a:pos x="6" y="151"/>
                </a:cxn>
                <a:cxn ang="0">
                  <a:pos x="94" y="6"/>
                </a:cxn>
                <a:cxn ang="0">
                  <a:pos x="88" y="0"/>
                </a:cxn>
                <a:cxn ang="0">
                  <a:pos x="0" y="145"/>
                </a:cxn>
                <a:cxn ang="0">
                  <a:pos x="6" y="151"/>
                </a:cxn>
              </a:cxnLst>
              <a:rect l="0" t="0" r="r" b="b"/>
              <a:pathLst>
                <a:path w="94" h="151">
                  <a:moveTo>
                    <a:pt x="6" y="151"/>
                  </a:moveTo>
                  <a:lnTo>
                    <a:pt x="94" y="6"/>
                  </a:lnTo>
                  <a:lnTo>
                    <a:pt x="88" y="0"/>
                  </a:lnTo>
                  <a:lnTo>
                    <a:pt x="0" y="145"/>
                  </a:lnTo>
                  <a:lnTo>
                    <a:pt x="6" y="151"/>
                  </a:lnTo>
                  <a:close/>
                </a:path>
              </a:pathLst>
            </a:custGeom>
            <a:solidFill>
              <a:srgbClr val="FF0000"/>
            </a:solidFill>
            <a:ln w="0" cap="flat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5" name="Freeform 207"/>
            <p:cNvSpPr>
              <a:spLocks/>
            </p:cNvSpPr>
            <p:nvPr/>
          </p:nvSpPr>
          <p:spPr bwMode="auto">
            <a:xfrm>
              <a:off x="3972" y="9365"/>
              <a:ext cx="93" cy="117"/>
            </a:xfrm>
            <a:custGeom>
              <a:avLst/>
              <a:gdLst/>
              <a:ahLst/>
              <a:cxnLst>
                <a:cxn ang="0">
                  <a:pos x="5" y="117"/>
                </a:cxn>
                <a:cxn ang="0">
                  <a:pos x="93" y="7"/>
                </a:cxn>
                <a:cxn ang="0">
                  <a:pos x="88" y="0"/>
                </a:cxn>
                <a:cxn ang="0">
                  <a:pos x="0" y="110"/>
                </a:cxn>
                <a:cxn ang="0">
                  <a:pos x="5" y="117"/>
                </a:cxn>
              </a:cxnLst>
              <a:rect l="0" t="0" r="r" b="b"/>
              <a:pathLst>
                <a:path w="93" h="117">
                  <a:moveTo>
                    <a:pt x="5" y="117"/>
                  </a:moveTo>
                  <a:lnTo>
                    <a:pt x="93" y="7"/>
                  </a:lnTo>
                  <a:lnTo>
                    <a:pt x="88" y="0"/>
                  </a:lnTo>
                  <a:lnTo>
                    <a:pt x="0" y="110"/>
                  </a:lnTo>
                  <a:lnTo>
                    <a:pt x="5" y="117"/>
                  </a:lnTo>
                  <a:close/>
                </a:path>
              </a:pathLst>
            </a:custGeom>
            <a:solidFill>
              <a:srgbClr val="FF0000"/>
            </a:solidFill>
            <a:ln w="0" cap="flat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6" name="Freeform 208"/>
            <p:cNvSpPr>
              <a:spLocks/>
            </p:cNvSpPr>
            <p:nvPr/>
          </p:nvSpPr>
          <p:spPr bwMode="auto">
            <a:xfrm>
              <a:off x="3972" y="9365"/>
              <a:ext cx="93" cy="117"/>
            </a:xfrm>
            <a:custGeom>
              <a:avLst/>
              <a:gdLst/>
              <a:ahLst/>
              <a:cxnLst>
                <a:cxn ang="0">
                  <a:pos x="5" y="117"/>
                </a:cxn>
                <a:cxn ang="0">
                  <a:pos x="93" y="7"/>
                </a:cxn>
                <a:cxn ang="0">
                  <a:pos x="88" y="0"/>
                </a:cxn>
                <a:cxn ang="0">
                  <a:pos x="0" y="110"/>
                </a:cxn>
                <a:cxn ang="0">
                  <a:pos x="5" y="117"/>
                </a:cxn>
              </a:cxnLst>
              <a:rect l="0" t="0" r="r" b="b"/>
              <a:pathLst>
                <a:path w="93" h="117">
                  <a:moveTo>
                    <a:pt x="5" y="117"/>
                  </a:moveTo>
                  <a:lnTo>
                    <a:pt x="93" y="7"/>
                  </a:lnTo>
                  <a:lnTo>
                    <a:pt x="88" y="0"/>
                  </a:lnTo>
                  <a:lnTo>
                    <a:pt x="0" y="110"/>
                  </a:lnTo>
                  <a:lnTo>
                    <a:pt x="5" y="117"/>
                  </a:lnTo>
                  <a:close/>
                </a:path>
              </a:pathLst>
            </a:custGeom>
            <a:solidFill>
              <a:srgbClr val="FF0000"/>
            </a:solidFill>
            <a:ln w="0" cap="flat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7" name="Freeform 209"/>
            <p:cNvSpPr>
              <a:spLocks/>
            </p:cNvSpPr>
            <p:nvPr/>
          </p:nvSpPr>
          <p:spPr bwMode="auto">
            <a:xfrm>
              <a:off x="3972" y="9365"/>
              <a:ext cx="93" cy="117"/>
            </a:xfrm>
            <a:custGeom>
              <a:avLst/>
              <a:gdLst/>
              <a:ahLst/>
              <a:cxnLst>
                <a:cxn ang="0">
                  <a:pos x="5" y="117"/>
                </a:cxn>
                <a:cxn ang="0">
                  <a:pos x="93" y="7"/>
                </a:cxn>
                <a:cxn ang="0">
                  <a:pos x="88" y="0"/>
                </a:cxn>
                <a:cxn ang="0">
                  <a:pos x="0" y="110"/>
                </a:cxn>
                <a:cxn ang="0">
                  <a:pos x="5" y="117"/>
                </a:cxn>
              </a:cxnLst>
              <a:rect l="0" t="0" r="r" b="b"/>
              <a:pathLst>
                <a:path w="93" h="117">
                  <a:moveTo>
                    <a:pt x="5" y="117"/>
                  </a:moveTo>
                  <a:lnTo>
                    <a:pt x="93" y="7"/>
                  </a:lnTo>
                  <a:lnTo>
                    <a:pt x="88" y="0"/>
                  </a:lnTo>
                  <a:lnTo>
                    <a:pt x="0" y="110"/>
                  </a:lnTo>
                  <a:lnTo>
                    <a:pt x="5" y="117"/>
                  </a:lnTo>
                  <a:close/>
                </a:path>
              </a:pathLst>
            </a:custGeom>
            <a:solidFill>
              <a:srgbClr val="FF0000"/>
            </a:solidFill>
            <a:ln w="0" cap="flat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8" name="Freeform 210"/>
            <p:cNvSpPr>
              <a:spLocks/>
            </p:cNvSpPr>
            <p:nvPr/>
          </p:nvSpPr>
          <p:spPr bwMode="auto">
            <a:xfrm>
              <a:off x="3972" y="9365"/>
              <a:ext cx="93" cy="117"/>
            </a:xfrm>
            <a:custGeom>
              <a:avLst/>
              <a:gdLst/>
              <a:ahLst/>
              <a:cxnLst>
                <a:cxn ang="0">
                  <a:pos x="5" y="117"/>
                </a:cxn>
                <a:cxn ang="0">
                  <a:pos x="93" y="7"/>
                </a:cxn>
                <a:cxn ang="0">
                  <a:pos x="88" y="0"/>
                </a:cxn>
                <a:cxn ang="0">
                  <a:pos x="0" y="110"/>
                </a:cxn>
                <a:cxn ang="0">
                  <a:pos x="5" y="117"/>
                </a:cxn>
              </a:cxnLst>
              <a:rect l="0" t="0" r="r" b="b"/>
              <a:pathLst>
                <a:path w="93" h="117">
                  <a:moveTo>
                    <a:pt x="5" y="117"/>
                  </a:moveTo>
                  <a:lnTo>
                    <a:pt x="93" y="7"/>
                  </a:lnTo>
                  <a:lnTo>
                    <a:pt x="88" y="0"/>
                  </a:lnTo>
                  <a:lnTo>
                    <a:pt x="0" y="110"/>
                  </a:lnTo>
                  <a:lnTo>
                    <a:pt x="5" y="117"/>
                  </a:lnTo>
                  <a:close/>
                </a:path>
              </a:pathLst>
            </a:custGeom>
            <a:solidFill>
              <a:srgbClr val="FF0000"/>
            </a:solidFill>
            <a:ln w="0" cap="flat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9" name="Freeform 211"/>
            <p:cNvSpPr>
              <a:spLocks/>
            </p:cNvSpPr>
            <p:nvPr/>
          </p:nvSpPr>
          <p:spPr bwMode="auto">
            <a:xfrm>
              <a:off x="3972" y="9365"/>
              <a:ext cx="93" cy="117"/>
            </a:xfrm>
            <a:custGeom>
              <a:avLst/>
              <a:gdLst/>
              <a:ahLst/>
              <a:cxnLst>
                <a:cxn ang="0">
                  <a:pos x="5" y="117"/>
                </a:cxn>
                <a:cxn ang="0">
                  <a:pos x="93" y="7"/>
                </a:cxn>
                <a:cxn ang="0">
                  <a:pos x="88" y="0"/>
                </a:cxn>
                <a:cxn ang="0">
                  <a:pos x="0" y="110"/>
                </a:cxn>
                <a:cxn ang="0">
                  <a:pos x="5" y="117"/>
                </a:cxn>
              </a:cxnLst>
              <a:rect l="0" t="0" r="r" b="b"/>
              <a:pathLst>
                <a:path w="93" h="117">
                  <a:moveTo>
                    <a:pt x="5" y="117"/>
                  </a:moveTo>
                  <a:lnTo>
                    <a:pt x="93" y="7"/>
                  </a:lnTo>
                  <a:lnTo>
                    <a:pt x="88" y="0"/>
                  </a:lnTo>
                  <a:lnTo>
                    <a:pt x="0" y="110"/>
                  </a:lnTo>
                  <a:lnTo>
                    <a:pt x="5" y="117"/>
                  </a:lnTo>
                  <a:close/>
                </a:path>
              </a:pathLst>
            </a:custGeom>
            <a:solidFill>
              <a:srgbClr val="FF0000"/>
            </a:solidFill>
            <a:ln w="0" cap="flat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60" name="Freeform 212"/>
            <p:cNvSpPr>
              <a:spLocks/>
            </p:cNvSpPr>
            <p:nvPr/>
          </p:nvSpPr>
          <p:spPr bwMode="auto">
            <a:xfrm>
              <a:off x="3972" y="9365"/>
              <a:ext cx="93" cy="117"/>
            </a:xfrm>
            <a:custGeom>
              <a:avLst/>
              <a:gdLst/>
              <a:ahLst/>
              <a:cxnLst>
                <a:cxn ang="0">
                  <a:pos x="5" y="117"/>
                </a:cxn>
                <a:cxn ang="0">
                  <a:pos x="93" y="7"/>
                </a:cxn>
                <a:cxn ang="0">
                  <a:pos x="88" y="0"/>
                </a:cxn>
                <a:cxn ang="0">
                  <a:pos x="0" y="110"/>
                </a:cxn>
                <a:cxn ang="0">
                  <a:pos x="5" y="117"/>
                </a:cxn>
              </a:cxnLst>
              <a:rect l="0" t="0" r="r" b="b"/>
              <a:pathLst>
                <a:path w="93" h="117">
                  <a:moveTo>
                    <a:pt x="5" y="117"/>
                  </a:moveTo>
                  <a:lnTo>
                    <a:pt x="93" y="7"/>
                  </a:lnTo>
                  <a:lnTo>
                    <a:pt x="88" y="0"/>
                  </a:lnTo>
                  <a:lnTo>
                    <a:pt x="0" y="110"/>
                  </a:lnTo>
                  <a:lnTo>
                    <a:pt x="5" y="117"/>
                  </a:lnTo>
                  <a:close/>
                </a:path>
              </a:pathLst>
            </a:custGeom>
            <a:solidFill>
              <a:srgbClr val="FF0000"/>
            </a:solidFill>
            <a:ln w="0" cap="flat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61" name="Freeform 213"/>
            <p:cNvSpPr>
              <a:spLocks noEditPoints="1"/>
            </p:cNvSpPr>
            <p:nvPr/>
          </p:nvSpPr>
          <p:spPr bwMode="auto">
            <a:xfrm>
              <a:off x="3254" y="2067"/>
              <a:ext cx="1763" cy="73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714" y="30"/>
                </a:cxn>
                <a:cxn ang="0">
                  <a:pos x="1714" y="43"/>
                </a:cxn>
                <a:cxn ang="0">
                  <a:pos x="0" y="42"/>
                </a:cxn>
                <a:cxn ang="0">
                  <a:pos x="0" y="30"/>
                </a:cxn>
                <a:cxn ang="0">
                  <a:pos x="1704" y="0"/>
                </a:cxn>
                <a:cxn ang="0">
                  <a:pos x="1763" y="37"/>
                </a:cxn>
                <a:cxn ang="0">
                  <a:pos x="1704" y="73"/>
                </a:cxn>
                <a:cxn ang="0">
                  <a:pos x="1704" y="0"/>
                </a:cxn>
              </a:cxnLst>
              <a:rect l="0" t="0" r="r" b="b"/>
              <a:pathLst>
                <a:path w="1763" h="73">
                  <a:moveTo>
                    <a:pt x="0" y="30"/>
                  </a:moveTo>
                  <a:lnTo>
                    <a:pt x="1714" y="30"/>
                  </a:lnTo>
                  <a:lnTo>
                    <a:pt x="1714" y="43"/>
                  </a:lnTo>
                  <a:lnTo>
                    <a:pt x="0" y="42"/>
                  </a:lnTo>
                  <a:lnTo>
                    <a:pt x="0" y="30"/>
                  </a:lnTo>
                  <a:close/>
                  <a:moveTo>
                    <a:pt x="1704" y="0"/>
                  </a:moveTo>
                  <a:lnTo>
                    <a:pt x="1763" y="37"/>
                  </a:lnTo>
                  <a:lnTo>
                    <a:pt x="1704" y="73"/>
                  </a:lnTo>
                  <a:lnTo>
                    <a:pt x="1704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62" name="Freeform 214"/>
            <p:cNvSpPr>
              <a:spLocks/>
            </p:cNvSpPr>
            <p:nvPr/>
          </p:nvSpPr>
          <p:spPr bwMode="auto">
            <a:xfrm>
              <a:off x="3779" y="1663"/>
              <a:ext cx="659" cy="802"/>
            </a:xfrm>
            <a:custGeom>
              <a:avLst/>
              <a:gdLst/>
              <a:ahLst/>
              <a:cxnLst>
                <a:cxn ang="0">
                  <a:pos x="657" y="91"/>
                </a:cxn>
                <a:cxn ang="0">
                  <a:pos x="649" y="208"/>
                </a:cxn>
                <a:cxn ang="0">
                  <a:pos x="634" y="318"/>
                </a:cxn>
                <a:cxn ang="0">
                  <a:pos x="612" y="420"/>
                </a:cxn>
                <a:cxn ang="0">
                  <a:pos x="585" y="513"/>
                </a:cxn>
                <a:cxn ang="0">
                  <a:pos x="552" y="595"/>
                </a:cxn>
                <a:cxn ang="0">
                  <a:pos x="515" y="666"/>
                </a:cxn>
                <a:cxn ang="0">
                  <a:pos x="474" y="723"/>
                </a:cxn>
                <a:cxn ang="0">
                  <a:pos x="429" y="766"/>
                </a:cxn>
                <a:cxn ang="0">
                  <a:pos x="381" y="792"/>
                </a:cxn>
                <a:cxn ang="0">
                  <a:pos x="330" y="802"/>
                </a:cxn>
                <a:cxn ang="0">
                  <a:pos x="279" y="792"/>
                </a:cxn>
                <a:cxn ang="0">
                  <a:pos x="231" y="766"/>
                </a:cxn>
                <a:cxn ang="0">
                  <a:pos x="186" y="723"/>
                </a:cxn>
                <a:cxn ang="0">
                  <a:pos x="145" y="666"/>
                </a:cxn>
                <a:cxn ang="0">
                  <a:pos x="107" y="595"/>
                </a:cxn>
                <a:cxn ang="0">
                  <a:pos x="75" y="513"/>
                </a:cxn>
                <a:cxn ang="0">
                  <a:pos x="47" y="420"/>
                </a:cxn>
                <a:cxn ang="0">
                  <a:pos x="26" y="318"/>
                </a:cxn>
                <a:cxn ang="0">
                  <a:pos x="10" y="208"/>
                </a:cxn>
                <a:cxn ang="0">
                  <a:pos x="2" y="91"/>
                </a:cxn>
                <a:cxn ang="0">
                  <a:pos x="0" y="0"/>
                </a:cxn>
                <a:cxn ang="0">
                  <a:pos x="8" y="51"/>
                </a:cxn>
                <a:cxn ang="0">
                  <a:pos x="14" y="169"/>
                </a:cxn>
                <a:cxn ang="0">
                  <a:pos x="27" y="280"/>
                </a:cxn>
                <a:cxn ang="0">
                  <a:pos x="47" y="384"/>
                </a:cxn>
                <a:cxn ang="0">
                  <a:pos x="72" y="480"/>
                </a:cxn>
                <a:cxn ang="0">
                  <a:pos x="102" y="565"/>
                </a:cxn>
                <a:cxn ang="0">
                  <a:pos x="138" y="638"/>
                </a:cxn>
                <a:cxn ang="0">
                  <a:pos x="177" y="699"/>
                </a:cxn>
                <a:cxn ang="0">
                  <a:pos x="220" y="746"/>
                </a:cxn>
                <a:cxn ang="0">
                  <a:pos x="265" y="777"/>
                </a:cxn>
                <a:cxn ang="0">
                  <a:pos x="313" y="792"/>
                </a:cxn>
                <a:cxn ang="0">
                  <a:pos x="362" y="789"/>
                </a:cxn>
                <a:cxn ang="0">
                  <a:pos x="409" y="768"/>
                </a:cxn>
                <a:cxn ang="0">
                  <a:pos x="454" y="732"/>
                </a:cxn>
                <a:cxn ang="0">
                  <a:pos x="496" y="680"/>
                </a:cxn>
                <a:cxn ang="0">
                  <a:pos x="534" y="615"/>
                </a:cxn>
                <a:cxn ang="0">
                  <a:pos x="568" y="538"/>
                </a:cxn>
                <a:cxn ang="0">
                  <a:pos x="596" y="449"/>
                </a:cxn>
                <a:cxn ang="0">
                  <a:pos x="620" y="351"/>
                </a:cxn>
                <a:cxn ang="0">
                  <a:pos x="637" y="244"/>
                </a:cxn>
                <a:cxn ang="0">
                  <a:pos x="648" y="130"/>
                </a:cxn>
                <a:cxn ang="0">
                  <a:pos x="652" y="11"/>
                </a:cxn>
              </a:cxnLst>
              <a:rect l="0" t="0" r="r" b="b"/>
              <a:pathLst>
                <a:path w="659" h="802">
                  <a:moveTo>
                    <a:pt x="659" y="11"/>
                  </a:moveTo>
                  <a:lnTo>
                    <a:pt x="659" y="51"/>
                  </a:lnTo>
                  <a:lnTo>
                    <a:pt x="657" y="91"/>
                  </a:lnTo>
                  <a:lnTo>
                    <a:pt x="655" y="131"/>
                  </a:lnTo>
                  <a:lnTo>
                    <a:pt x="653" y="170"/>
                  </a:lnTo>
                  <a:lnTo>
                    <a:pt x="649" y="208"/>
                  </a:lnTo>
                  <a:lnTo>
                    <a:pt x="645" y="245"/>
                  </a:lnTo>
                  <a:lnTo>
                    <a:pt x="639" y="282"/>
                  </a:lnTo>
                  <a:lnTo>
                    <a:pt x="634" y="318"/>
                  </a:lnTo>
                  <a:lnTo>
                    <a:pt x="627" y="353"/>
                  </a:lnTo>
                  <a:lnTo>
                    <a:pt x="620" y="387"/>
                  </a:lnTo>
                  <a:lnTo>
                    <a:pt x="612" y="420"/>
                  </a:lnTo>
                  <a:lnTo>
                    <a:pt x="603" y="452"/>
                  </a:lnTo>
                  <a:lnTo>
                    <a:pt x="594" y="483"/>
                  </a:lnTo>
                  <a:lnTo>
                    <a:pt x="585" y="513"/>
                  </a:lnTo>
                  <a:lnTo>
                    <a:pt x="574" y="541"/>
                  </a:lnTo>
                  <a:lnTo>
                    <a:pt x="563" y="569"/>
                  </a:lnTo>
                  <a:lnTo>
                    <a:pt x="552" y="595"/>
                  </a:lnTo>
                  <a:lnTo>
                    <a:pt x="540" y="620"/>
                  </a:lnTo>
                  <a:lnTo>
                    <a:pt x="528" y="643"/>
                  </a:lnTo>
                  <a:lnTo>
                    <a:pt x="515" y="666"/>
                  </a:lnTo>
                  <a:lnTo>
                    <a:pt x="501" y="686"/>
                  </a:lnTo>
                  <a:lnTo>
                    <a:pt x="488" y="705"/>
                  </a:lnTo>
                  <a:lnTo>
                    <a:pt x="474" y="723"/>
                  </a:lnTo>
                  <a:lnTo>
                    <a:pt x="459" y="739"/>
                  </a:lnTo>
                  <a:lnTo>
                    <a:pt x="444" y="753"/>
                  </a:lnTo>
                  <a:lnTo>
                    <a:pt x="429" y="766"/>
                  </a:lnTo>
                  <a:lnTo>
                    <a:pt x="413" y="776"/>
                  </a:lnTo>
                  <a:lnTo>
                    <a:pt x="397" y="785"/>
                  </a:lnTo>
                  <a:lnTo>
                    <a:pt x="381" y="792"/>
                  </a:lnTo>
                  <a:lnTo>
                    <a:pt x="364" y="798"/>
                  </a:lnTo>
                  <a:lnTo>
                    <a:pt x="347" y="801"/>
                  </a:lnTo>
                  <a:lnTo>
                    <a:pt x="330" y="802"/>
                  </a:lnTo>
                  <a:lnTo>
                    <a:pt x="313" y="801"/>
                  </a:lnTo>
                  <a:lnTo>
                    <a:pt x="296" y="798"/>
                  </a:lnTo>
                  <a:lnTo>
                    <a:pt x="279" y="792"/>
                  </a:lnTo>
                  <a:lnTo>
                    <a:pt x="263" y="785"/>
                  </a:lnTo>
                  <a:lnTo>
                    <a:pt x="247" y="776"/>
                  </a:lnTo>
                  <a:lnTo>
                    <a:pt x="231" y="766"/>
                  </a:lnTo>
                  <a:lnTo>
                    <a:pt x="216" y="753"/>
                  </a:lnTo>
                  <a:lnTo>
                    <a:pt x="200" y="739"/>
                  </a:lnTo>
                  <a:lnTo>
                    <a:pt x="186" y="723"/>
                  </a:lnTo>
                  <a:lnTo>
                    <a:pt x="172" y="705"/>
                  </a:lnTo>
                  <a:lnTo>
                    <a:pt x="158" y="686"/>
                  </a:lnTo>
                  <a:lnTo>
                    <a:pt x="145" y="666"/>
                  </a:lnTo>
                  <a:lnTo>
                    <a:pt x="132" y="644"/>
                  </a:lnTo>
                  <a:lnTo>
                    <a:pt x="119" y="620"/>
                  </a:lnTo>
                  <a:lnTo>
                    <a:pt x="107" y="595"/>
                  </a:lnTo>
                  <a:lnTo>
                    <a:pt x="96" y="569"/>
                  </a:lnTo>
                  <a:lnTo>
                    <a:pt x="85" y="542"/>
                  </a:lnTo>
                  <a:lnTo>
                    <a:pt x="75" y="513"/>
                  </a:lnTo>
                  <a:lnTo>
                    <a:pt x="65" y="483"/>
                  </a:lnTo>
                  <a:lnTo>
                    <a:pt x="56" y="452"/>
                  </a:lnTo>
                  <a:lnTo>
                    <a:pt x="47" y="420"/>
                  </a:lnTo>
                  <a:lnTo>
                    <a:pt x="40" y="387"/>
                  </a:lnTo>
                  <a:lnTo>
                    <a:pt x="32" y="353"/>
                  </a:lnTo>
                  <a:lnTo>
                    <a:pt x="26" y="318"/>
                  </a:lnTo>
                  <a:lnTo>
                    <a:pt x="20" y="282"/>
                  </a:lnTo>
                  <a:lnTo>
                    <a:pt x="15" y="245"/>
                  </a:lnTo>
                  <a:lnTo>
                    <a:pt x="10" y="208"/>
                  </a:lnTo>
                  <a:lnTo>
                    <a:pt x="7" y="170"/>
                  </a:lnTo>
                  <a:lnTo>
                    <a:pt x="4" y="131"/>
                  </a:lnTo>
                  <a:lnTo>
                    <a:pt x="2" y="91"/>
                  </a:lnTo>
                  <a:lnTo>
                    <a:pt x="1" y="51"/>
                  </a:lnTo>
                  <a:lnTo>
                    <a:pt x="0" y="11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11"/>
                  </a:lnTo>
                  <a:lnTo>
                    <a:pt x="8" y="51"/>
                  </a:lnTo>
                  <a:lnTo>
                    <a:pt x="9" y="91"/>
                  </a:lnTo>
                  <a:lnTo>
                    <a:pt x="11" y="130"/>
                  </a:lnTo>
                  <a:lnTo>
                    <a:pt x="14" y="169"/>
                  </a:lnTo>
                  <a:lnTo>
                    <a:pt x="18" y="207"/>
                  </a:lnTo>
                  <a:lnTo>
                    <a:pt x="22" y="244"/>
                  </a:lnTo>
                  <a:lnTo>
                    <a:pt x="27" y="280"/>
                  </a:lnTo>
                  <a:lnTo>
                    <a:pt x="33" y="316"/>
                  </a:lnTo>
                  <a:lnTo>
                    <a:pt x="39" y="350"/>
                  </a:lnTo>
                  <a:lnTo>
                    <a:pt x="47" y="384"/>
                  </a:lnTo>
                  <a:lnTo>
                    <a:pt x="54" y="417"/>
                  </a:lnTo>
                  <a:lnTo>
                    <a:pt x="63" y="449"/>
                  </a:lnTo>
                  <a:lnTo>
                    <a:pt x="72" y="480"/>
                  </a:lnTo>
                  <a:lnTo>
                    <a:pt x="81" y="509"/>
                  </a:lnTo>
                  <a:lnTo>
                    <a:pt x="92" y="537"/>
                  </a:lnTo>
                  <a:lnTo>
                    <a:pt x="102" y="565"/>
                  </a:lnTo>
                  <a:lnTo>
                    <a:pt x="114" y="590"/>
                  </a:lnTo>
                  <a:lnTo>
                    <a:pt x="125" y="615"/>
                  </a:lnTo>
                  <a:lnTo>
                    <a:pt x="138" y="638"/>
                  </a:lnTo>
                  <a:lnTo>
                    <a:pt x="150" y="660"/>
                  </a:lnTo>
                  <a:lnTo>
                    <a:pt x="163" y="680"/>
                  </a:lnTo>
                  <a:lnTo>
                    <a:pt x="177" y="699"/>
                  </a:lnTo>
                  <a:lnTo>
                    <a:pt x="191" y="716"/>
                  </a:lnTo>
                  <a:lnTo>
                    <a:pt x="205" y="732"/>
                  </a:lnTo>
                  <a:lnTo>
                    <a:pt x="220" y="746"/>
                  </a:lnTo>
                  <a:lnTo>
                    <a:pt x="235" y="758"/>
                  </a:lnTo>
                  <a:lnTo>
                    <a:pt x="250" y="768"/>
                  </a:lnTo>
                  <a:lnTo>
                    <a:pt x="265" y="777"/>
                  </a:lnTo>
                  <a:lnTo>
                    <a:pt x="281" y="784"/>
                  </a:lnTo>
                  <a:lnTo>
                    <a:pt x="297" y="789"/>
                  </a:lnTo>
                  <a:lnTo>
                    <a:pt x="313" y="792"/>
                  </a:lnTo>
                  <a:lnTo>
                    <a:pt x="330" y="792"/>
                  </a:lnTo>
                  <a:lnTo>
                    <a:pt x="346" y="792"/>
                  </a:lnTo>
                  <a:lnTo>
                    <a:pt x="362" y="789"/>
                  </a:lnTo>
                  <a:lnTo>
                    <a:pt x="378" y="784"/>
                  </a:lnTo>
                  <a:lnTo>
                    <a:pt x="394" y="777"/>
                  </a:lnTo>
                  <a:lnTo>
                    <a:pt x="409" y="768"/>
                  </a:lnTo>
                  <a:lnTo>
                    <a:pt x="425" y="758"/>
                  </a:lnTo>
                  <a:lnTo>
                    <a:pt x="439" y="746"/>
                  </a:lnTo>
                  <a:lnTo>
                    <a:pt x="454" y="732"/>
                  </a:lnTo>
                  <a:lnTo>
                    <a:pt x="468" y="716"/>
                  </a:lnTo>
                  <a:lnTo>
                    <a:pt x="482" y="699"/>
                  </a:lnTo>
                  <a:lnTo>
                    <a:pt x="496" y="680"/>
                  </a:lnTo>
                  <a:lnTo>
                    <a:pt x="509" y="660"/>
                  </a:lnTo>
                  <a:lnTo>
                    <a:pt x="522" y="638"/>
                  </a:lnTo>
                  <a:lnTo>
                    <a:pt x="534" y="615"/>
                  </a:lnTo>
                  <a:lnTo>
                    <a:pt x="546" y="591"/>
                  </a:lnTo>
                  <a:lnTo>
                    <a:pt x="557" y="565"/>
                  </a:lnTo>
                  <a:lnTo>
                    <a:pt x="568" y="538"/>
                  </a:lnTo>
                  <a:lnTo>
                    <a:pt x="578" y="509"/>
                  </a:lnTo>
                  <a:lnTo>
                    <a:pt x="587" y="480"/>
                  </a:lnTo>
                  <a:lnTo>
                    <a:pt x="596" y="449"/>
                  </a:lnTo>
                  <a:lnTo>
                    <a:pt x="605" y="417"/>
                  </a:lnTo>
                  <a:lnTo>
                    <a:pt x="613" y="384"/>
                  </a:lnTo>
                  <a:lnTo>
                    <a:pt x="620" y="351"/>
                  </a:lnTo>
                  <a:lnTo>
                    <a:pt x="626" y="316"/>
                  </a:lnTo>
                  <a:lnTo>
                    <a:pt x="632" y="280"/>
                  </a:lnTo>
                  <a:lnTo>
                    <a:pt x="637" y="244"/>
                  </a:lnTo>
                  <a:lnTo>
                    <a:pt x="642" y="207"/>
                  </a:lnTo>
                  <a:lnTo>
                    <a:pt x="645" y="169"/>
                  </a:lnTo>
                  <a:lnTo>
                    <a:pt x="648" y="130"/>
                  </a:lnTo>
                  <a:lnTo>
                    <a:pt x="650" y="91"/>
                  </a:lnTo>
                  <a:lnTo>
                    <a:pt x="651" y="51"/>
                  </a:lnTo>
                  <a:lnTo>
                    <a:pt x="652" y="11"/>
                  </a:lnTo>
                  <a:lnTo>
                    <a:pt x="659" y="11"/>
                  </a:lnTo>
                  <a:close/>
                </a:path>
              </a:pathLst>
            </a:custGeom>
            <a:solidFill>
              <a:srgbClr val="FF0000"/>
            </a:solidFill>
            <a:ln w="0" cap="flat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63" name="Oval 215"/>
            <p:cNvSpPr>
              <a:spLocks noChangeArrowheads="1"/>
            </p:cNvSpPr>
            <p:nvPr/>
          </p:nvSpPr>
          <p:spPr bwMode="auto">
            <a:xfrm>
              <a:off x="4312" y="1993"/>
              <a:ext cx="77" cy="94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64" name="Freeform 216"/>
            <p:cNvSpPr>
              <a:spLocks noEditPoints="1"/>
            </p:cNvSpPr>
            <p:nvPr/>
          </p:nvSpPr>
          <p:spPr bwMode="auto">
            <a:xfrm>
              <a:off x="4308" y="1988"/>
              <a:ext cx="85" cy="104"/>
            </a:xfrm>
            <a:custGeom>
              <a:avLst/>
              <a:gdLst/>
              <a:ahLst/>
              <a:cxnLst>
                <a:cxn ang="0">
                  <a:pos x="6" y="229"/>
                </a:cxn>
                <a:cxn ang="0">
                  <a:pos x="24" y="171"/>
                </a:cxn>
                <a:cxn ang="0">
                  <a:pos x="83" y="85"/>
                </a:cxn>
                <a:cxn ang="0">
                  <a:pos x="129" y="47"/>
                </a:cxn>
                <a:cxn ang="0">
                  <a:pos x="228" y="7"/>
                </a:cxn>
                <a:cxn ang="0">
                  <a:pos x="291" y="0"/>
                </a:cxn>
                <a:cxn ang="0">
                  <a:pos x="398" y="22"/>
                </a:cxn>
                <a:cxn ang="0">
                  <a:pos x="452" y="50"/>
                </a:cxn>
                <a:cxn ang="0">
                  <a:pos x="526" y="123"/>
                </a:cxn>
                <a:cxn ang="0">
                  <a:pos x="555" y="176"/>
                </a:cxn>
                <a:cxn ang="0">
                  <a:pos x="577" y="281"/>
                </a:cxn>
                <a:cxn ang="0">
                  <a:pos x="570" y="343"/>
                </a:cxn>
                <a:cxn ang="0">
                  <a:pos x="529" y="441"/>
                </a:cxn>
                <a:cxn ang="0">
                  <a:pos x="491" y="486"/>
                </a:cxn>
                <a:cxn ang="0">
                  <a:pos x="403" y="544"/>
                </a:cxn>
                <a:cxn ang="0">
                  <a:pos x="344" y="562"/>
                </a:cxn>
                <a:cxn ang="0">
                  <a:pos x="233" y="562"/>
                </a:cxn>
                <a:cxn ang="0">
                  <a:pos x="174" y="544"/>
                </a:cxn>
                <a:cxn ang="0">
                  <a:pos x="86" y="486"/>
                </a:cxn>
                <a:cxn ang="0">
                  <a:pos x="48" y="441"/>
                </a:cxn>
                <a:cxn ang="0">
                  <a:pos x="7" y="343"/>
                </a:cxn>
                <a:cxn ang="0">
                  <a:pos x="55" y="333"/>
                </a:cxn>
                <a:cxn ang="0">
                  <a:pos x="67" y="372"/>
                </a:cxn>
                <a:cxn ang="0">
                  <a:pos x="121" y="451"/>
                </a:cxn>
                <a:cxn ang="0">
                  <a:pos x="153" y="476"/>
                </a:cxn>
                <a:cxn ang="0">
                  <a:pos x="243" y="514"/>
                </a:cxn>
                <a:cxn ang="0">
                  <a:pos x="286" y="518"/>
                </a:cxn>
                <a:cxn ang="0">
                  <a:pos x="383" y="498"/>
                </a:cxn>
                <a:cxn ang="0">
                  <a:pos x="420" y="479"/>
                </a:cxn>
                <a:cxn ang="0">
                  <a:pos x="488" y="412"/>
                </a:cxn>
                <a:cxn ang="0">
                  <a:pos x="508" y="377"/>
                </a:cxn>
                <a:cxn ang="0">
                  <a:pos x="527" y="281"/>
                </a:cxn>
                <a:cxn ang="0">
                  <a:pos x="523" y="239"/>
                </a:cxn>
                <a:cxn ang="0">
                  <a:pos x="485" y="151"/>
                </a:cxn>
                <a:cxn ang="0">
                  <a:pos x="459" y="120"/>
                </a:cxn>
                <a:cxn ang="0">
                  <a:pos x="379" y="68"/>
                </a:cxn>
                <a:cxn ang="0">
                  <a:pos x="339" y="55"/>
                </a:cxn>
                <a:cxn ang="0">
                  <a:pos x="238" y="55"/>
                </a:cxn>
                <a:cxn ang="0">
                  <a:pos x="198" y="68"/>
                </a:cxn>
                <a:cxn ang="0">
                  <a:pos x="118" y="120"/>
                </a:cxn>
                <a:cxn ang="0">
                  <a:pos x="92" y="151"/>
                </a:cxn>
                <a:cxn ang="0">
                  <a:pos x="54" y="239"/>
                </a:cxn>
                <a:cxn ang="0">
                  <a:pos x="50" y="281"/>
                </a:cxn>
              </a:cxnLst>
              <a:rect l="0" t="0" r="r" b="b"/>
              <a:pathLst>
                <a:path w="577" h="568">
                  <a:moveTo>
                    <a:pt x="0" y="287"/>
                  </a:moveTo>
                  <a:cubicBezTo>
                    <a:pt x="0" y="285"/>
                    <a:pt x="0" y="283"/>
                    <a:pt x="0" y="281"/>
                  </a:cubicBezTo>
                  <a:lnTo>
                    <a:pt x="6" y="229"/>
                  </a:lnTo>
                  <a:cubicBezTo>
                    <a:pt x="6" y="228"/>
                    <a:pt x="6" y="226"/>
                    <a:pt x="7" y="225"/>
                  </a:cubicBezTo>
                  <a:lnTo>
                    <a:pt x="22" y="176"/>
                  </a:lnTo>
                  <a:cubicBezTo>
                    <a:pt x="22" y="174"/>
                    <a:pt x="23" y="172"/>
                    <a:pt x="24" y="171"/>
                  </a:cubicBezTo>
                  <a:lnTo>
                    <a:pt x="48" y="127"/>
                  </a:lnTo>
                  <a:cubicBezTo>
                    <a:pt x="49" y="125"/>
                    <a:pt x="50" y="124"/>
                    <a:pt x="51" y="123"/>
                  </a:cubicBezTo>
                  <a:lnTo>
                    <a:pt x="83" y="85"/>
                  </a:lnTo>
                  <a:cubicBezTo>
                    <a:pt x="84" y="84"/>
                    <a:pt x="85" y="83"/>
                    <a:pt x="86" y="82"/>
                  </a:cubicBezTo>
                  <a:lnTo>
                    <a:pt x="125" y="50"/>
                  </a:lnTo>
                  <a:cubicBezTo>
                    <a:pt x="126" y="49"/>
                    <a:pt x="128" y="48"/>
                    <a:pt x="129" y="47"/>
                  </a:cubicBezTo>
                  <a:lnTo>
                    <a:pt x="174" y="23"/>
                  </a:lnTo>
                  <a:cubicBezTo>
                    <a:pt x="176" y="23"/>
                    <a:pt x="177" y="22"/>
                    <a:pt x="179" y="22"/>
                  </a:cubicBezTo>
                  <a:lnTo>
                    <a:pt x="228" y="7"/>
                  </a:lnTo>
                  <a:cubicBezTo>
                    <a:pt x="230" y="6"/>
                    <a:pt x="231" y="6"/>
                    <a:pt x="233" y="6"/>
                  </a:cubicBezTo>
                  <a:lnTo>
                    <a:pt x="286" y="0"/>
                  </a:lnTo>
                  <a:cubicBezTo>
                    <a:pt x="288" y="0"/>
                    <a:pt x="289" y="0"/>
                    <a:pt x="291" y="0"/>
                  </a:cubicBezTo>
                  <a:lnTo>
                    <a:pt x="344" y="6"/>
                  </a:lnTo>
                  <a:cubicBezTo>
                    <a:pt x="346" y="6"/>
                    <a:pt x="347" y="6"/>
                    <a:pt x="349" y="7"/>
                  </a:cubicBezTo>
                  <a:lnTo>
                    <a:pt x="398" y="22"/>
                  </a:lnTo>
                  <a:cubicBezTo>
                    <a:pt x="400" y="22"/>
                    <a:pt x="401" y="23"/>
                    <a:pt x="403" y="23"/>
                  </a:cubicBezTo>
                  <a:lnTo>
                    <a:pt x="448" y="47"/>
                  </a:lnTo>
                  <a:cubicBezTo>
                    <a:pt x="449" y="48"/>
                    <a:pt x="450" y="49"/>
                    <a:pt x="452" y="50"/>
                  </a:cubicBezTo>
                  <a:lnTo>
                    <a:pt x="491" y="82"/>
                  </a:lnTo>
                  <a:cubicBezTo>
                    <a:pt x="492" y="83"/>
                    <a:pt x="493" y="84"/>
                    <a:pt x="494" y="85"/>
                  </a:cubicBezTo>
                  <a:lnTo>
                    <a:pt x="526" y="123"/>
                  </a:lnTo>
                  <a:cubicBezTo>
                    <a:pt x="527" y="124"/>
                    <a:pt x="528" y="125"/>
                    <a:pt x="529" y="127"/>
                  </a:cubicBezTo>
                  <a:lnTo>
                    <a:pt x="553" y="171"/>
                  </a:lnTo>
                  <a:cubicBezTo>
                    <a:pt x="554" y="172"/>
                    <a:pt x="555" y="174"/>
                    <a:pt x="555" y="176"/>
                  </a:cubicBezTo>
                  <a:lnTo>
                    <a:pt x="570" y="225"/>
                  </a:lnTo>
                  <a:cubicBezTo>
                    <a:pt x="571" y="226"/>
                    <a:pt x="571" y="228"/>
                    <a:pt x="571" y="229"/>
                  </a:cubicBezTo>
                  <a:lnTo>
                    <a:pt x="577" y="281"/>
                  </a:lnTo>
                  <a:cubicBezTo>
                    <a:pt x="577" y="283"/>
                    <a:pt x="577" y="285"/>
                    <a:pt x="577" y="287"/>
                  </a:cubicBezTo>
                  <a:lnTo>
                    <a:pt x="571" y="339"/>
                  </a:lnTo>
                  <a:cubicBezTo>
                    <a:pt x="571" y="340"/>
                    <a:pt x="571" y="342"/>
                    <a:pt x="570" y="343"/>
                  </a:cubicBezTo>
                  <a:lnTo>
                    <a:pt x="555" y="392"/>
                  </a:lnTo>
                  <a:cubicBezTo>
                    <a:pt x="555" y="394"/>
                    <a:pt x="554" y="395"/>
                    <a:pt x="553" y="397"/>
                  </a:cubicBezTo>
                  <a:lnTo>
                    <a:pt x="529" y="441"/>
                  </a:lnTo>
                  <a:cubicBezTo>
                    <a:pt x="528" y="442"/>
                    <a:pt x="527" y="443"/>
                    <a:pt x="526" y="444"/>
                  </a:cubicBezTo>
                  <a:lnTo>
                    <a:pt x="494" y="483"/>
                  </a:lnTo>
                  <a:cubicBezTo>
                    <a:pt x="493" y="484"/>
                    <a:pt x="492" y="485"/>
                    <a:pt x="491" y="486"/>
                  </a:cubicBezTo>
                  <a:lnTo>
                    <a:pt x="452" y="518"/>
                  </a:lnTo>
                  <a:cubicBezTo>
                    <a:pt x="450" y="519"/>
                    <a:pt x="449" y="520"/>
                    <a:pt x="448" y="521"/>
                  </a:cubicBezTo>
                  <a:lnTo>
                    <a:pt x="403" y="544"/>
                  </a:lnTo>
                  <a:cubicBezTo>
                    <a:pt x="401" y="545"/>
                    <a:pt x="400" y="545"/>
                    <a:pt x="398" y="546"/>
                  </a:cubicBezTo>
                  <a:lnTo>
                    <a:pt x="349" y="561"/>
                  </a:lnTo>
                  <a:cubicBezTo>
                    <a:pt x="347" y="562"/>
                    <a:pt x="346" y="562"/>
                    <a:pt x="344" y="562"/>
                  </a:cubicBezTo>
                  <a:lnTo>
                    <a:pt x="291" y="567"/>
                  </a:lnTo>
                  <a:cubicBezTo>
                    <a:pt x="289" y="568"/>
                    <a:pt x="288" y="568"/>
                    <a:pt x="286" y="567"/>
                  </a:cubicBezTo>
                  <a:lnTo>
                    <a:pt x="233" y="562"/>
                  </a:lnTo>
                  <a:cubicBezTo>
                    <a:pt x="231" y="562"/>
                    <a:pt x="230" y="562"/>
                    <a:pt x="228" y="561"/>
                  </a:cubicBezTo>
                  <a:lnTo>
                    <a:pt x="178" y="546"/>
                  </a:lnTo>
                  <a:cubicBezTo>
                    <a:pt x="177" y="545"/>
                    <a:pt x="176" y="545"/>
                    <a:pt x="174" y="544"/>
                  </a:cubicBezTo>
                  <a:lnTo>
                    <a:pt x="129" y="521"/>
                  </a:lnTo>
                  <a:cubicBezTo>
                    <a:pt x="128" y="520"/>
                    <a:pt x="127" y="519"/>
                    <a:pt x="125" y="518"/>
                  </a:cubicBezTo>
                  <a:lnTo>
                    <a:pt x="86" y="486"/>
                  </a:lnTo>
                  <a:cubicBezTo>
                    <a:pt x="85" y="485"/>
                    <a:pt x="84" y="484"/>
                    <a:pt x="83" y="483"/>
                  </a:cubicBezTo>
                  <a:lnTo>
                    <a:pt x="51" y="444"/>
                  </a:lnTo>
                  <a:cubicBezTo>
                    <a:pt x="50" y="443"/>
                    <a:pt x="49" y="442"/>
                    <a:pt x="48" y="441"/>
                  </a:cubicBezTo>
                  <a:lnTo>
                    <a:pt x="24" y="397"/>
                  </a:lnTo>
                  <a:cubicBezTo>
                    <a:pt x="23" y="395"/>
                    <a:pt x="22" y="394"/>
                    <a:pt x="22" y="392"/>
                  </a:cubicBezTo>
                  <a:lnTo>
                    <a:pt x="7" y="343"/>
                  </a:lnTo>
                  <a:cubicBezTo>
                    <a:pt x="6" y="342"/>
                    <a:pt x="6" y="340"/>
                    <a:pt x="6" y="339"/>
                  </a:cubicBezTo>
                  <a:lnTo>
                    <a:pt x="0" y="287"/>
                  </a:lnTo>
                  <a:close/>
                  <a:moveTo>
                    <a:pt x="55" y="333"/>
                  </a:moveTo>
                  <a:lnTo>
                    <a:pt x="54" y="329"/>
                  </a:lnTo>
                  <a:lnTo>
                    <a:pt x="69" y="377"/>
                  </a:lnTo>
                  <a:lnTo>
                    <a:pt x="67" y="372"/>
                  </a:lnTo>
                  <a:lnTo>
                    <a:pt x="92" y="416"/>
                  </a:lnTo>
                  <a:lnTo>
                    <a:pt x="89" y="412"/>
                  </a:lnTo>
                  <a:lnTo>
                    <a:pt x="121" y="451"/>
                  </a:lnTo>
                  <a:lnTo>
                    <a:pt x="118" y="448"/>
                  </a:lnTo>
                  <a:lnTo>
                    <a:pt x="157" y="479"/>
                  </a:lnTo>
                  <a:lnTo>
                    <a:pt x="153" y="476"/>
                  </a:lnTo>
                  <a:lnTo>
                    <a:pt x="198" y="500"/>
                  </a:lnTo>
                  <a:lnTo>
                    <a:pt x="193" y="498"/>
                  </a:lnTo>
                  <a:lnTo>
                    <a:pt x="243" y="514"/>
                  </a:lnTo>
                  <a:lnTo>
                    <a:pt x="238" y="513"/>
                  </a:lnTo>
                  <a:lnTo>
                    <a:pt x="291" y="518"/>
                  </a:lnTo>
                  <a:lnTo>
                    <a:pt x="286" y="518"/>
                  </a:lnTo>
                  <a:lnTo>
                    <a:pt x="339" y="513"/>
                  </a:lnTo>
                  <a:lnTo>
                    <a:pt x="334" y="514"/>
                  </a:lnTo>
                  <a:lnTo>
                    <a:pt x="383" y="498"/>
                  </a:lnTo>
                  <a:lnTo>
                    <a:pt x="379" y="500"/>
                  </a:lnTo>
                  <a:lnTo>
                    <a:pt x="424" y="476"/>
                  </a:lnTo>
                  <a:lnTo>
                    <a:pt x="420" y="479"/>
                  </a:lnTo>
                  <a:lnTo>
                    <a:pt x="459" y="448"/>
                  </a:lnTo>
                  <a:lnTo>
                    <a:pt x="456" y="451"/>
                  </a:lnTo>
                  <a:lnTo>
                    <a:pt x="488" y="412"/>
                  </a:lnTo>
                  <a:lnTo>
                    <a:pt x="485" y="416"/>
                  </a:lnTo>
                  <a:lnTo>
                    <a:pt x="510" y="372"/>
                  </a:lnTo>
                  <a:lnTo>
                    <a:pt x="508" y="377"/>
                  </a:lnTo>
                  <a:lnTo>
                    <a:pt x="523" y="329"/>
                  </a:lnTo>
                  <a:lnTo>
                    <a:pt x="522" y="333"/>
                  </a:lnTo>
                  <a:lnTo>
                    <a:pt x="527" y="281"/>
                  </a:lnTo>
                  <a:lnTo>
                    <a:pt x="527" y="287"/>
                  </a:lnTo>
                  <a:lnTo>
                    <a:pt x="522" y="235"/>
                  </a:lnTo>
                  <a:lnTo>
                    <a:pt x="523" y="239"/>
                  </a:lnTo>
                  <a:lnTo>
                    <a:pt x="508" y="190"/>
                  </a:lnTo>
                  <a:lnTo>
                    <a:pt x="510" y="195"/>
                  </a:lnTo>
                  <a:lnTo>
                    <a:pt x="485" y="151"/>
                  </a:lnTo>
                  <a:lnTo>
                    <a:pt x="488" y="155"/>
                  </a:lnTo>
                  <a:lnTo>
                    <a:pt x="456" y="117"/>
                  </a:lnTo>
                  <a:lnTo>
                    <a:pt x="459" y="120"/>
                  </a:lnTo>
                  <a:lnTo>
                    <a:pt x="420" y="88"/>
                  </a:lnTo>
                  <a:lnTo>
                    <a:pt x="424" y="91"/>
                  </a:lnTo>
                  <a:lnTo>
                    <a:pt x="379" y="68"/>
                  </a:lnTo>
                  <a:lnTo>
                    <a:pt x="384" y="69"/>
                  </a:lnTo>
                  <a:lnTo>
                    <a:pt x="334" y="54"/>
                  </a:lnTo>
                  <a:lnTo>
                    <a:pt x="339" y="55"/>
                  </a:lnTo>
                  <a:lnTo>
                    <a:pt x="286" y="50"/>
                  </a:lnTo>
                  <a:lnTo>
                    <a:pt x="291" y="50"/>
                  </a:lnTo>
                  <a:lnTo>
                    <a:pt x="238" y="55"/>
                  </a:lnTo>
                  <a:lnTo>
                    <a:pt x="243" y="54"/>
                  </a:lnTo>
                  <a:lnTo>
                    <a:pt x="193" y="69"/>
                  </a:lnTo>
                  <a:lnTo>
                    <a:pt x="198" y="68"/>
                  </a:lnTo>
                  <a:lnTo>
                    <a:pt x="153" y="91"/>
                  </a:lnTo>
                  <a:lnTo>
                    <a:pt x="157" y="88"/>
                  </a:lnTo>
                  <a:lnTo>
                    <a:pt x="118" y="120"/>
                  </a:lnTo>
                  <a:lnTo>
                    <a:pt x="121" y="117"/>
                  </a:lnTo>
                  <a:lnTo>
                    <a:pt x="89" y="155"/>
                  </a:lnTo>
                  <a:lnTo>
                    <a:pt x="92" y="151"/>
                  </a:lnTo>
                  <a:lnTo>
                    <a:pt x="67" y="195"/>
                  </a:lnTo>
                  <a:lnTo>
                    <a:pt x="69" y="190"/>
                  </a:lnTo>
                  <a:lnTo>
                    <a:pt x="54" y="239"/>
                  </a:lnTo>
                  <a:lnTo>
                    <a:pt x="55" y="235"/>
                  </a:lnTo>
                  <a:lnTo>
                    <a:pt x="50" y="287"/>
                  </a:lnTo>
                  <a:lnTo>
                    <a:pt x="50" y="281"/>
                  </a:lnTo>
                  <a:lnTo>
                    <a:pt x="55" y="333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65" name="Oval 217"/>
            <p:cNvSpPr>
              <a:spLocks noChangeArrowheads="1"/>
            </p:cNvSpPr>
            <p:nvPr/>
          </p:nvSpPr>
          <p:spPr bwMode="auto">
            <a:xfrm>
              <a:off x="3783" y="1993"/>
              <a:ext cx="86" cy="104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66" name="Freeform 218"/>
            <p:cNvSpPr>
              <a:spLocks noEditPoints="1"/>
            </p:cNvSpPr>
            <p:nvPr/>
          </p:nvSpPr>
          <p:spPr bwMode="auto">
            <a:xfrm>
              <a:off x="3779" y="1988"/>
              <a:ext cx="94" cy="113"/>
            </a:xfrm>
            <a:custGeom>
              <a:avLst/>
              <a:gdLst/>
              <a:ahLst/>
              <a:cxnLst>
                <a:cxn ang="0">
                  <a:pos x="6" y="248"/>
                </a:cxn>
                <a:cxn ang="0">
                  <a:pos x="26" y="186"/>
                </a:cxn>
                <a:cxn ang="0">
                  <a:pos x="92" y="92"/>
                </a:cxn>
                <a:cxn ang="0">
                  <a:pos x="143" y="51"/>
                </a:cxn>
                <a:cxn ang="0">
                  <a:pos x="252" y="7"/>
                </a:cxn>
                <a:cxn ang="0">
                  <a:pos x="321" y="0"/>
                </a:cxn>
                <a:cxn ang="0">
                  <a:pos x="440" y="24"/>
                </a:cxn>
                <a:cxn ang="0">
                  <a:pos x="498" y="54"/>
                </a:cxn>
                <a:cxn ang="0">
                  <a:pos x="581" y="134"/>
                </a:cxn>
                <a:cxn ang="0">
                  <a:pos x="613" y="191"/>
                </a:cxn>
                <a:cxn ang="0">
                  <a:pos x="635" y="276"/>
                </a:cxn>
                <a:cxn ang="0">
                  <a:pos x="631" y="370"/>
                </a:cxn>
                <a:cxn ang="0">
                  <a:pos x="611" y="432"/>
                </a:cxn>
                <a:cxn ang="0">
                  <a:pos x="545" y="526"/>
                </a:cxn>
                <a:cxn ang="0">
                  <a:pos x="494" y="567"/>
                </a:cxn>
                <a:cxn ang="0">
                  <a:pos x="385" y="611"/>
                </a:cxn>
                <a:cxn ang="0">
                  <a:pos x="316" y="618"/>
                </a:cxn>
                <a:cxn ang="0">
                  <a:pos x="197" y="594"/>
                </a:cxn>
                <a:cxn ang="0">
                  <a:pos x="139" y="564"/>
                </a:cxn>
                <a:cxn ang="0">
                  <a:pos x="56" y="484"/>
                </a:cxn>
                <a:cxn ang="0">
                  <a:pos x="24" y="427"/>
                </a:cxn>
                <a:cxn ang="0">
                  <a:pos x="2" y="342"/>
                </a:cxn>
                <a:cxn ang="0">
                  <a:pos x="56" y="363"/>
                </a:cxn>
                <a:cxn ang="0">
                  <a:pos x="70" y="407"/>
                </a:cxn>
                <a:cxn ang="0">
                  <a:pos x="130" y="494"/>
                </a:cxn>
                <a:cxn ang="0">
                  <a:pos x="166" y="522"/>
                </a:cxn>
                <a:cxn ang="0">
                  <a:pos x="267" y="563"/>
                </a:cxn>
                <a:cxn ang="0">
                  <a:pos x="316" y="568"/>
                </a:cxn>
                <a:cxn ang="0">
                  <a:pos x="425" y="547"/>
                </a:cxn>
                <a:cxn ang="0">
                  <a:pos x="467" y="525"/>
                </a:cxn>
                <a:cxn ang="0">
                  <a:pos x="543" y="452"/>
                </a:cxn>
                <a:cxn ang="0">
                  <a:pos x="565" y="412"/>
                </a:cxn>
                <a:cxn ang="0">
                  <a:pos x="585" y="337"/>
                </a:cxn>
                <a:cxn ang="0">
                  <a:pos x="581" y="255"/>
                </a:cxn>
                <a:cxn ang="0">
                  <a:pos x="567" y="211"/>
                </a:cxn>
                <a:cxn ang="0">
                  <a:pos x="507" y="124"/>
                </a:cxn>
                <a:cxn ang="0">
                  <a:pos x="471" y="96"/>
                </a:cxn>
                <a:cxn ang="0">
                  <a:pos x="370" y="55"/>
                </a:cxn>
                <a:cxn ang="0">
                  <a:pos x="321" y="50"/>
                </a:cxn>
                <a:cxn ang="0">
                  <a:pos x="212" y="71"/>
                </a:cxn>
                <a:cxn ang="0">
                  <a:pos x="170" y="93"/>
                </a:cxn>
                <a:cxn ang="0">
                  <a:pos x="94" y="166"/>
                </a:cxn>
                <a:cxn ang="0">
                  <a:pos x="72" y="206"/>
                </a:cxn>
                <a:cxn ang="0">
                  <a:pos x="51" y="281"/>
                </a:cxn>
              </a:cxnLst>
              <a:rect l="0" t="0" r="r" b="b"/>
              <a:pathLst>
                <a:path w="637" h="618">
                  <a:moveTo>
                    <a:pt x="0" y="310"/>
                  </a:moveTo>
                  <a:lnTo>
                    <a:pt x="1" y="279"/>
                  </a:lnTo>
                  <a:lnTo>
                    <a:pt x="6" y="248"/>
                  </a:lnTo>
                  <a:cubicBezTo>
                    <a:pt x="6" y="246"/>
                    <a:pt x="7" y="245"/>
                    <a:pt x="7" y="244"/>
                  </a:cubicBezTo>
                  <a:lnTo>
                    <a:pt x="24" y="191"/>
                  </a:lnTo>
                  <a:cubicBezTo>
                    <a:pt x="25" y="189"/>
                    <a:pt x="25" y="188"/>
                    <a:pt x="26" y="186"/>
                  </a:cubicBezTo>
                  <a:lnTo>
                    <a:pt x="53" y="138"/>
                  </a:lnTo>
                  <a:cubicBezTo>
                    <a:pt x="54" y="136"/>
                    <a:pt x="55" y="135"/>
                    <a:pt x="56" y="134"/>
                  </a:cubicBezTo>
                  <a:lnTo>
                    <a:pt x="92" y="92"/>
                  </a:lnTo>
                  <a:cubicBezTo>
                    <a:pt x="93" y="90"/>
                    <a:pt x="94" y="89"/>
                    <a:pt x="95" y="88"/>
                  </a:cubicBezTo>
                  <a:lnTo>
                    <a:pt x="139" y="54"/>
                  </a:lnTo>
                  <a:cubicBezTo>
                    <a:pt x="140" y="53"/>
                    <a:pt x="142" y="52"/>
                    <a:pt x="143" y="51"/>
                  </a:cubicBezTo>
                  <a:lnTo>
                    <a:pt x="193" y="25"/>
                  </a:lnTo>
                  <a:cubicBezTo>
                    <a:pt x="194" y="25"/>
                    <a:pt x="196" y="24"/>
                    <a:pt x="197" y="24"/>
                  </a:cubicBezTo>
                  <a:lnTo>
                    <a:pt x="252" y="7"/>
                  </a:lnTo>
                  <a:cubicBezTo>
                    <a:pt x="254" y="7"/>
                    <a:pt x="255" y="6"/>
                    <a:pt x="257" y="6"/>
                  </a:cubicBezTo>
                  <a:lnTo>
                    <a:pt x="316" y="0"/>
                  </a:lnTo>
                  <a:cubicBezTo>
                    <a:pt x="318" y="0"/>
                    <a:pt x="319" y="0"/>
                    <a:pt x="321" y="0"/>
                  </a:cubicBezTo>
                  <a:lnTo>
                    <a:pt x="380" y="6"/>
                  </a:lnTo>
                  <a:cubicBezTo>
                    <a:pt x="382" y="6"/>
                    <a:pt x="383" y="7"/>
                    <a:pt x="385" y="7"/>
                  </a:cubicBezTo>
                  <a:lnTo>
                    <a:pt x="440" y="24"/>
                  </a:lnTo>
                  <a:cubicBezTo>
                    <a:pt x="441" y="24"/>
                    <a:pt x="443" y="25"/>
                    <a:pt x="444" y="25"/>
                  </a:cubicBezTo>
                  <a:lnTo>
                    <a:pt x="494" y="51"/>
                  </a:lnTo>
                  <a:cubicBezTo>
                    <a:pt x="495" y="52"/>
                    <a:pt x="497" y="53"/>
                    <a:pt x="498" y="54"/>
                  </a:cubicBezTo>
                  <a:lnTo>
                    <a:pt x="541" y="88"/>
                  </a:lnTo>
                  <a:cubicBezTo>
                    <a:pt x="543" y="89"/>
                    <a:pt x="544" y="90"/>
                    <a:pt x="545" y="92"/>
                  </a:cubicBezTo>
                  <a:lnTo>
                    <a:pt x="581" y="134"/>
                  </a:lnTo>
                  <a:cubicBezTo>
                    <a:pt x="582" y="135"/>
                    <a:pt x="583" y="136"/>
                    <a:pt x="584" y="138"/>
                  </a:cubicBezTo>
                  <a:lnTo>
                    <a:pt x="611" y="186"/>
                  </a:lnTo>
                  <a:cubicBezTo>
                    <a:pt x="612" y="188"/>
                    <a:pt x="612" y="189"/>
                    <a:pt x="613" y="191"/>
                  </a:cubicBezTo>
                  <a:lnTo>
                    <a:pt x="630" y="244"/>
                  </a:lnTo>
                  <a:cubicBezTo>
                    <a:pt x="630" y="245"/>
                    <a:pt x="630" y="246"/>
                    <a:pt x="631" y="248"/>
                  </a:cubicBezTo>
                  <a:lnTo>
                    <a:pt x="635" y="276"/>
                  </a:lnTo>
                  <a:lnTo>
                    <a:pt x="637" y="308"/>
                  </a:lnTo>
                  <a:lnTo>
                    <a:pt x="635" y="339"/>
                  </a:lnTo>
                  <a:lnTo>
                    <a:pt x="631" y="370"/>
                  </a:lnTo>
                  <a:cubicBezTo>
                    <a:pt x="630" y="372"/>
                    <a:pt x="630" y="373"/>
                    <a:pt x="630" y="374"/>
                  </a:cubicBezTo>
                  <a:lnTo>
                    <a:pt x="613" y="427"/>
                  </a:lnTo>
                  <a:cubicBezTo>
                    <a:pt x="612" y="429"/>
                    <a:pt x="612" y="430"/>
                    <a:pt x="611" y="432"/>
                  </a:cubicBezTo>
                  <a:lnTo>
                    <a:pt x="584" y="480"/>
                  </a:lnTo>
                  <a:cubicBezTo>
                    <a:pt x="583" y="482"/>
                    <a:pt x="582" y="483"/>
                    <a:pt x="581" y="484"/>
                  </a:cubicBezTo>
                  <a:lnTo>
                    <a:pt x="545" y="526"/>
                  </a:lnTo>
                  <a:cubicBezTo>
                    <a:pt x="544" y="527"/>
                    <a:pt x="543" y="529"/>
                    <a:pt x="541" y="530"/>
                  </a:cubicBezTo>
                  <a:lnTo>
                    <a:pt x="498" y="564"/>
                  </a:lnTo>
                  <a:cubicBezTo>
                    <a:pt x="497" y="565"/>
                    <a:pt x="495" y="566"/>
                    <a:pt x="494" y="567"/>
                  </a:cubicBezTo>
                  <a:lnTo>
                    <a:pt x="444" y="593"/>
                  </a:lnTo>
                  <a:cubicBezTo>
                    <a:pt x="443" y="593"/>
                    <a:pt x="441" y="594"/>
                    <a:pt x="440" y="594"/>
                  </a:cubicBezTo>
                  <a:lnTo>
                    <a:pt x="385" y="611"/>
                  </a:lnTo>
                  <a:cubicBezTo>
                    <a:pt x="383" y="611"/>
                    <a:pt x="382" y="612"/>
                    <a:pt x="380" y="612"/>
                  </a:cubicBezTo>
                  <a:lnTo>
                    <a:pt x="321" y="618"/>
                  </a:lnTo>
                  <a:cubicBezTo>
                    <a:pt x="319" y="618"/>
                    <a:pt x="318" y="618"/>
                    <a:pt x="316" y="618"/>
                  </a:cubicBezTo>
                  <a:lnTo>
                    <a:pt x="257" y="612"/>
                  </a:lnTo>
                  <a:cubicBezTo>
                    <a:pt x="255" y="612"/>
                    <a:pt x="254" y="611"/>
                    <a:pt x="252" y="611"/>
                  </a:cubicBezTo>
                  <a:lnTo>
                    <a:pt x="197" y="594"/>
                  </a:lnTo>
                  <a:cubicBezTo>
                    <a:pt x="196" y="594"/>
                    <a:pt x="194" y="593"/>
                    <a:pt x="193" y="593"/>
                  </a:cubicBezTo>
                  <a:lnTo>
                    <a:pt x="143" y="567"/>
                  </a:lnTo>
                  <a:cubicBezTo>
                    <a:pt x="142" y="566"/>
                    <a:pt x="140" y="565"/>
                    <a:pt x="139" y="564"/>
                  </a:cubicBezTo>
                  <a:lnTo>
                    <a:pt x="95" y="530"/>
                  </a:lnTo>
                  <a:cubicBezTo>
                    <a:pt x="94" y="529"/>
                    <a:pt x="93" y="527"/>
                    <a:pt x="92" y="526"/>
                  </a:cubicBezTo>
                  <a:lnTo>
                    <a:pt x="56" y="484"/>
                  </a:lnTo>
                  <a:cubicBezTo>
                    <a:pt x="55" y="483"/>
                    <a:pt x="54" y="482"/>
                    <a:pt x="53" y="480"/>
                  </a:cubicBezTo>
                  <a:lnTo>
                    <a:pt x="26" y="432"/>
                  </a:lnTo>
                  <a:cubicBezTo>
                    <a:pt x="25" y="430"/>
                    <a:pt x="25" y="429"/>
                    <a:pt x="24" y="427"/>
                  </a:cubicBezTo>
                  <a:lnTo>
                    <a:pt x="7" y="374"/>
                  </a:lnTo>
                  <a:cubicBezTo>
                    <a:pt x="7" y="373"/>
                    <a:pt x="6" y="372"/>
                    <a:pt x="6" y="370"/>
                  </a:cubicBezTo>
                  <a:lnTo>
                    <a:pt x="2" y="342"/>
                  </a:lnTo>
                  <a:lnTo>
                    <a:pt x="0" y="310"/>
                  </a:lnTo>
                  <a:close/>
                  <a:moveTo>
                    <a:pt x="51" y="334"/>
                  </a:moveTo>
                  <a:lnTo>
                    <a:pt x="56" y="363"/>
                  </a:lnTo>
                  <a:lnTo>
                    <a:pt x="55" y="359"/>
                  </a:lnTo>
                  <a:lnTo>
                    <a:pt x="72" y="412"/>
                  </a:lnTo>
                  <a:lnTo>
                    <a:pt x="70" y="407"/>
                  </a:lnTo>
                  <a:lnTo>
                    <a:pt x="97" y="456"/>
                  </a:lnTo>
                  <a:lnTo>
                    <a:pt x="94" y="452"/>
                  </a:lnTo>
                  <a:lnTo>
                    <a:pt x="130" y="494"/>
                  </a:lnTo>
                  <a:lnTo>
                    <a:pt x="126" y="490"/>
                  </a:lnTo>
                  <a:lnTo>
                    <a:pt x="170" y="525"/>
                  </a:lnTo>
                  <a:lnTo>
                    <a:pt x="166" y="522"/>
                  </a:lnTo>
                  <a:lnTo>
                    <a:pt x="216" y="548"/>
                  </a:lnTo>
                  <a:lnTo>
                    <a:pt x="212" y="547"/>
                  </a:lnTo>
                  <a:lnTo>
                    <a:pt x="267" y="563"/>
                  </a:lnTo>
                  <a:lnTo>
                    <a:pt x="262" y="562"/>
                  </a:lnTo>
                  <a:lnTo>
                    <a:pt x="321" y="568"/>
                  </a:lnTo>
                  <a:lnTo>
                    <a:pt x="316" y="568"/>
                  </a:lnTo>
                  <a:lnTo>
                    <a:pt x="375" y="562"/>
                  </a:lnTo>
                  <a:lnTo>
                    <a:pt x="370" y="563"/>
                  </a:lnTo>
                  <a:lnTo>
                    <a:pt x="425" y="547"/>
                  </a:lnTo>
                  <a:lnTo>
                    <a:pt x="421" y="548"/>
                  </a:lnTo>
                  <a:lnTo>
                    <a:pt x="471" y="522"/>
                  </a:lnTo>
                  <a:lnTo>
                    <a:pt x="467" y="525"/>
                  </a:lnTo>
                  <a:lnTo>
                    <a:pt x="510" y="490"/>
                  </a:lnTo>
                  <a:lnTo>
                    <a:pt x="507" y="494"/>
                  </a:lnTo>
                  <a:lnTo>
                    <a:pt x="543" y="452"/>
                  </a:lnTo>
                  <a:lnTo>
                    <a:pt x="540" y="456"/>
                  </a:lnTo>
                  <a:lnTo>
                    <a:pt x="567" y="407"/>
                  </a:lnTo>
                  <a:lnTo>
                    <a:pt x="565" y="412"/>
                  </a:lnTo>
                  <a:lnTo>
                    <a:pt x="582" y="359"/>
                  </a:lnTo>
                  <a:lnTo>
                    <a:pt x="581" y="363"/>
                  </a:lnTo>
                  <a:lnTo>
                    <a:pt x="585" y="337"/>
                  </a:lnTo>
                  <a:lnTo>
                    <a:pt x="587" y="310"/>
                  </a:lnTo>
                  <a:lnTo>
                    <a:pt x="586" y="284"/>
                  </a:lnTo>
                  <a:lnTo>
                    <a:pt x="581" y="255"/>
                  </a:lnTo>
                  <a:lnTo>
                    <a:pt x="582" y="259"/>
                  </a:lnTo>
                  <a:lnTo>
                    <a:pt x="565" y="206"/>
                  </a:lnTo>
                  <a:lnTo>
                    <a:pt x="567" y="211"/>
                  </a:lnTo>
                  <a:lnTo>
                    <a:pt x="540" y="162"/>
                  </a:lnTo>
                  <a:lnTo>
                    <a:pt x="543" y="166"/>
                  </a:lnTo>
                  <a:lnTo>
                    <a:pt x="507" y="124"/>
                  </a:lnTo>
                  <a:lnTo>
                    <a:pt x="510" y="128"/>
                  </a:lnTo>
                  <a:lnTo>
                    <a:pt x="467" y="93"/>
                  </a:lnTo>
                  <a:lnTo>
                    <a:pt x="471" y="96"/>
                  </a:lnTo>
                  <a:lnTo>
                    <a:pt x="421" y="70"/>
                  </a:lnTo>
                  <a:lnTo>
                    <a:pt x="425" y="71"/>
                  </a:lnTo>
                  <a:lnTo>
                    <a:pt x="370" y="55"/>
                  </a:lnTo>
                  <a:lnTo>
                    <a:pt x="375" y="56"/>
                  </a:lnTo>
                  <a:lnTo>
                    <a:pt x="316" y="50"/>
                  </a:lnTo>
                  <a:lnTo>
                    <a:pt x="321" y="50"/>
                  </a:lnTo>
                  <a:lnTo>
                    <a:pt x="262" y="56"/>
                  </a:lnTo>
                  <a:lnTo>
                    <a:pt x="267" y="55"/>
                  </a:lnTo>
                  <a:lnTo>
                    <a:pt x="212" y="71"/>
                  </a:lnTo>
                  <a:lnTo>
                    <a:pt x="216" y="70"/>
                  </a:lnTo>
                  <a:lnTo>
                    <a:pt x="166" y="96"/>
                  </a:lnTo>
                  <a:lnTo>
                    <a:pt x="170" y="93"/>
                  </a:lnTo>
                  <a:lnTo>
                    <a:pt x="126" y="128"/>
                  </a:lnTo>
                  <a:lnTo>
                    <a:pt x="130" y="124"/>
                  </a:lnTo>
                  <a:lnTo>
                    <a:pt x="94" y="166"/>
                  </a:lnTo>
                  <a:lnTo>
                    <a:pt x="97" y="162"/>
                  </a:lnTo>
                  <a:lnTo>
                    <a:pt x="70" y="211"/>
                  </a:lnTo>
                  <a:lnTo>
                    <a:pt x="72" y="206"/>
                  </a:lnTo>
                  <a:lnTo>
                    <a:pt x="55" y="259"/>
                  </a:lnTo>
                  <a:lnTo>
                    <a:pt x="56" y="255"/>
                  </a:lnTo>
                  <a:lnTo>
                    <a:pt x="51" y="281"/>
                  </a:lnTo>
                  <a:lnTo>
                    <a:pt x="50" y="308"/>
                  </a:lnTo>
                  <a:lnTo>
                    <a:pt x="51" y="334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67" name="Freeform 219"/>
            <p:cNvSpPr>
              <a:spLocks/>
            </p:cNvSpPr>
            <p:nvPr/>
          </p:nvSpPr>
          <p:spPr bwMode="auto">
            <a:xfrm>
              <a:off x="3956" y="1990"/>
              <a:ext cx="94" cy="152"/>
            </a:xfrm>
            <a:custGeom>
              <a:avLst/>
              <a:gdLst/>
              <a:ahLst/>
              <a:cxnLst>
                <a:cxn ang="0">
                  <a:pos x="6" y="152"/>
                </a:cxn>
                <a:cxn ang="0">
                  <a:pos x="94" y="5"/>
                </a:cxn>
                <a:cxn ang="0">
                  <a:pos x="88" y="0"/>
                </a:cxn>
                <a:cxn ang="0">
                  <a:pos x="0" y="147"/>
                </a:cxn>
                <a:cxn ang="0">
                  <a:pos x="6" y="152"/>
                </a:cxn>
              </a:cxnLst>
              <a:rect l="0" t="0" r="r" b="b"/>
              <a:pathLst>
                <a:path w="94" h="152">
                  <a:moveTo>
                    <a:pt x="6" y="152"/>
                  </a:moveTo>
                  <a:lnTo>
                    <a:pt x="94" y="5"/>
                  </a:lnTo>
                  <a:lnTo>
                    <a:pt x="88" y="0"/>
                  </a:lnTo>
                  <a:lnTo>
                    <a:pt x="0" y="147"/>
                  </a:lnTo>
                  <a:lnTo>
                    <a:pt x="6" y="152"/>
                  </a:lnTo>
                  <a:close/>
                </a:path>
              </a:pathLst>
            </a:custGeom>
            <a:solidFill>
              <a:srgbClr val="FF0000"/>
            </a:solidFill>
            <a:ln w="0" cap="flat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68" name="Freeform 220"/>
            <p:cNvSpPr>
              <a:spLocks/>
            </p:cNvSpPr>
            <p:nvPr/>
          </p:nvSpPr>
          <p:spPr bwMode="auto">
            <a:xfrm>
              <a:off x="4044" y="1990"/>
              <a:ext cx="94" cy="151"/>
            </a:xfrm>
            <a:custGeom>
              <a:avLst/>
              <a:gdLst/>
              <a:ahLst/>
              <a:cxnLst>
                <a:cxn ang="0">
                  <a:pos x="6" y="151"/>
                </a:cxn>
                <a:cxn ang="0">
                  <a:pos x="94" y="5"/>
                </a:cxn>
                <a:cxn ang="0">
                  <a:pos x="89" y="0"/>
                </a:cxn>
                <a:cxn ang="0">
                  <a:pos x="0" y="145"/>
                </a:cxn>
                <a:cxn ang="0">
                  <a:pos x="6" y="151"/>
                </a:cxn>
              </a:cxnLst>
              <a:rect l="0" t="0" r="r" b="b"/>
              <a:pathLst>
                <a:path w="94" h="151">
                  <a:moveTo>
                    <a:pt x="6" y="151"/>
                  </a:moveTo>
                  <a:lnTo>
                    <a:pt x="94" y="5"/>
                  </a:lnTo>
                  <a:lnTo>
                    <a:pt x="89" y="0"/>
                  </a:lnTo>
                  <a:lnTo>
                    <a:pt x="0" y="145"/>
                  </a:lnTo>
                  <a:lnTo>
                    <a:pt x="6" y="151"/>
                  </a:lnTo>
                  <a:close/>
                </a:path>
              </a:pathLst>
            </a:custGeom>
            <a:solidFill>
              <a:srgbClr val="FF0000"/>
            </a:solidFill>
            <a:ln w="0" cap="flat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69" name="Freeform 221"/>
            <p:cNvSpPr>
              <a:spLocks/>
            </p:cNvSpPr>
            <p:nvPr/>
          </p:nvSpPr>
          <p:spPr bwMode="auto">
            <a:xfrm>
              <a:off x="4221" y="1990"/>
              <a:ext cx="94" cy="151"/>
            </a:xfrm>
            <a:custGeom>
              <a:avLst/>
              <a:gdLst/>
              <a:ahLst/>
              <a:cxnLst>
                <a:cxn ang="0">
                  <a:pos x="6" y="151"/>
                </a:cxn>
                <a:cxn ang="0">
                  <a:pos x="94" y="5"/>
                </a:cxn>
                <a:cxn ang="0">
                  <a:pos x="88" y="0"/>
                </a:cxn>
                <a:cxn ang="0">
                  <a:pos x="0" y="145"/>
                </a:cxn>
                <a:cxn ang="0">
                  <a:pos x="6" y="151"/>
                </a:cxn>
              </a:cxnLst>
              <a:rect l="0" t="0" r="r" b="b"/>
              <a:pathLst>
                <a:path w="94" h="151">
                  <a:moveTo>
                    <a:pt x="6" y="151"/>
                  </a:moveTo>
                  <a:lnTo>
                    <a:pt x="94" y="5"/>
                  </a:lnTo>
                  <a:lnTo>
                    <a:pt x="88" y="0"/>
                  </a:lnTo>
                  <a:lnTo>
                    <a:pt x="0" y="145"/>
                  </a:lnTo>
                  <a:lnTo>
                    <a:pt x="6" y="151"/>
                  </a:lnTo>
                  <a:close/>
                </a:path>
              </a:pathLst>
            </a:custGeom>
            <a:solidFill>
              <a:srgbClr val="FF0000"/>
            </a:solidFill>
            <a:ln w="0" cap="flat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70" name="Freeform 222"/>
            <p:cNvSpPr>
              <a:spLocks/>
            </p:cNvSpPr>
            <p:nvPr/>
          </p:nvSpPr>
          <p:spPr bwMode="auto">
            <a:xfrm>
              <a:off x="4133" y="1990"/>
              <a:ext cx="94" cy="151"/>
            </a:xfrm>
            <a:custGeom>
              <a:avLst/>
              <a:gdLst/>
              <a:ahLst/>
              <a:cxnLst>
                <a:cxn ang="0">
                  <a:pos x="5" y="151"/>
                </a:cxn>
                <a:cxn ang="0">
                  <a:pos x="94" y="5"/>
                </a:cxn>
                <a:cxn ang="0">
                  <a:pos x="88" y="0"/>
                </a:cxn>
                <a:cxn ang="0">
                  <a:pos x="0" y="145"/>
                </a:cxn>
                <a:cxn ang="0">
                  <a:pos x="5" y="151"/>
                </a:cxn>
              </a:cxnLst>
              <a:rect l="0" t="0" r="r" b="b"/>
              <a:pathLst>
                <a:path w="94" h="151">
                  <a:moveTo>
                    <a:pt x="5" y="151"/>
                  </a:moveTo>
                  <a:lnTo>
                    <a:pt x="94" y="5"/>
                  </a:lnTo>
                  <a:lnTo>
                    <a:pt x="88" y="0"/>
                  </a:lnTo>
                  <a:lnTo>
                    <a:pt x="0" y="145"/>
                  </a:lnTo>
                  <a:lnTo>
                    <a:pt x="5" y="151"/>
                  </a:lnTo>
                  <a:close/>
                </a:path>
              </a:pathLst>
            </a:custGeom>
            <a:solidFill>
              <a:srgbClr val="FF0000"/>
            </a:solidFill>
            <a:ln w="0" cap="flat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71" name="Freeform 223"/>
            <p:cNvSpPr>
              <a:spLocks/>
            </p:cNvSpPr>
            <p:nvPr/>
          </p:nvSpPr>
          <p:spPr bwMode="auto">
            <a:xfrm>
              <a:off x="3868" y="1990"/>
              <a:ext cx="93" cy="152"/>
            </a:xfrm>
            <a:custGeom>
              <a:avLst/>
              <a:gdLst/>
              <a:ahLst/>
              <a:cxnLst>
                <a:cxn ang="0">
                  <a:pos x="6" y="152"/>
                </a:cxn>
                <a:cxn ang="0">
                  <a:pos x="93" y="5"/>
                </a:cxn>
                <a:cxn ang="0">
                  <a:pos x="88" y="0"/>
                </a:cxn>
                <a:cxn ang="0">
                  <a:pos x="0" y="147"/>
                </a:cxn>
                <a:cxn ang="0">
                  <a:pos x="6" y="152"/>
                </a:cxn>
              </a:cxnLst>
              <a:rect l="0" t="0" r="r" b="b"/>
              <a:pathLst>
                <a:path w="93" h="152">
                  <a:moveTo>
                    <a:pt x="6" y="152"/>
                  </a:moveTo>
                  <a:lnTo>
                    <a:pt x="93" y="5"/>
                  </a:lnTo>
                  <a:lnTo>
                    <a:pt x="88" y="0"/>
                  </a:lnTo>
                  <a:lnTo>
                    <a:pt x="0" y="147"/>
                  </a:lnTo>
                  <a:lnTo>
                    <a:pt x="6" y="152"/>
                  </a:lnTo>
                  <a:close/>
                </a:path>
              </a:pathLst>
            </a:custGeom>
            <a:solidFill>
              <a:srgbClr val="FF0000"/>
            </a:solidFill>
            <a:ln w="0" cap="flat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2078369302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Тест  ( по вариантам)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Текст 8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/>
              <a:t>1 вариант</a:t>
            </a:r>
          </a:p>
          <a:p>
            <a:pPr marL="0" indent="0">
              <a:buNone/>
            </a:pPr>
            <a:r>
              <a:rPr lang="ru-RU" b="1" dirty="0" smtClean="0"/>
              <a:t>1.   </a:t>
            </a:r>
            <a:r>
              <a:rPr lang="ru-RU" dirty="0" smtClean="0"/>
              <a:t>а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2.   </a:t>
            </a:r>
            <a:r>
              <a:rPr lang="ru-RU" dirty="0"/>
              <a:t>в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3.   </a:t>
            </a:r>
            <a:r>
              <a:rPr lang="ru-RU" dirty="0" smtClean="0"/>
              <a:t>а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4.   </a:t>
            </a:r>
            <a:r>
              <a:rPr lang="ru-RU" dirty="0" smtClean="0"/>
              <a:t>б</a:t>
            </a:r>
            <a:endParaRPr lang="ru-RU" b="1" dirty="0" smtClean="0"/>
          </a:p>
          <a:p>
            <a:pPr marL="514350" indent="-514350">
              <a:buNone/>
            </a:pPr>
            <a:r>
              <a:rPr lang="ru-RU" b="1" dirty="0" smtClean="0"/>
              <a:t>5.  б</a:t>
            </a:r>
          </a:p>
          <a:p>
            <a:pPr marL="514350" indent="-514350">
              <a:buNone/>
            </a:pPr>
            <a:r>
              <a:rPr lang="ru-RU" dirty="0" smtClean="0"/>
              <a:t>6.а) (- ∞; 4 ] U [6; + ∞) </a:t>
            </a:r>
          </a:p>
          <a:p>
            <a:pPr marL="514350" indent="-514350">
              <a:buNone/>
            </a:pPr>
            <a:r>
              <a:rPr lang="ru-RU" dirty="0" smtClean="0"/>
              <a:t>б) [ 0,8; 2 ] </a:t>
            </a:r>
          </a:p>
          <a:p>
            <a:pPr marL="514350" indent="-514350">
              <a:buAutoNum type="arabicPeriod" startAt="5"/>
            </a:pPr>
            <a:endParaRPr lang="ru-RU" b="1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/>
              <a:t>2 вариант</a:t>
            </a:r>
          </a:p>
          <a:p>
            <a:pPr marL="0" indent="0" algn="just">
              <a:buNone/>
            </a:pPr>
            <a:r>
              <a:rPr lang="ru-RU" b="1" dirty="0" smtClean="0"/>
              <a:t>1.   </a:t>
            </a:r>
            <a:r>
              <a:rPr lang="ru-RU" dirty="0" smtClean="0"/>
              <a:t>а</a:t>
            </a:r>
            <a:endParaRPr lang="ru-RU" b="1" dirty="0" smtClean="0"/>
          </a:p>
          <a:p>
            <a:pPr marL="0" indent="0" algn="just">
              <a:buNone/>
            </a:pPr>
            <a:r>
              <a:rPr lang="ru-RU" b="1" dirty="0" smtClean="0"/>
              <a:t>2.   </a:t>
            </a:r>
            <a:r>
              <a:rPr lang="ru-RU" dirty="0" smtClean="0"/>
              <a:t>г</a:t>
            </a:r>
            <a:endParaRPr lang="ru-RU" b="1" dirty="0" smtClean="0"/>
          </a:p>
          <a:p>
            <a:pPr marL="0" indent="0" algn="just">
              <a:buNone/>
            </a:pPr>
            <a:r>
              <a:rPr lang="ru-RU" b="1" dirty="0" smtClean="0"/>
              <a:t>3.   </a:t>
            </a:r>
            <a:r>
              <a:rPr lang="ru-RU" dirty="0" smtClean="0"/>
              <a:t>а</a:t>
            </a:r>
          </a:p>
          <a:p>
            <a:pPr marL="0" indent="0" algn="just">
              <a:buNone/>
            </a:pPr>
            <a:r>
              <a:rPr lang="ru-RU" b="1" dirty="0" smtClean="0"/>
              <a:t>4.   </a:t>
            </a:r>
            <a:r>
              <a:rPr lang="ru-RU" dirty="0" smtClean="0"/>
              <a:t>б</a:t>
            </a:r>
          </a:p>
          <a:p>
            <a:pPr marL="514350" indent="-514350" algn="just">
              <a:buNone/>
            </a:pPr>
            <a:r>
              <a:rPr lang="ru-RU" dirty="0" smtClean="0"/>
              <a:t>5.   в</a:t>
            </a:r>
          </a:p>
          <a:p>
            <a:pPr marL="514350" indent="-514350" algn="just">
              <a:buNone/>
            </a:pPr>
            <a:r>
              <a:rPr lang="ru-RU" dirty="0" smtClean="0"/>
              <a:t>6. а) (- ∞; -8 ] U [4; + ∞)</a:t>
            </a:r>
          </a:p>
          <a:p>
            <a:pPr marL="514350" indent="-514350" algn="just">
              <a:buNone/>
            </a:pPr>
            <a:r>
              <a:rPr lang="ru-RU" dirty="0" smtClean="0"/>
              <a:t>б) [ -3; -1,4] </a:t>
            </a:r>
          </a:p>
          <a:p>
            <a:pPr marL="514350" indent="-514350" algn="just">
              <a:buAutoNum type="arabicPeriod" startAt="5"/>
            </a:pPr>
            <a:endParaRPr lang="ru-RU" dirty="0" smtClean="0"/>
          </a:p>
          <a:p>
            <a:pPr marL="514350" indent="-514350" algn="just">
              <a:buAutoNum type="arabicPeriod" startAt="5"/>
            </a:pPr>
            <a:endParaRPr lang="ru-RU" dirty="0" smtClean="0"/>
          </a:p>
          <a:p>
            <a:pPr marL="514350" indent="-514350" algn="just">
              <a:buAutoNum type="arabicPeriod" startAt="5"/>
            </a:pPr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15616" y="5013176"/>
            <a:ext cx="74888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</a:rPr>
              <a:t>Критерии оценки:     «</a:t>
            </a:r>
            <a:r>
              <a:rPr lang="ru-RU" sz="2400" dirty="0" smtClean="0">
                <a:latin typeface="Times New Roman"/>
                <a:ea typeface="Times New Roman"/>
              </a:rPr>
              <a:t>3» </a:t>
            </a:r>
            <a:r>
              <a:rPr lang="ru-RU" sz="2400" dirty="0">
                <a:latin typeface="Times New Roman"/>
                <a:ea typeface="Times New Roman"/>
              </a:rPr>
              <a:t>- 3 верных задания</a:t>
            </a:r>
          </a:p>
          <a:p>
            <a:pPr marL="228600"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</a:rPr>
              <a:t>                                    «</a:t>
            </a:r>
            <a:r>
              <a:rPr lang="ru-RU" sz="2400" dirty="0" smtClean="0">
                <a:latin typeface="Times New Roman"/>
                <a:ea typeface="Times New Roman"/>
              </a:rPr>
              <a:t>4» </a:t>
            </a:r>
            <a:r>
              <a:rPr lang="ru-RU" sz="2400" dirty="0">
                <a:latin typeface="Times New Roman"/>
                <a:ea typeface="Times New Roman"/>
              </a:rPr>
              <a:t>- </a:t>
            </a:r>
            <a:r>
              <a:rPr lang="ru-RU" sz="2400" dirty="0" smtClean="0">
                <a:latin typeface="Times New Roman"/>
                <a:ea typeface="Times New Roman"/>
              </a:rPr>
              <a:t>4 </a:t>
            </a:r>
            <a:r>
              <a:rPr lang="ru-RU" sz="2400" dirty="0">
                <a:latin typeface="Times New Roman"/>
                <a:ea typeface="Times New Roman"/>
              </a:rPr>
              <a:t>верных задания</a:t>
            </a:r>
          </a:p>
          <a:p>
            <a:pPr marL="228600"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</a:rPr>
              <a:t>                                    «5» - </a:t>
            </a:r>
            <a:r>
              <a:rPr lang="ru-RU" sz="2400" dirty="0" smtClean="0">
                <a:latin typeface="Times New Roman"/>
                <a:ea typeface="Times New Roman"/>
              </a:rPr>
              <a:t>5-7 верных заданий</a:t>
            </a:r>
            <a:endParaRPr lang="ru-RU" sz="24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4048984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  <p:bldP spid="6" grpId="0" build="p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/>
          </p:cNvSpPr>
          <p:nvPr>
            <p:ph idx="4294967295"/>
          </p:nvPr>
        </p:nvSpPr>
        <p:spPr>
          <a:xfrm>
            <a:off x="0" y="1268413"/>
            <a:ext cx="8280400" cy="5113337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sz="4000" dirty="0" smtClean="0">
                <a:latin typeface="Times New Roman"/>
                <a:ea typeface="Calibri"/>
              </a:rPr>
              <a:t>Обобщить </a:t>
            </a:r>
            <a:r>
              <a:rPr lang="ru-RU" sz="4000" dirty="0">
                <a:latin typeface="Times New Roman"/>
                <a:ea typeface="Calibri"/>
              </a:rPr>
              <a:t>и систематизировать сведения о неравенствах второй степени, способах их решения.</a:t>
            </a:r>
            <a:endParaRPr lang="ru-RU" sz="4000" dirty="0">
              <a:latin typeface="Times New Roman"/>
              <a:ea typeface="Times New Roman"/>
            </a:endParaRPr>
          </a:p>
          <a:p>
            <a:pPr marL="136525" indent="0" eaLnBrk="1" hangingPunct="1">
              <a:buFont typeface="Arial" charset="0"/>
              <a:buNone/>
              <a:defRPr/>
            </a:pPr>
            <a:endParaRPr lang="ru-RU" altLang="ru-RU" sz="3600" dirty="0" smtClean="0">
              <a:latin typeface="Arial" charset="0"/>
              <a:cs typeface="Arial" charset="0"/>
            </a:endParaRPr>
          </a:p>
        </p:txBody>
      </p:sp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>
            <a:off x="2051050" y="404813"/>
            <a:ext cx="409257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Цель урока</a:t>
            </a:r>
          </a:p>
        </p:txBody>
      </p:sp>
      <p:pic>
        <p:nvPicPr>
          <p:cNvPr id="5124" name="Picture 4" descr="C:\Users\User\AppData\Local\Microsoft\Windows\Temporary Internet Files\Content.IE5\T17BAIBT\MC90043481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72225" y="4437063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ru-RU" dirty="0">
                <a:latin typeface="Times New Roman"/>
                <a:ea typeface="Times New Roman"/>
              </a:rPr>
              <a:t>1 уровень – Решить любые 5 неравенств  </a:t>
            </a:r>
            <a:r>
              <a:rPr lang="ru-RU" dirty="0" smtClean="0">
                <a:latin typeface="Times New Roman"/>
                <a:ea typeface="Times New Roman"/>
              </a:rPr>
              <a:t>второй степени на </a:t>
            </a:r>
            <a:r>
              <a:rPr lang="ru-RU" dirty="0">
                <a:latin typeface="Times New Roman"/>
                <a:ea typeface="Times New Roman"/>
              </a:rPr>
              <a:t>сайте «ФИПИ» из открытого банка задач.                                  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dirty="0">
                <a:latin typeface="Times New Roman"/>
                <a:ea typeface="Times New Roman"/>
              </a:rPr>
              <a:t>2 уровень - № </a:t>
            </a:r>
            <a:r>
              <a:rPr lang="ru-RU" dirty="0" smtClean="0">
                <a:latin typeface="Times New Roman"/>
                <a:ea typeface="Times New Roman"/>
              </a:rPr>
              <a:t>315 </a:t>
            </a:r>
            <a:r>
              <a:rPr lang="ru-RU" dirty="0">
                <a:latin typeface="Times New Roman"/>
                <a:ea typeface="Times New Roman"/>
              </a:rPr>
              <a:t>(2 столбик)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61029150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WordArt 10"/>
          <p:cNvSpPr>
            <a:spLocks noChangeArrowheads="1" noChangeShapeType="1" noTextEdit="1"/>
          </p:cNvSpPr>
          <p:nvPr/>
        </p:nvSpPr>
        <p:spPr bwMode="auto">
          <a:xfrm>
            <a:off x="1187450" y="333375"/>
            <a:ext cx="6120854" cy="122396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Рефлексия</a:t>
            </a:r>
            <a:endParaRPr lang="ru-RU" sz="36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Impac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7543" y="1859340"/>
            <a:ext cx="748883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 </a:t>
            </a:r>
            <a:r>
              <a:rPr lang="ru-RU" sz="2400" u="sng" dirty="0" smtClean="0"/>
              <a:t>напишите</a:t>
            </a:r>
            <a:r>
              <a:rPr lang="ru-RU" sz="2400" dirty="0" smtClean="0"/>
              <a:t> виды деятельности, которыми вы занимались на </a:t>
            </a:r>
            <a:r>
              <a:rPr lang="ru-RU" sz="2400" dirty="0" err="1" smtClean="0"/>
              <a:t>уроке_____</a:t>
            </a:r>
            <a:r>
              <a:rPr lang="ru-RU" sz="2400" dirty="0" smtClean="0"/>
              <a:t>.</a:t>
            </a:r>
          </a:p>
          <a:p>
            <a:r>
              <a:rPr lang="ru-RU" sz="2400" u="sng" dirty="0" smtClean="0"/>
              <a:t> перечислите </a:t>
            </a:r>
            <a:r>
              <a:rPr lang="ru-RU" sz="2400" dirty="0" smtClean="0"/>
              <a:t>тех, кто помогал вам сегодня на </a:t>
            </a:r>
            <a:r>
              <a:rPr lang="ru-RU" sz="2400" dirty="0" err="1" smtClean="0"/>
              <a:t>уроке_________</a:t>
            </a:r>
            <a:endParaRPr lang="ru-RU" sz="2400" dirty="0" smtClean="0"/>
          </a:p>
          <a:p>
            <a:r>
              <a:rPr lang="ru-RU" sz="2400" dirty="0" smtClean="0"/>
              <a:t> </a:t>
            </a:r>
            <a:r>
              <a:rPr lang="ru-RU" sz="2400" u="sng" dirty="0" smtClean="0"/>
              <a:t>запишите</a:t>
            </a:r>
            <a:r>
              <a:rPr lang="ru-RU" sz="2400" dirty="0" smtClean="0"/>
              <a:t> термины, прозвучавшие на этом </a:t>
            </a:r>
            <a:r>
              <a:rPr lang="ru-RU" sz="2400" dirty="0" err="1" smtClean="0"/>
              <a:t>уроке__________</a:t>
            </a:r>
            <a:endParaRPr lang="ru-RU" sz="2400" dirty="0" smtClean="0"/>
          </a:p>
          <a:p>
            <a:r>
              <a:rPr lang="ru-RU" sz="2400" dirty="0" smtClean="0"/>
              <a:t>Выберите на весах смайлик –вашего настроение и положите гирю на весы.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  <p:pic>
        <p:nvPicPr>
          <p:cNvPr id="31746" name="Picture 2" descr="https://i.pinimg.com/originals/36/eb/23/36eb23eb9783d21e6093d2b209b79d7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4725144"/>
            <a:ext cx="2736304" cy="2344385"/>
          </a:xfrm>
          <a:prstGeom prst="rect">
            <a:avLst/>
          </a:prstGeom>
          <a:noFill/>
        </p:spPr>
      </p:pic>
      <p:pic>
        <p:nvPicPr>
          <p:cNvPr id="5" name="Рисунок 4" descr="Мечтательный смайлик. Смайлик размышления - Векторное изображение © tigatelu #18813019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1960" y="4653136"/>
            <a:ext cx="683518" cy="947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Giải Trí Tổng Hợp - YouTube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24128" y="4725144"/>
            <a:ext cx="8001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/>
          </p:cNvSpPr>
          <p:nvPr>
            <p:ph idx="4294967295"/>
          </p:nvPr>
        </p:nvSpPr>
        <p:spPr>
          <a:xfrm>
            <a:off x="0" y="1268413"/>
            <a:ext cx="8280400" cy="5113337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sz="4000" dirty="0" smtClean="0">
                <a:latin typeface="Times New Roman"/>
                <a:ea typeface="Calibri"/>
              </a:rPr>
              <a:t>Обобщить </a:t>
            </a:r>
            <a:r>
              <a:rPr lang="ru-RU" sz="4000" dirty="0">
                <a:latin typeface="Times New Roman"/>
                <a:ea typeface="Calibri"/>
              </a:rPr>
              <a:t>и систематизировать сведения о неравенствах второй степени, способах их решения.</a:t>
            </a:r>
            <a:endParaRPr lang="ru-RU" sz="4000" dirty="0">
              <a:latin typeface="Times New Roman"/>
              <a:ea typeface="Times New Roman"/>
            </a:endParaRPr>
          </a:p>
          <a:p>
            <a:pPr marL="136525" indent="0" eaLnBrk="1" hangingPunct="1">
              <a:buFont typeface="Arial" charset="0"/>
              <a:buNone/>
              <a:defRPr/>
            </a:pPr>
            <a:endParaRPr lang="ru-RU" altLang="ru-RU" sz="3600" dirty="0" smtClean="0">
              <a:latin typeface="Arial" charset="0"/>
              <a:cs typeface="Arial" charset="0"/>
            </a:endParaRPr>
          </a:p>
        </p:txBody>
      </p:sp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>
            <a:off x="2051050" y="404813"/>
            <a:ext cx="409257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Цель урока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5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5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5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96752"/>
            <a:ext cx="7571184" cy="4810539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800" dirty="0" smtClean="0"/>
              <a:t>1) </a:t>
            </a:r>
            <a:r>
              <a:rPr lang="ru-RU" sz="4400" dirty="0" smtClean="0"/>
              <a:t>х</a:t>
            </a:r>
            <a:r>
              <a:rPr lang="ru-RU" sz="4400" baseline="30000" dirty="0" smtClean="0"/>
              <a:t>2</a:t>
            </a:r>
            <a:r>
              <a:rPr lang="ru-RU" sz="4400" dirty="0" smtClean="0"/>
              <a:t> + 2х – 48 &lt; 0</a:t>
            </a:r>
          </a:p>
          <a:p>
            <a:pPr algn="ctr"/>
            <a:r>
              <a:rPr lang="ru-RU" sz="4400" dirty="0" smtClean="0"/>
              <a:t>2) х</a:t>
            </a:r>
            <a:r>
              <a:rPr lang="ru-RU" sz="4400" baseline="30000" dirty="0" smtClean="0"/>
              <a:t>2</a:t>
            </a:r>
            <a:r>
              <a:rPr lang="ru-RU" sz="4400" dirty="0" smtClean="0"/>
              <a:t> – 6 </a:t>
            </a:r>
            <a:r>
              <a:rPr lang="en-US" sz="4400" dirty="0" smtClean="0"/>
              <a:t>&lt;</a:t>
            </a:r>
            <a:r>
              <a:rPr lang="ru-RU" sz="4400" dirty="0" smtClean="0"/>
              <a:t> 0</a:t>
            </a:r>
          </a:p>
          <a:p>
            <a:pPr algn="ctr"/>
            <a:r>
              <a:rPr lang="ru-RU" sz="4400" dirty="0" smtClean="0"/>
              <a:t>3) 7х + 2 х</a:t>
            </a:r>
            <a:r>
              <a:rPr lang="ru-RU" sz="4400" baseline="30000" dirty="0" smtClean="0"/>
              <a:t>2</a:t>
            </a:r>
            <a:r>
              <a:rPr lang="ru-RU" sz="4400" dirty="0" smtClean="0"/>
              <a:t> &gt; 4</a:t>
            </a:r>
          </a:p>
          <a:p>
            <a:pPr algn="ctr"/>
            <a:r>
              <a:rPr lang="en-US" sz="4400" dirty="0" smtClean="0"/>
              <a:t>4</a:t>
            </a:r>
            <a:r>
              <a:rPr lang="ru-RU" sz="4400" dirty="0" smtClean="0"/>
              <a:t>)–20х</a:t>
            </a:r>
            <a:r>
              <a:rPr lang="ru-RU" sz="4400" baseline="30000" dirty="0" smtClean="0"/>
              <a:t>2</a:t>
            </a:r>
            <a:r>
              <a:rPr lang="en-US" sz="4400" dirty="0" smtClean="0"/>
              <a:t>&lt;</a:t>
            </a:r>
            <a:r>
              <a:rPr lang="ru-RU" sz="4400" dirty="0" smtClean="0"/>
              <a:t>5</a:t>
            </a:r>
            <a:endParaRPr lang="en-US" sz="4400" dirty="0" smtClean="0"/>
          </a:p>
          <a:p>
            <a:pPr algn="ctr"/>
            <a:r>
              <a:rPr lang="en-US" sz="4400" dirty="0" smtClean="0"/>
              <a:t>5)</a:t>
            </a:r>
            <a:r>
              <a:rPr lang="ru-RU" sz="4400" dirty="0" err="1" smtClean="0"/>
              <a:t>х</a:t>
            </a:r>
            <a:r>
              <a:rPr lang="ru-RU" sz="4400" dirty="0" smtClean="0"/>
              <a:t> – 3 &gt; 0</a:t>
            </a:r>
            <a:endParaRPr lang="en-US" sz="4400" dirty="0" smtClean="0"/>
          </a:p>
          <a:p>
            <a:pPr algn="ctr"/>
            <a:r>
              <a:rPr lang="ru-RU" sz="4400" dirty="0" smtClean="0"/>
              <a:t>6) (</a:t>
            </a:r>
            <a:r>
              <a:rPr lang="ru-RU" sz="4400" dirty="0" err="1" smtClean="0"/>
              <a:t>х</a:t>
            </a:r>
            <a:r>
              <a:rPr lang="ru-RU" sz="4400" dirty="0" smtClean="0"/>
              <a:t> – 1)(</a:t>
            </a:r>
            <a:r>
              <a:rPr lang="ru-RU" sz="4400" dirty="0" err="1" smtClean="0"/>
              <a:t>х</a:t>
            </a:r>
            <a:r>
              <a:rPr lang="ru-RU" sz="4400" dirty="0" smtClean="0"/>
              <a:t> – 2) </a:t>
            </a:r>
            <a:r>
              <a:rPr lang="en-US" sz="4400" dirty="0" smtClean="0"/>
              <a:t>&gt;</a:t>
            </a:r>
            <a:r>
              <a:rPr lang="ru-RU" sz="4400" dirty="0" smtClean="0"/>
              <a:t> 0</a:t>
            </a:r>
            <a:endParaRPr lang="en-US" sz="4400" dirty="0" smtClean="0"/>
          </a:p>
          <a:p>
            <a:pPr algn="ctr"/>
            <a:r>
              <a:rPr lang="en-US" sz="4400" dirty="0" smtClean="0"/>
              <a:t>7</a:t>
            </a:r>
            <a:r>
              <a:rPr lang="ru-RU" sz="4400" dirty="0" smtClean="0"/>
              <a:t>) 5х</a:t>
            </a:r>
            <a:r>
              <a:rPr lang="ru-RU" sz="4400" baseline="30000" dirty="0" smtClean="0"/>
              <a:t>2</a:t>
            </a:r>
            <a:r>
              <a:rPr lang="ru-RU" sz="4400" dirty="0" smtClean="0"/>
              <a:t> –у &gt; 9</a:t>
            </a:r>
          </a:p>
          <a:p>
            <a:pPr algn="ctr"/>
            <a:endParaRPr lang="en-US" sz="2800" dirty="0" smtClean="0"/>
          </a:p>
          <a:p>
            <a:pPr algn="ctr"/>
            <a:endParaRPr lang="ru-RU" sz="2800" dirty="0" smtClean="0"/>
          </a:p>
          <a:p>
            <a:pPr algn="ctr">
              <a:buNone/>
            </a:pPr>
            <a:endParaRPr lang="en-US" sz="240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Актуализация знаний </a:t>
            </a:r>
            <a:endParaRPr lang="ru-RU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665163" y="549275"/>
            <a:ext cx="8137525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800" b="1" dirty="0">
                <a:latin typeface="Times New Roman" pitchFamily="18" charset="0"/>
                <a:cs typeface="Times New Roman" pitchFamily="18" charset="0"/>
              </a:rPr>
              <a:t>По схеме определите </a:t>
            </a:r>
            <a:r>
              <a:rPr lang="ru-RU" altLang="ru-RU" sz="2800" b="1" dirty="0" smtClean="0">
                <a:latin typeface="Times New Roman" pitchFamily="18" charset="0"/>
                <a:cs typeface="Times New Roman" pitchFamily="18" charset="0"/>
              </a:rPr>
              <a:t>знак коэффициента </a:t>
            </a:r>
            <a:r>
              <a:rPr lang="ru-RU" altLang="ru-RU" sz="2800" b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altLang="ru-RU" sz="2800" b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altLang="ru-RU" sz="2800" b="1" dirty="0">
                <a:latin typeface="Times New Roman" pitchFamily="18" charset="0"/>
                <a:cs typeface="Times New Roman" pitchFamily="18" charset="0"/>
              </a:rPr>
              <a:t>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/>
              <a:t> </a:t>
            </a:r>
          </a:p>
        </p:txBody>
      </p:sp>
      <p:pic>
        <p:nvPicPr>
          <p:cNvPr id="10243" name="Рисунок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484784"/>
            <a:ext cx="2207791" cy="220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Рисунок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484784"/>
            <a:ext cx="2088232" cy="2308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Рисунок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19" y="3861048"/>
            <a:ext cx="2496709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Рисунок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686917"/>
            <a:ext cx="2689990" cy="2622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8" name="TextBox 7"/>
          <p:cNvSpPr txBox="1">
            <a:spLocks noChangeArrowheads="1"/>
          </p:cNvSpPr>
          <p:nvPr/>
        </p:nvSpPr>
        <p:spPr bwMode="auto">
          <a:xfrm>
            <a:off x="827584" y="2564904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1</a:t>
            </a:r>
          </a:p>
        </p:txBody>
      </p:sp>
      <p:sp>
        <p:nvSpPr>
          <p:cNvPr id="10249" name="TextBox 8"/>
          <p:cNvSpPr txBox="1">
            <a:spLocks noChangeArrowheads="1"/>
          </p:cNvSpPr>
          <p:nvPr/>
        </p:nvSpPr>
        <p:spPr bwMode="auto">
          <a:xfrm>
            <a:off x="4716016" y="2348880"/>
            <a:ext cx="314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2</a:t>
            </a:r>
          </a:p>
        </p:txBody>
      </p:sp>
      <p:sp>
        <p:nvSpPr>
          <p:cNvPr id="10250" name="TextBox 9"/>
          <p:cNvSpPr txBox="1">
            <a:spLocks noChangeArrowheads="1"/>
          </p:cNvSpPr>
          <p:nvPr/>
        </p:nvSpPr>
        <p:spPr bwMode="auto">
          <a:xfrm>
            <a:off x="1115616" y="4869160"/>
            <a:ext cx="314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/>
              <a:t>3</a:t>
            </a:r>
          </a:p>
        </p:txBody>
      </p:sp>
      <p:sp>
        <p:nvSpPr>
          <p:cNvPr id="13" name="TextBox 9"/>
          <p:cNvSpPr txBox="1">
            <a:spLocks noChangeArrowheads="1"/>
          </p:cNvSpPr>
          <p:nvPr/>
        </p:nvSpPr>
        <p:spPr bwMode="auto">
          <a:xfrm>
            <a:off x="5004048" y="4869160"/>
            <a:ext cx="312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 smtClean="0"/>
              <a:t>4</a:t>
            </a:r>
            <a:endParaRPr lang="ru-RU" altLang="ru-RU" sz="1800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«Какое утверждение верно?»</a:t>
            </a:r>
            <a:r>
              <a:rPr lang="ru-RU" sz="1200" i="1" dirty="0" smtClean="0"/>
              <a:t> </a:t>
            </a:r>
            <a:r>
              <a:rPr lang="en-US" sz="1200" i="1" dirty="0" smtClean="0"/>
              <a:t/>
            </a:r>
            <a:br>
              <a:rPr lang="en-US" sz="1200" i="1" dirty="0" smtClean="0"/>
            </a:br>
            <a:r>
              <a:rPr lang="ru-RU" sz="1600" i="1" dirty="0" smtClean="0"/>
              <a:t>Если утверждений несколько, запишите их номера в порядке возрастания.</a:t>
            </a:r>
            <a:r>
              <a:rPr lang="ru-RU" sz="1200" dirty="0" smtClean="0"/>
              <a:t/>
            </a:r>
            <a:br>
              <a:rPr lang="ru-RU" sz="1200" dirty="0" smtClean="0"/>
            </a:br>
            <a:endParaRPr lang="ru-RU" sz="1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rmAutofit fontScale="62500" lnSpcReduction="20000"/>
          </a:bodyPr>
          <a:lstStyle/>
          <a:p>
            <a:pPr marL="624078" lvl="0" indent="-514350">
              <a:buFont typeface="+mj-lt"/>
              <a:buAutoNum type="arabicPeriod"/>
            </a:pPr>
            <a:r>
              <a:rPr lang="ru-RU" dirty="0" smtClean="0"/>
              <a:t>Неравенства второй степени с одной переменной имеют вид </a:t>
            </a:r>
            <a:r>
              <a:rPr lang="ru-RU" i="1" dirty="0" smtClean="0"/>
              <a:t>ах</a:t>
            </a:r>
            <a:r>
              <a:rPr lang="ru-RU" i="1" baseline="30000" dirty="0" smtClean="0"/>
              <a:t>2</a:t>
            </a:r>
            <a:r>
              <a:rPr lang="ru-RU" i="1" dirty="0" smtClean="0"/>
              <a:t> + </a:t>
            </a:r>
            <a:r>
              <a:rPr lang="ru-RU" i="1" dirty="0" err="1" smtClean="0"/>
              <a:t>вх</a:t>
            </a:r>
            <a:r>
              <a:rPr lang="ru-RU" i="1" dirty="0" smtClean="0"/>
              <a:t> + с &gt; 0, где а, в, с – любые числа </a:t>
            </a:r>
            <a:endParaRPr lang="ru-RU" dirty="0" smtClean="0"/>
          </a:p>
          <a:p>
            <a:pPr marL="624078" lvl="0" indent="-514350">
              <a:buFont typeface="+mj-lt"/>
              <a:buAutoNum type="arabicPeriod"/>
            </a:pPr>
            <a:r>
              <a:rPr lang="ru-RU" dirty="0" smtClean="0"/>
              <a:t>Неравенства второй степени с одной переменной решаются с помощью графика квадратичной функции.</a:t>
            </a:r>
          </a:p>
          <a:p>
            <a:pPr marL="624078" lvl="0" indent="-514350">
              <a:buFont typeface="+mj-lt"/>
              <a:buAutoNum type="arabicPeriod"/>
            </a:pPr>
            <a:r>
              <a:rPr lang="ru-RU" dirty="0" smtClean="0"/>
              <a:t>Для решения неравенств второй степени с одной переменной нужно знать координату вершины соответствующей параболы.</a:t>
            </a:r>
          </a:p>
          <a:p>
            <a:pPr marL="624078" lvl="0" indent="-514350">
              <a:buFont typeface="+mj-lt"/>
              <a:buAutoNum type="arabicPeriod"/>
            </a:pPr>
            <a:r>
              <a:rPr lang="ru-RU" dirty="0" smtClean="0"/>
              <a:t>Для решения неравенств второй степени с одной переменной достаточно знать только направление ветвей параболы.</a:t>
            </a:r>
          </a:p>
          <a:p>
            <a:pPr marL="624078" lvl="0" indent="-514350">
              <a:buFont typeface="+mj-lt"/>
              <a:buAutoNum type="arabicPeriod"/>
            </a:pPr>
            <a:r>
              <a:rPr lang="ru-RU" dirty="0" smtClean="0"/>
              <a:t>Если квадратное уравнение имеет корни, то неравенство обязательно имеет решения.</a:t>
            </a:r>
          </a:p>
          <a:p>
            <a:pPr marL="624078" lvl="0" indent="-514350">
              <a:buFont typeface="+mj-lt"/>
              <a:buAutoNum type="arabicPeriod"/>
            </a:pPr>
            <a:r>
              <a:rPr lang="ru-RU" dirty="0" smtClean="0"/>
              <a:t>Если квадратный трехчлен не имеет корней, то соответствующее неравенство не имеет решений.</a:t>
            </a:r>
          </a:p>
          <a:p>
            <a:pPr marL="624078" lvl="0" indent="-514350">
              <a:buFont typeface="+mj-lt"/>
              <a:buAutoNum type="arabicPeriod"/>
            </a:pPr>
            <a:r>
              <a:rPr lang="ru-RU" dirty="0" smtClean="0"/>
              <a:t>Если вершина параболы лежит на оси абсцисс, то соответствующее неравенство не имеет решений.</a:t>
            </a:r>
          </a:p>
          <a:p>
            <a:pPr marL="624078" lvl="0" indent="-514350">
              <a:buFont typeface="+mj-lt"/>
              <a:buAutoNum type="arabicPeriod"/>
            </a:pPr>
            <a:r>
              <a:rPr lang="ru-RU" dirty="0" smtClean="0"/>
              <a:t>Неравенства второй степени с одной переменной может иметь решение, состоящее из единственного числа.</a:t>
            </a:r>
          </a:p>
          <a:p>
            <a:pPr marL="624078" lvl="0" indent="-514350">
              <a:buFont typeface="+mj-lt"/>
              <a:buAutoNum type="arabicPeriod"/>
            </a:pPr>
            <a:r>
              <a:rPr lang="ru-RU" dirty="0" smtClean="0"/>
              <a:t>Решением неравенства второй степени с одной переменной может быть множество всех чисел.</a:t>
            </a:r>
          </a:p>
          <a:p>
            <a:pPr marL="624078" lvl="0" indent="-514350">
              <a:buFont typeface="+mj-lt"/>
              <a:buAutoNum type="arabicPeriod"/>
            </a:pPr>
            <a:r>
              <a:rPr lang="ru-RU" dirty="0" smtClean="0"/>
              <a:t>Для того, чтобы решить неравенство второй степени надо: определить  направление ветвей параболы, найти точки пересечения с осью абсцисс, определить промежуток, записать ответ.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139952" y="5805264"/>
            <a:ext cx="41764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ru-RU" sz="4800" dirty="0" smtClean="0">
                <a:solidFill>
                  <a:srgbClr val="FF0000"/>
                </a:solidFill>
              </a:rPr>
              <a:t>ОТВЕТ:2589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02396"/>
            <a:ext cx="74888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Работа у доски 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Найдите множество решений неравенства: 8у – 17 &gt;  у</a:t>
            </a:r>
            <a:r>
              <a:rPr lang="ru-RU" baseline="30000" dirty="0" smtClean="0"/>
              <a:t>2</a:t>
            </a:r>
            <a:endParaRPr lang="ru-RU" dirty="0" smtClean="0"/>
          </a:p>
          <a:p>
            <a:pPr lvl="0"/>
            <a:r>
              <a:rPr lang="ru-RU" dirty="0" smtClean="0"/>
              <a:t>Найдите область определения функции:  </a:t>
            </a:r>
            <a:r>
              <a:rPr lang="ru-RU" baseline="30000" dirty="0" smtClean="0"/>
              <a:t>    </a:t>
            </a:r>
            <a:endParaRPr lang="ru-RU" dirty="0" smtClean="0"/>
          </a:p>
          <a:p>
            <a:pPr>
              <a:buNone/>
            </a:pPr>
            <a:r>
              <a:rPr lang="ru-RU" baseline="30000" dirty="0" smtClean="0"/>
              <a:t> </a:t>
            </a:r>
            <a:endParaRPr lang="ru-RU" dirty="0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275856" y="2924944"/>
          <a:ext cx="1666909" cy="1152128"/>
        </p:xfrm>
        <a:graphic>
          <a:graphicData uri="http://schemas.openxmlformats.org/presentationml/2006/ole">
            <p:oleObj spid="_x0000_s5128" r:id="rId3" imgW="647419" imgH="444307" progId="">
              <p:embed/>
            </p:oleObj>
          </a:graphicData>
        </a:graphic>
      </p:graphicFrame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0" y="447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3000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ru-RU" sz="4800" b="1" dirty="0" smtClean="0"/>
              <a:t>у=х</a:t>
            </a:r>
            <a:r>
              <a:rPr lang="ru-RU" sz="4800" b="1" baseline="30000" dirty="0" smtClean="0"/>
              <a:t>2</a:t>
            </a:r>
            <a:r>
              <a:rPr lang="ru-RU" sz="4800" b="1" dirty="0" smtClean="0"/>
              <a:t> – 6х  - 27 </a:t>
            </a:r>
            <a:endParaRPr lang="en-US" sz="4800" b="1" dirty="0" smtClean="0"/>
          </a:p>
          <a:p>
            <a:pPr algn="ctr"/>
            <a:endParaRPr lang="en-US" sz="4800" b="1" dirty="0" smtClean="0"/>
          </a:p>
          <a:p>
            <a:pPr algn="ctr"/>
            <a:r>
              <a:rPr lang="ru-RU" sz="4800" b="1" dirty="0" err="1" smtClean="0"/>
              <a:t>у=</a:t>
            </a:r>
            <a:r>
              <a:rPr lang="ru-RU" sz="4800" b="1" dirty="0" smtClean="0"/>
              <a:t> -х</a:t>
            </a:r>
            <a:r>
              <a:rPr lang="ru-RU" sz="4800" b="1" baseline="30000" dirty="0" smtClean="0"/>
              <a:t>2</a:t>
            </a:r>
            <a:r>
              <a:rPr lang="ru-RU" sz="4800" b="1" dirty="0" smtClean="0"/>
              <a:t> – 10х + 21</a:t>
            </a:r>
            <a:endParaRPr lang="en-US" sz="4800" b="1" dirty="0" smtClean="0"/>
          </a:p>
          <a:p>
            <a:pPr algn="ctr"/>
            <a:endParaRPr lang="en-US" sz="4800" b="1" dirty="0" smtClean="0"/>
          </a:p>
          <a:p>
            <a:pPr algn="ctr"/>
            <a:r>
              <a:rPr lang="ru-RU" sz="4800" b="1" dirty="0" err="1" smtClean="0"/>
              <a:t>у=</a:t>
            </a:r>
            <a:r>
              <a:rPr lang="ru-RU" sz="4800" b="1" dirty="0" smtClean="0"/>
              <a:t> 1 + 2х + х</a:t>
            </a:r>
            <a:r>
              <a:rPr lang="ru-RU" sz="4800" b="1" baseline="30000" dirty="0" smtClean="0"/>
              <a:t>2 </a:t>
            </a:r>
            <a:endParaRPr lang="en-US" sz="4800" b="1" baseline="30000" dirty="0" smtClean="0"/>
          </a:p>
          <a:p>
            <a:pPr algn="ctr"/>
            <a:endParaRPr lang="en-US" sz="4800" b="1" baseline="30000" dirty="0" smtClean="0"/>
          </a:p>
          <a:p>
            <a:pPr algn="ctr"/>
            <a:r>
              <a:rPr lang="ru-RU" sz="4800" b="1" dirty="0" smtClean="0"/>
              <a:t> у=5х - х</a:t>
            </a:r>
            <a:r>
              <a:rPr lang="ru-RU" sz="4800" b="1" baseline="30000" dirty="0" smtClean="0"/>
              <a:t>2 </a:t>
            </a:r>
            <a:endParaRPr lang="en-US" sz="4800" b="1" baseline="30000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Aft>
                <a:spcPts val="0"/>
              </a:spcAft>
            </a:pPr>
            <a:r>
              <a:rPr lang="ru-RU" sz="200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Динамическая пауза</a:t>
            </a:r>
            <a:r>
              <a:rPr lang="ru-RU" sz="5400" dirty="0" smtClean="0">
                <a:effectLst/>
                <a:latin typeface="Times New Roman"/>
                <a:ea typeface="Times New Roman"/>
              </a:rPr>
              <a:t/>
            </a:r>
            <a:br>
              <a:rPr lang="ru-RU" sz="5400" dirty="0" smtClean="0">
                <a:effectLst/>
                <a:latin typeface="Times New Roman"/>
                <a:ea typeface="Times New Roman"/>
              </a:rPr>
            </a:br>
            <a:r>
              <a:rPr lang="ru-RU" sz="2200" dirty="0" smtClean="0"/>
              <a:t>ветви вверх- голову вверх, ветви вниз – голову вниз, вершина вправо, влево – голова вправо и влево </a:t>
            </a:r>
            <a:r>
              <a:rPr lang="ru-RU" sz="2200" dirty="0" smtClean="0">
                <a:effectLst/>
                <a:latin typeface="Times New Roman"/>
                <a:ea typeface="Times New Roman"/>
              </a:rPr>
              <a:t> </a:t>
            </a:r>
            <a:endParaRPr lang="ru-RU" sz="2200" dirty="0">
              <a:effectLst/>
              <a:latin typeface="Times New Roman"/>
              <a:ea typeface="Times New Roman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2764" y="414338"/>
            <a:ext cx="8640762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ru-RU" sz="4000" b="1" dirty="0">
                <a:solidFill>
                  <a:srgbClr val="FF0000"/>
                </a:solidFill>
                <a:latin typeface="Times New Roman"/>
                <a:ea typeface="Times New Roman"/>
              </a:rPr>
              <a:t>Работа в парах.</a:t>
            </a:r>
            <a:endParaRPr lang="ru-RU" sz="4000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Times New Roman"/>
              </a:rPr>
              <a:t>Найти и </a:t>
            </a:r>
            <a:r>
              <a:rPr lang="ru-RU" u="sng" dirty="0" smtClean="0">
                <a:latin typeface="Times New Roman"/>
                <a:ea typeface="Times New Roman"/>
              </a:rPr>
              <a:t>подчеркнуть </a:t>
            </a:r>
            <a:r>
              <a:rPr lang="ru-RU" dirty="0" smtClean="0">
                <a:latin typeface="Times New Roman"/>
                <a:ea typeface="Times New Roman"/>
              </a:rPr>
              <a:t>ошибки в работе ученика 9 класса.</a:t>
            </a:r>
          </a:p>
          <a:p>
            <a:pPr marL="0" indent="0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Критерии 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оценки:     «3» - 3-4 найденных ошибки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«4» - 5-6 найденных ошибок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«5» - 7    найденных ошибок</a:t>
            </a:r>
          </a:p>
          <a:p>
            <a:pPr marL="0" indent="0">
              <a:spcAft>
                <a:spcPts val="0"/>
              </a:spcAft>
              <a:buNone/>
            </a:pP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ru-RU" dirty="0" smtClean="0"/>
              <a:t>Задание 1. 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70" b="70755"/>
          <a:stretch>
            <a:fillRect/>
          </a:stretch>
        </p:blipFill>
        <p:spPr bwMode="auto">
          <a:xfrm>
            <a:off x="323528" y="1484784"/>
            <a:ext cx="8568952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593388152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1712</TotalTime>
  <Words>696</Words>
  <Application>Microsoft Office PowerPoint</Application>
  <PresentationFormat>Экран (4:3)</PresentationFormat>
  <Paragraphs>173</Paragraphs>
  <Slides>16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Открытая</vt:lpstr>
      <vt:lpstr>Слайд 1</vt:lpstr>
      <vt:lpstr>Слайд 2</vt:lpstr>
      <vt:lpstr>Актуализация знаний </vt:lpstr>
      <vt:lpstr>Слайд 4</vt:lpstr>
      <vt:lpstr>«Какое утверждение верно?»  Если утверждений несколько, запишите их номера в порядке возрастания. </vt:lpstr>
      <vt:lpstr>Слайд 6</vt:lpstr>
      <vt:lpstr>Динамическая пауза ветви вверх- голову вверх, ветви вниз – голову вниз, вершина вправо, влево – голова вправо и влево  </vt:lpstr>
      <vt:lpstr>Слайд 8</vt:lpstr>
      <vt:lpstr>Задание 1. </vt:lpstr>
      <vt:lpstr>Задание 2. </vt:lpstr>
      <vt:lpstr>Задание 3.</vt:lpstr>
      <vt:lpstr>Задание 4. </vt:lpstr>
      <vt:lpstr>Тест  ( по вариантам)</vt:lpstr>
      <vt:lpstr>Слайд 14</vt:lpstr>
      <vt:lpstr>Домашнее задание </vt:lpstr>
      <vt:lpstr>Слайд 16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Comp</dc:creator>
  <cp:lastModifiedBy>LKR</cp:lastModifiedBy>
  <cp:revision>118</cp:revision>
  <dcterms:created xsi:type="dcterms:W3CDTF">2011-07-26T03:24:12Z</dcterms:created>
  <dcterms:modified xsi:type="dcterms:W3CDTF">2019-12-03T11:30:09Z</dcterms:modified>
</cp:coreProperties>
</file>