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685" r:id="rId2"/>
  </p:sldMasterIdLst>
  <p:sldIdLst>
    <p:sldId id="256" r:id="rId3"/>
    <p:sldId id="272" r:id="rId4"/>
    <p:sldId id="257" r:id="rId5"/>
    <p:sldId id="276" r:id="rId6"/>
    <p:sldId id="277" r:id="rId7"/>
    <p:sldId id="278" r:id="rId8"/>
    <p:sldId id="279" r:id="rId9"/>
    <p:sldId id="271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6349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349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A8768-9F1A-4239-86FE-0571263B9F94}" type="datetimeFigureOut">
              <a:rPr lang="ru-RU"/>
              <a:pPr>
                <a:defRPr/>
              </a:pPr>
              <a:t>07.04.2020</a:t>
            </a:fld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D0ADB-2AAA-42A5-A43F-941379F815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A1FC4-EFB2-4FC8-A459-5BCEBE58BAF6}" type="datetimeFigureOut">
              <a:rPr lang="ru-RU"/>
              <a:pPr>
                <a:defRPr/>
              </a:pPr>
              <a:t>07.04.2020</a:t>
            </a:fld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5E-C13A-4DB9-80F6-857F27A366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F4ED-AE23-448F-BEF1-FD50088FEF1A}" type="datetimeFigureOut">
              <a:rPr lang="ru-RU"/>
              <a:pPr>
                <a:defRPr/>
              </a:pPr>
              <a:t>07.04.2020</a:t>
            </a:fld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9BDAB-8818-4443-A07A-748F42D979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7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5"/>
          <p:cNvSpPr/>
          <p:nvPr/>
        </p:nvSpPr>
        <p:spPr>
          <a:xfrm>
            <a:off x="568325" y="3048000"/>
            <a:ext cx="8032750" cy="22447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4"/>
          <p:cNvSpPr/>
          <p:nvPr/>
        </p:nvSpPr>
        <p:spPr>
          <a:xfrm>
            <a:off x="676275" y="4541838"/>
            <a:ext cx="7816850" cy="6635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3"/>
          <p:cNvSpPr/>
          <p:nvPr/>
        </p:nvSpPr>
        <p:spPr>
          <a:xfrm>
            <a:off x="676275" y="3124200"/>
            <a:ext cx="7816850" cy="2078038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4EA4E-FD91-48D9-BB2C-6F35A0242782}" type="datetimeFigureOut">
              <a:rPr lang="ru-RU"/>
              <a:pPr>
                <a:defRPr/>
              </a:pPr>
              <a:t>07.04.2020</a:t>
            </a:fld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7655A-2174-4498-99CF-5D8FC19BA2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" name="Rounded Rectangle 10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47FB2-51AC-477E-AB64-9251BA7282BE}" type="datetimeFigureOut">
              <a:rPr lang="ru-RU"/>
              <a:pPr>
                <a:defRPr/>
              </a:pPr>
              <a:t>07.04.2020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06A72-7E4A-4C9B-B4CD-52DFD57F39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8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1"/>
          <p:cNvSpPr/>
          <p:nvPr/>
        </p:nvSpPr>
        <p:spPr>
          <a:xfrm>
            <a:off x="762000" y="5029200"/>
            <a:ext cx="7600950" cy="12033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2"/>
          <p:cNvSpPr/>
          <p:nvPr/>
        </p:nvSpPr>
        <p:spPr>
          <a:xfrm>
            <a:off x="914400" y="5638800"/>
            <a:ext cx="7327900" cy="452438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0"/>
          <p:cNvSpPr/>
          <p:nvPr/>
        </p:nvSpPr>
        <p:spPr>
          <a:xfrm>
            <a:off x="604838" y="5075238"/>
            <a:ext cx="7947025" cy="1096962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8C15CC-1BBD-4AC6-95BE-3D847C3C830C}" type="datetimeFigureOut">
              <a:rPr lang="ru-RU"/>
              <a:pPr>
                <a:defRPr/>
              </a:pPr>
              <a:t>07.04.2020</a:t>
            </a:fld>
            <a:endParaRPr lang="ru-RU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68EF5-B86A-4D7A-B27E-30DEC4365E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DC4D8-7802-4409-992A-5846CAB891B7}" type="datetimeFigureOut">
              <a:rPr lang="ru-RU"/>
              <a:pPr>
                <a:defRPr/>
              </a:pPr>
              <a:t>07.04.2020</a:t>
            </a:fld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EF937-F865-4B40-AD85-C460DEB1B4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8B885-F7F8-4A5A-9AC9-64C992BA6A1F}" type="datetimeFigureOut">
              <a:rPr lang="ru-RU"/>
              <a:pPr>
                <a:defRPr/>
              </a:pPr>
              <a:t>07.04.2020</a:t>
            </a:fld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451FE-2FE6-49CA-B583-B0B8C146FF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E6070-9798-4902-B875-632EF60F8E44}" type="datetimeFigureOut">
              <a:rPr lang="ru-RU"/>
              <a:pPr>
                <a:defRPr/>
              </a:pPr>
              <a:t>07.04.2020</a:t>
            </a:fld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0ADE28-C555-4F6F-94D1-CFF7735DAF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9D5E6-5DDF-4BA3-9AF8-B6AC9EC51EB1}" type="datetimeFigureOut">
              <a:rPr lang="ru-RU"/>
              <a:pPr>
                <a:defRPr/>
              </a:pPr>
              <a:t>07.04.2020</a:t>
            </a:fld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6E7157-BC10-4CA1-A5A8-3A6F080A85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5BA00-FA5C-43A6-A866-7C58AB0863D2}" type="datetimeFigureOut">
              <a:rPr lang="ru-RU"/>
              <a:pPr>
                <a:defRPr/>
              </a:pPr>
              <a:t>07.04.2020</a:t>
            </a:fld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D18809-B7F9-4188-AF79-85FE436498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862A4-6EAF-481D-90D5-45F5072AD430}" type="datetimeFigureOut">
              <a:rPr lang="ru-RU"/>
              <a:pPr>
                <a:defRPr/>
              </a:pPr>
              <a:t>07.04.2020</a:t>
            </a:fld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5EDBF3-CE41-4EDC-90EC-87EEEE0935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2E274F-7825-45AB-8743-3E45DABEA473}" type="datetimeFigureOut">
              <a:rPr lang="ru-RU"/>
              <a:pPr>
                <a:defRPr/>
              </a:pPr>
              <a:t>07.04.2020</a:t>
            </a:fld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D445D-A5E7-4AC0-9D79-CBA7C61544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C871CD-9F91-4D30-9409-689681F17571}" type="datetimeFigureOut">
              <a:rPr lang="ru-RU"/>
              <a:pPr>
                <a:defRPr/>
              </a:pPr>
              <a:t>07.04.2020</a:t>
            </a:fld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68114-6A0A-467E-8BFA-3A579883AE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62467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2468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2469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247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fld id="{2AEA448B-0B91-408D-80B8-C3ACCEDBB81B}" type="datetimeFigureOut">
              <a:rPr lang="ru-RU"/>
              <a:pPr>
                <a:defRPr/>
              </a:pPr>
              <a:t>07.04.2020</a:t>
            </a:fld>
            <a:endParaRPr lang="ru-RU"/>
          </a:p>
        </p:txBody>
      </p:sp>
      <p:sp>
        <p:nvSpPr>
          <p:cNvPr id="6247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247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>
              <a:defRPr/>
            </a:pPr>
            <a:fld id="{CD6DA46E-8DB2-43F1-AF74-9CE333F794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99" r:id="rId2"/>
    <p:sldLayoutId id="2147483698" r:id="rId3"/>
    <p:sldLayoutId id="2147483697" r:id="rId4"/>
    <p:sldLayoutId id="2147483696" r:id="rId5"/>
    <p:sldLayoutId id="2147483695" r:id="rId6"/>
    <p:sldLayoutId id="2147483694" r:id="rId7"/>
    <p:sldLayoutId id="2147483693" r:id="rId8"/>
    <p:sldLayoutId id="2147483692" r:id="rId9"/>
    <p:sldLayoutId id="2147483691" r:id="rId10"/>
    <p:sldLayoutId id="214748369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039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0C24505-1C70-459E-B3EC-B0FCA441BFCB}" type="datetimeFigureOut">
              <a:rPr lang="ru-RU"/>
              <a:pPr>
                <a:defRPr/>
              </a:pPr>
              <a:t>07.04.2020</a:t>
            </a:fld>
            <a:endParaRPr lang="ru-RU"/>
          </a:p>
        </p:txBody>
      </p:sp>
      <p:sp>
        <p:nvSpPr>
          <p:cNvPr id="18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E3AA317-55AB-4C3B-AAC2-EE93F03A89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9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500" kern="1200" cap="all">
          <a:solidFill>
            <a:srgbClr val="6B7D72"/>
          </a:solidFill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9pPr>
    </p:titleStyle>
    <p:bodyStyle>
      <a:lvl1pPr marL="342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400" kern="1200">
          <a:solidFill>
            <a:schemeClr val="tx2"/>
          </a:solidFill>
          <a:latin typeface="Arial" charset="0"/>
          <a:ea typeface="+mn-ea"/>
          <a:cs typeface="+mn-cs"/>
        </a:defRPr>
      </a:lvl1pPr>
      <a:lvl2pPr marL="639763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2"/>
          </a:solidFill>
          <a:latin typeface="Arial" charset="0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rgbClr val="B5AE53"/>
        </a:buClr>
        <a:buFont typeface="Arial" charset="0"/>
        <a:buChar char="•"/>
        <a:defRPr kern="1200">
          <a:solidFill>
            <a:schemeClr val="tx2"/>
          </a:solidFill>
          <a:latin typeface="Arial" charset="0"/>
          <a:ea typeface="+mn-ea"/>
          <a:cs typeface="+mn-cs"/>
        </a:defRPr>
      </a:lvl3pPr>
      <a:lvl4pPr marL="1279525" indent="-228600" algn="l" rtl="0" eaLnBrk="0" fontAlgn="base" hangingPunct="0">
        <a:spcBef>
          <a:spcPct val="20000"/>
        </a:spcBef>
        <a:spcAft>
          <a:spcPct val="0"/>
        </a:spcAft>
        <a:buClr>
          <a:srgbClr val="848058"/>
        </a:buClr>
        <a:buFont typeface="Arial" charset="0"/>
        <a:buChar char="•"/>
        <a:defRPr sz="1600" kern="1200">
          <a:solidFill>
            <a:schemeClr val="tx2"/>
          </a:solidFill>
          <a:latin typeface="Arial" charset="0"/>
          <a:ea typeface="+mn-ea"/>
          <a:cs typeface="+mn-cs"/>
        </a:defRPr>
      </a:lvl4pPr>
      <a:lvl5pPr marL="1554163" indent="-228600" algn="l" rtl="0" eaLnBrk="0" fontAlgn="base" hangingPunct="0">
        <a:spcBef>
          <a:spcPct val="20000"/>
        </a:spcBef>
        <a:spcAft>
          <a:spcPct val="0"/>
        </a:spcAft>
        <a:buClr>
          <a:srgbClr val="E8B54D"/>
        </a:buClr>
        <a:buFont typeface="Arial" charset="0"/>
        <a:buChar char="•"/>
        <a:defRPr sz="1600" kern="1200">
          <a:solidFill>
            <a:schemeClr val="tx2"/>
          </a:solidFill>
          <a:latin typeface="Arial" charset="0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755650" y="549275"/>
            <a:ext cx="7772400" cy="2046288"/>
          </a:xfrm>
        </p:spPr>
        <p:txBody>
          <a:bodyPr/>
          <a:lstStyle/>
          <a:p>
            <a:pPr algn="ctr" eaLnBrk="1" hangingPunct="1"/>
            <a:r>
              <a:rPr lang="ru-RU" b="1" smtClean="0"/>
              <a:t/>
            </a:r>
            <a:br>
              <a:rPr lang="ru-RU" b="1" smtClean="0"/>
            </a:br>
            <a:r>
              <a:rPr lang="ru-RU" b="1" smtClean="0"/>
              <a:t/>
            </a:r>
            <a:br>
              <a:rPr lang="ru-RU" b="1" smtClean="0"/>
            </a:br>
            <a:r>
              <a:rPr lang="ru-RU" b="1" smtClean="0"/>
              <a:t/>
            </a:r>
            <a:br>
              <a:rPr lang="ru-RU" b="1" smtClean="0"/>
            </a:br>
            <a:r>
              <a:rPr lang="ru-RU" b="1" smtClean="0"/>
              <a:t>ВЗАИМОДЕЙСТВИЕ С ДЕТЬМИ</a:t>
            </a:r>
            <a:br>
              <a:rPr lang="ru-RU" b="1" smtClean="0"/>
            </a:br>
            <a:r>
              <a:rPr lang="ru-RU" b="1" smtClean="0"/>
              <a:t> С РАЗЛИЧНЫМИ ТЕМПЕРАМЕНТАМИ </a:t>
            </a:r>
            <a:br>
              <a:rPr lang="ru-RU" b="1" smtClean="0"/>
            </a:br>
            <a:endParaRPr lang="ru-RU" b="1" smtClean="0"/>
          </a:p>
        </p:txBody>
      </p:sp>
      <p:pic>
        <p:nvPicPr>
          <p:cNvPr id="17410" name="Picture 5" descr="Стена ВКонтакт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88" y="2428875"/>
            <a:ext cx="3600450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763713" y="6165850"/>
            <a:ext cx="5400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СЕМИНАР-ПРАКТИКУМ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Объект 2"/>
          <p:cNvSpPr>
            <a:spLocks noGrp="1"/>
          </p:cNvSpPr>
          <p:nvPr>
            <p:ph idx="4294967295"/>
          </p:nvPr>
        </p:nvSpPr>
        <p:spPr>
          <a:xfrm>
            <a:off x="684213" y="1557338"/>
            <a:ext cx="8229600" cy="484981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rebuchet MS" pitchFamily="34" charset="0"/>
              </a:rPr>
              <a:t>Темперамент 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rebuchet MS" pitchFamily="34" charset="0"/>
              </a:rPr>
              <a:t>–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rebuchet MS" pitchFamily="34" charset="0"/>
              </a:rPr>
              <a:t>это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rebuchet MS" pitchFamily="34" charset="0"/>
              </a:rPr>
              <a:t>совокупность индивидуальных особенностей человека, характеризующих эмоциональную и динамичную сторону его деятельности (умственную деятельность и поведение). 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8434" name="Рисунок 3" descr="temperamen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25" y="285750"/>
            <a:ext cx="51816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500188" y="4868863"/>
            <a:ext cx="6357937" cy="207645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600">
                <a:solidFill>
                  <a:srgbClr val="196666"/>
                </a:solidFill>
                <a:latin typeface="Arial Narrow" pitchFamily="34" charset="0"/>
              </a:rPr>
              <a:t>От темперамента зависят такие свойства личности:</a:t>
            </a:r>
          </a:p>
          <a:p>
            <a:r>
              <a:rPr lang="ru-RU" sz="2600">
                <a:solidFill>
                  <a:srgbClr val="196666"/>
                </a:solidFill>
                <a:latin typeface="Arial Narrow" pitchFamily="34" charset="0"/>
              </a:rPr>
              <a:t>• эмоциональность</a:t>
            </a:r>
          </a:p>
          <a:p>
            <a:r>
              <a:rPr lang="ru-RU" sz="2600">
                <a:solidFill>
                  <a:srgbClr val="196666"/>
                </a:solidFill>
                <a:latin typeface="Arial Narrow" pitchFamily="34" charset="0"/>
              </a:rPr>
              <a:t>• импульсивность</a:t>
            </a:r>
          </a:p>
          <a:p>
            <a:r>
              <a:rPr lang="ru-RU" sz="2600">
                <a:solidFill>
                  <a:srgbClr val="196666"/>
                </a:solidFill>
                <a:latin typeface="Arial Narrow" pitchFamily="34" charset="0"/>
              </a:rPr>
              <a:t>• тревожность</a:t>
            </a:r>
            <a:endParaRPr lang="ru-RU" sz="2600">
              <a:solidFill>
                <a:srgbClr val="1966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algn="ctr" eaLnBrk="1" hangingPunct="1"/>
            <a:r>
              <a:rPr lang="ru-RU" sz="2800" b="1" smtClean="0">
                <a:latin typeface="Tahoma" pitchFamily="34" charset="0"/>
              </a:rPr>
              <a:t>ЧЕТЫРЕ ОСНОВНЫХ ТИПА ТЕМПЕРАМЕНТА:</a:t>
            </a:r>
            <a:endParaRPr lang="ru-RU" sz="2800" smtClean="0"/>
          </a:p>
        </p:txBody>
      </p:sp>
      <p:sp>
        <p:nvSpPr>
          <p:cNvPr id="19458" name="Объект 2"/>
          <p:cNvSpPr>
            <a:spLocks noGrp="1"/>
          </p:cNvSpPr>
          <p:nvPr>
            <p:ph idx="4294967295"/>
          </p:nvPr>
        </p:nvSpPr>
        <p:spPr>
          <a:xfrm>
            <a:off x="928688" y="1643063"/>
            <a:ext cx="8072437" cy="4373562"/>
          </a:xfrm>
          <a:solidFill>
            <a:schemeClr val="bg1"/>
          </a:solidFill>
        </p:spPr>
        <p:txBody>
          <a:bodyPr/>
          <a:lstStyle/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800" b="1" smtClean="0">
                <a:solidFill>
                  <a:srgbClr val="00B050"/>
                </a:solidFill>
                <a:latin typeface="Trebuchet MS" pitchFamily="34" charset="0"/>
              </a:rPr>
              <a:t>Сангвиник</a:t>
            </a:r>
            <a:r>
              <a:rPr lang="ru-RU" sz="2800" smtClean="0">
                <a:solidFill>
                  <a:srgbClr val="00B050"/>
                </a:solidFill>
                <a:latin typeface="Trebuchet MS" pitchFamily="34" charset="0"/>
              </a:rPr>
              <a:t> (от лат. «сангвис» кровь) – уравновешен, общителен, практичен, выдержан.</a:t>
            </a:r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800" b="1" smtClean="0">
                <a:solidFill>
                  <a:srgbClr val="00B050"/>
                </a:solidFill>
                <a:latin typeface="Trebuchet MS" pitchFamily="34" charset="0"/>
              </a:rPr>
              <a:t>Холерик</a:t>
            </a:r>
            <a:r>
              <a:rPr lang="ru-RU" sz="2800" smtClean="0">
                <a:solidFill>
                  <a:srgbClr val="00B050"/>
                </a:solidFill>
                <a:latin typeface="Trebuchet MS" pitchFamily="34" charset="0"/>
              </a:rPr>
              <a:t> (от греч. «холе» - красно-желтая желчь) - порывист, энергичен, эмоционален, не сдержан.</a:t>
            </a:r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800" b="1" smtClean="0">
                <a:solidFill>
                  <a:srgbClr val="00B050"/>
                </a:solidFill>
                <a:latin typeface="Trebuchet MS" pitchFamily="34" charset="0"/>
              </a:rPr>
              <a:t>Флегматик</a:t>
            </a:r>
            <a:r>
              <a:rPr lang="ru-RU" sz="2800" smtClean="0">
                <a:solidFill>
                  <a:srgbClr val="00B050"/>
                </a:solidFill>
                <a:latin typeface="Trebuchet MS" pitchFamily="34" charset="0"/>
              </a:rPr>
              <a:t> (от греч. «флегма» - слизь) – вдумчив, миролюбив, надежен, старателен, неразговорчив.</a:t>
            </a:r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800" b="1" smtClean="0">
                <a:solidFill>
                  <a:srgbClr val="00B050"/>
                </a:solidFill>
                <a:latin typeface="Trebuchet MS" pitchFamily="34" charset="0"/>
              </a:rPr>
              <a:t>Меланхолик</a:t>
            </a:r>
            <a:r>
              <a:rPr lang="ru-RU" sz="2800" smtClean="0">
                <a:solidFill>
                  <a:srgbClr val="00B050"/>
                </a:solidFill>
                <a:latin typeface="Trebuchet MS" pitchFamily="34" charset="0"/>
              </a:rPr>
              <a:t> (от греч. «мелайн холе» - черная желчь) – тревожен, необщителен, замкнут, угрюм.</a:t>
            </a:r>
          </a:p>
          <a:p>
            <a:pPr marL="552450" indent="-552450" eaLnBrk="1" hangingPunct="1">
              <a:lnSpc>
                <a:spcPct val="90000"/>
              </a:lnSpc>
            </a:pPr>
            <a:endParaRPr lang="ru-RU" sz="180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algn="ctr" eaLnBrk="1" hangingPunct="1"/>
            <a:r>
              <a:rPr lang="ru-RU" sz="3300" b="1" smtClean="0">
                <a:latin typeface="Merienda"/>
              </a:rPr>
              <a:t>ОСОБЕННОСТИ ВОСПИТАНИЯ САНГВИНИКА</a:t>
            </a:r>
            <a:endParaRPr lang="ru-RU" sz="3300" b="1" smtClean="0"/>
          </a:p>
        </p:txBody>
      </p:sp>
      <p:sp>
        <p:nvSpPr>
          <p:cNvPr id="20482" name="Объект 2"/>
          <p:cNvSpPr>
            <a:spLocks noGrp="1"/>
          </p:cNvSpPr>
          <p:nvPr>
            <p:ph idx="4294967295"/>
          </p:nvPr>
        </p:nvSpPr>
        <p:spPr>
          <a:xfrm>
            <a:off x="914400" y="1989138"/>
            <a:ext cx="8229600" cy="46085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1800" smtClean="0">
                <a:solidFill>
                  <a:srgbClr val="CC3399"/>
                </a:solidFill>
                <a:latin typeface="Trebuchet MS" pitchFamily="34" charset="0"/>
              </a:rPr>
              <a:t>Проявляйте строгость и требовательность к сангвинику.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1800" smtClean="0">
                <a:solidFill>
                  <a:srgbClr val="CC3399"/>
                </a:solidFill>
                <a:latin typeface="Trebuchet MS" pitchFamily="34" charset="0"/>
              </a:rPr>
              <a:t>Контролируйте его действия и поступки.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1800" smtClean="0">
                <a:solidFill>
                  <a:srgbClr val="CC3399"/>
                </a:solidFill>
                <a:latin typeface="Trebuchet MS" pitchFamily="34" charset="0"/>
              </a:rPr>
              <a:t>Добивайтесь, чтобы начатое дело было окончено с хорошим качеством.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1800" smtClean="0">
                <a:solidFill>
                  <a:srgbClr val="CC3399"/>
                </a:solidFill>
                <a:latin typeface="Trebuchet MS" pitchFamily="34" charset="0"/>
              </a:rPr>
              <a:t>Небрежно выполненную работу предложите выполнить заново, при этом можно помогать ребенку.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1800" smtClean="0">
                <a:solidFill>
                  <a:srgbClr val="CC3399"/>
                </a:solidFill>
                <a:latin typeface="Trebuchet MS" pitchFamily="34" charset="0"/>
              </a:rPr>
              <a:t>Учите ребёнка-сангвиника внимательно относиться к товарищам, стремитесь, чтобы складывались устойчивые отношения.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1800" smtClean="0">
                <a:solidFill>
                  <a:srgbClr val="CC3399"/>
                </a:solidFill>
                <a:latin typeface="Trebuchet MS" pitchFamily="34" charset="0"/>
              </a:rPr>
              <a:t>Формируйте устойчивость интересов ребёнка.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1800" smtClean="0">
                <a:solidFill>
                  <a:srgbClr val="CC3399"/>
                </a:solidFill>
                <a:latin typeface="Trebuchet MS" pitchFamily="34" charset="0"/>
              </a:rPr>
              <a:t>Мотивируйте деятельность сангвиника, через необходимость кому-либо помочь.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1800" smtClean="0">
                <a:solidFill>
                  <a:srgbClr val="CC3399"/>
                </a:solidFill>
                <a:latin typeface="Trebuchet MS" pitchFamily="34" charset="0"/>
              </a:rPr>
              <a:t>Подходить к детям-сангвиникам следует с теплым отношением, иначе он замкнется.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1800" smtClean="0">
                <a:solidFill>
                  <a:srgbClr val="CC3399"/>
                </a:solidFill>
                <a:latin typeface="Trebuchet MS" pitchFamily="34" charset="0"/>
              </a:rPr>
              <a:t>По возможности прерывать дело сангвиника быстрее, чем это сделает он сам.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ru-RU" sz="180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ru-RU" sz="1800" smtClean="0">
              <a:solidFill>
                <a:srgbClr val="000000"/>
              </a:solidFill>
            </a:endParaRPr>
          </a:p>
        </p:txBody>
      </p:sp>
      <p:pic>
        <p:nvPicPr>
          <p:cNvPr id="20483" name="Picture 4" descr="14709057-%D0%A1%D0%BC%D0%B0%D0%B9%D0%BB%D0%B8%D0%BA-%D0%B4%D0%B5%D0%BB%D0%B0%D0%B5%D1%82-%D1%82%D0%BE%D1%87%D0%BA%D1%8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3800" y="908050"/>
            <a:ext cx="160020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85813" y="0"/>
            <a:ext cx="7826375" cy="1143000"/>
          </a:xfrm>
        </p:spPr>
        <p:txBody>
          <a:bodyPr anchor="ctr"/>
          <a:lstStyle/>
          <a:p>
            <a:pPr eaLnBrk="1" hangingPunct="1"/>
            <a:r>
              <a:rPr lang="ru-RU" sz="2400" b="1" smtClean="0">
                <a:latin typeface="Merienda"/>
              </a:rPr>
              <a:t>ОСОБЕННОСТИ ВОСПИТАНИЯ ХОЛЕРИКА:</a:t>
            </a:r>
            <a:endParaRPr lang="ru-RU" sz="2400" b="1" smtClean="0"/>
          </a:p>
        </p:txBody>
      </p:sp>
      <p:sp>
        <p:nvSpPr>
          <p:cNvPr id="21506" name="Объект 2"/>
          <p:cNvSpPr>
            <a:spLocks noGrp="1"/>
          </p:cNvSpPr>
          <p:nvPr>
            <p:ph idx="4294967295"/>
          </p:nvPr>
        </p:nvSpPr>
        <p:spPr>
          <a:xfrm>
            <a:off x="827088" y="1125538"/>
            <a:ext cx="7313612" cy="4114800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1800" smtClean="0">
                <a:solidFill>
                  <a:srgbClr val="0070C0"/>
                </a:solidFill>
                <a:latin typeface="Trebuchet MS" pitchFamily="34" charset="0"/>
              </a:rPr>
              <a:t>Темпераменту холерика свойственна чрезмерная энергичность, поэтому используйте ее  «в мирных целях». Поддерживайте его полезные увлечения, связанные с двигательной активностью. Поручайте выполнение домашних дел, поощряйте занятия спортом. Лучше отдать ребёнка в спортивную секцию.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1800" smtClean="0">
                <a:solidFill>
                  <a:srgbClr val="0070C0"/>
                </a:solidFill>
                <a:latin typeface="Trebuchet MS" pitchFamily="34" charset="0"/>
              </a:rPr>
              <a:t>Говорите с ребенком спокойным, тихим голосом, но требовательно без уговоров.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1800" smtClean="0">
                <a:solidFill>
                  <a:srgbClr val="0070C0"/>
                </a:solidFill>
                <a:latin typeface="Trebuchet MS" pitchFamily="34" charset="0"/>
              </a:rPr>
              <a:t>Ограничивайте все, что возбуждает нервную систему ребенка.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1800" smtClean="0">
                <a:solidFill>
                  <a:srgbClr val="0070C0"/>
                </a:solidFill>
                <a:latin typeface="Trebuchet MS" pitchFamily="34" charset="0"/>
              </a:rPr>
              <a:t>У ребенка должны быть трудовые обязанности.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1800" smtClean="0">
                <a:solidFill>
                  <a:srgbClr val="0070C0"/>
                </a:solidFill>
                <a:latin typeface="Trebuchet MS" pitchFamily="34" charset="0"/>
              </a:rPr>
              <a:t>Давать ребенку задания, которые не будут приносить постоянного успеха.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1800" smtClean="0">
                <a:solidFill>
                  <a:srgbClr val="0070C0"/>
                </a:solidFill>
                <a:latin typeface="Trebuchet MS" pitchFamily="34" charset="0"/>
              </a:rPr>
              <a:t>Приучайте ребенка к правилам, этике общения.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1800" smtClean="0">
                <a:solidFill>
                  <a:srgbClr val="0070C0"/>
                </a:solidFill>
                <a:latin typeface="Trebuchet MS" pitchFamily="34" charset="0"/>
              </a:rPr>
              <a:t>С детьми 5 лет говорить о недопустимости вспышек.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1800" smtClean="0">
                <a:solidFill>
                  <a:srgbClr val="0070C0"/>
                </a:solidFill>
                <a:latin typeface="Trebuchet MS" pitchFamily="34" charset="0"/>
              </a:rPr>
              <a:t>Строго соблюдать режим дня.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1800" smtClean="0">
                <a:solidFill>
                  <a:srgbClr val="0070C0"/>
                </a:solidFill>
                <a:latin typeface="Trebuchet MS" pitchFamily="34" charset="0"/>
              </a:rPr>
              <a:t>Просьба, обращенная к ребенку, может иметь оттенок признания силы: «Ведь на тебя можно положиться, я знаю ты это умеешь».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1800" smtClean="0">
                <a:solidFill>
                  <a:srgbClr val="0070C0"/>
                </a:solidFill>
                <a:latin typeface="Trebuchet MS" pitchFamily="34" charset="0"/>
              </a:rPr>
              <a:t>Разговаривайте с ребенком о его поведении.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1800" smtClean="0">
                <a:solidFill>
                  <a:srgbClr val="0070C0"/>
                </a:solidFill>
                <a:latin typeface="Trebuchet MS" pitchFamily="34" charset="0"/>
              </a:rPr>
              <a:t>Не позволяйте ребёнку быть хозяином положения и всех вести за собой.</a:t>
            </a:r>
          </a:p>
        </p:txBody>
      </p:sp>
      <p:pic>
        <p:nvPicPr>
          <p:cNvPr id="21507" name="Picture 4" descr="illustration-featuring-a-smile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6188" y="260350"/>
            <a:ext cx="1547812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85813" y="301625"/>
            <a:ext cx="7000875" cy="1143000"/>
          </a:xfrm>
        </p:spPr>
        <p:txBody>
          <a:bodyPr anchor="ctr"/>
          <a:lstStyle/>
          <a:p>
            <a:pPr algn="ctr" eaLnBrk="1" hangingPunct="1"/>
            <a:r>
              <a:rPr lang="ru-RU" sz="2800" b="1" smtClean="0">
                <a:latin typeface="Merienda"/>
              </a:rPr>
              <a:t>ОСОБЕННОСТИ ВОСПИТАНИЯ ФЛЕГМАТИКА:</a:t>
            </a:r>
            <a:endParaRPr lang="ru-RU" sz="2800" b="1" smtClean="0"/>
          </a:p>
        </p:txBody>
      </p:sp>
      <p:sp>
        <p:nvSpPr>
          <p:cNvPr id="22530" name="Объект 2"/>
          <p:cNvSpPr>
            <a:spLocks noGrp="1"/>
          </p:cNvSpPr>
          <p:nvPr>
            <p:ph idx="4294967295"/>
          </p:nvPr>
        </p:nvSpPr>
        <p:spPr>
          <a:xfrm>
            <a:off x="1000125" y="1571625"/>
            <a:ext cx="7683500" cy="4786313"/>
          </a:xfrm>
          <a:ln cap="flat" algn="ctr">
            <a:solidFill>
              <a:srgbClr val="FF0000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000" smtClean="0">
                <a:solidFill>
                  <a:srgbClr val="7030A0"/>
                </a:solidFill>
                <a:latin typeface="Trebuchet MS" pitchFamily="34" charset="0"/>
              </a:rPr>
              <a:t>Наберитесь терпения и с самого начала научите ребенка-флегматика правильным приемам одевания, ухода за вещами.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000" smtClean="0">
                <a:solidFill>
                  <a:srgbClr val="7030A0"/>
                </a:solidFill>
                <a:latin typeface="Trebuchet MS" pitchFamily="34" charset="0"/>
              </a:rPr>
              <a:t>Не торопите ребенка.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000" smtClean="0">
                <a:solidFill>
                  <a:srgbClr val="7030A0"/>
                </a:solidFill>
                <a:latin typeface="Trebuchet MS" pitchFamily="34" charset="0"/>
              </a:rPr>
              <a:t>Создавайте специальную обстановку, ставьте его в условия, когда необходимо проявить собранность.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000" smtClean="0">
                <a:solidFill>
                  <a:srgbClr val="7030A0"/>
                </a:solidFill>
                <a:latin typeface="Trebuchet MS" pitchFamily="34" charset="0"/>
              </a:rPr>
              <a:t>Хвалите флегматика за скорые действия.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000" smtClean="0">
                <a:solidFill>
                  <a:srgbClr val="7030A0"/>
                </a:solidFill>
                <a:latin typeface="Trebuchet MS" pitchFamily="34" charset="0"/>
              </a:rPr>
              <a:t>Приучайте ребёнка-флегматика к движениям, занимайтесь гимнастикой.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000" smtClean="0">
                <a:solidFill>
                  <a:srgbClr val="7030A0"/>
                </a:solidFill>
                <a:latin typeface="Trebuchet MS" pitchFamily="34" charset="0"/>
              </a:rPr>
              <a:t>Ходите в гости и давайте поручения ребенку пойти к кому-либо.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000" smtClean="0">
                <a:solidFill>
                  <a:srgbClr val="7030A0"/>
                </a:solidFill>
                <a:latin typeface="Trebuchet MS" pitchFamily="34" charset="0"/>
              </a:rPr>
              <a:t>Подружите его с подвижными ребятами, но контролируйте это.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000" smtClean="0">
                <a:solidFill>
                  <a:srgbClr val="7030A0"/>
                </a:solidFill>
                <a:latin typeface="Trebuchet MS" pitchFamily="34" charset="0"/>
              </a:rPr>
              <a:t>Относитесь к флегматику так, как он относится к миру – спокойно.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000" smtClean="0">
                <a:solidFill>
                  <a:srgbClr val="7030A0"/>
                </a:solidFill>
                <a:latin typeface="Trebuchet MS" pitchFamily="34" charset="0"/>
              </a:rPr>
              <a:t>Уважайте его внутренний покой.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000" smtClean="0">
                <a:solidFill>
                  <a:srgbClr val="7030A0"/>
                </a:solidFill>
                <a:latin typeface="Trebuchet MS" pitchFamily="34" charset="0"/>
              </a:rPr>
              <a:t>Обращайтесь к флегматику в случае необходимости. </a:t>
            </a:r>
          </a:p>
          <a:p>
            <a:pPr eaLnBrk="1" hangingPunct="1">
              <a:lnSpc>
                <a:spcPct val="80000"/>
              </a:lnSpc>
            </a:pPr>
            <a:endParaRPr lang="ru-RU" sz="2000" smtClean="0">
              <a:solidFill>
                <a:srgbClr val="7030A0"/>
              </a:solidFill>
            </a:endParaRPr>
          </a:p>
        </p:txBody>
      </p:sp>
      <p:pic>
        <p:nvPicPr>
          <p:cNvPr id="22531" name="Picture 4" descr="illustration-featuring-a-smile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8850" y="0"/>
            <a:ext cx="1547813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857250" y="301625"/>
            <a:ext cx="7826375" cy="1143000"/>
          </a:xfrm>
        </p:spPr>
        <p:txBody>
          <a:bodyPr anchor="ctr">
            <a:normAutofit fontScale="90000"/>
          </a:bodyPr>
          <a:lstStyle/>
          <a:p>
            <a:pPr algn="ctr" eaLnBrk="1" hangingPunct="1">
              <a:defRPr/>
            </a:pPr>
            <a:r>
              <a:rPr lang="ru-RU" sz="3200" b="1" dirty="0">
                <a:latin typeface="Merienda"/>
              </a:rPr>
              <a:t>ОСОБЕННОСТИ ВОСПИТАНИЯ МЕЛАНХОЛИКА:</a:t>
            </a:r>
            <a:br>
              <a:rPr lang="ru-RU" sz="3200" b="1" dirty="0">
                <a:latin typeface="Merienda"/>
              </a:rPr>
            </a:br>
            <a:endParaRPr lang="ru-RU" sz="3200" b="1" dirty="0"/>
          </a:p>
        </p:txBody>
      </p:sp>
      <p:sp>
        <p:nvSpPr>
          <p:cNvPr id="23554" name="Объект 2"/>
          <p:cNvSpPr>
            <a:spLocks noGrp="1"/>
          </p:cNvSpPr>
          <p:nvPr>
            <p:ph idx="4294967295"/>
          </p:nvPr>
        </p:nvSpPr>
        <p:spPr>
          <a:xfrm>
            <a:off x="1403350" y="1643063"/>
            <a:ext cx="7416800" cy="4665662"/>
          </a:xfrm>
          <a:ln cap="flat" algn="ctr">
            <a:solidFill>
              <a:srgbClr val="CE4F3A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1800" smtClean="0">
                <a:solidFill>
                  <a:srgbClr val="C00000"/>
                </a:solidFill>
                <a:latin typeface="Trebuchet MS" pitchFamily="34" charset="0"/>
              </a:rPr>
              <a:t>Придерживайтесь принципа постепенности.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1800" smtClean="0">
                <a:solidFill>
                  <a:srgbClr val="C00000"/>
                </a:solidFill>
                <a:latin typeface="Trebuchet MS" pitchFamily="34" charset="0"/>
              </a:rPr>
              <a:t>Приучайте ребенка не бояться небольшого шума и новых знакомств.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1800" smtClean="0">
                <a:solidFill>
                  <a:srgbClr val="C00000"/>
                </a:solidFill>
                <a:latin typeface="Trebuchet MS" pitchFamily="34" charset="0"/>
              </a:rPr>
              <a:t>На ребенка нельзя кричать. Говорите с ним спокойно, мягко, убеждающее.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1800" smtClean="0">
                <a:solidFill>
                  <a:srgbClr val="C00000"/>
                </a:solidFill>
                <a:latin typeface="Trebuchet MS" pitchFamily="34" charset="0"/>
              </a:rPr>
              <a:t>Меланхолику полезно заниматься спортом. Спорт научит его  регулировать свои движения, преодолевать трудности.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1800" smtClean="0">
                <a:solidFill>
                  <a:srgbClr val="C00000"/>
                </a:solidFill>
                <a:latin typeface="Trebuchet MS" pitchFamily="34" charset="0"/>
              </a:rPr>
              <a:t>Взрослым детям помогать действиями и советом.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1800" smtClean="0">
                <a:solidFill>
                  <a:srgbClr val="C00000"/>
                </a:solidFill>
                <a:latin typeface="Trebuchet MS" pitchFamily="34" charset="0"/>
              </a:rPr>
              <a:t>Развивайте общение ребенка.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1800" smtClean="0">
                <a:solidFill>
                  <a:srgbClr val="C00000"/>
                </a:solidFill>
                <a:latin typeface="Trebuchet MS" pitchFamily="34" charset="0"/>
              </a:rPr>
              <a:t>Поддерживайте положительные эмоции ребенка.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1800" smtClean="0">
                <a:solidFill>
                  <a:srgbClr val="C00000"/>
                </a:solidFill>
                <a:latin typeface="Trebuchet MS" pitchFamily="34" charset="0"/>
              </a:rPr>
              <a:t>Необходимо давать идеалы и образцы для подражания.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1800" smtClean="0">
                <a:solidFill>
                  <a:srgbClr val="C00000"/>
                </a:solidFill>
                <a:latin typeface="Trebuchet MS" pitchFamily="34" charset="0"/>
              </a:rPr>
              <a:t>Каждая победа ребенка должна сопровождаться благодарностью.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1800" smtClean="0">
                <a:solidFill>
                  <a:srgbClr val="C00000"/>
                </a:solidFill>
                <a:latin typeface="Trebuchet MS" pitchFamily="34" charset="0"/>
              </a:rPr>
              <a:t>Успокаивайте ребенка говоря, что то, что с ним случилось это самая обыкновенная вещь и с другими происходит тоже самое.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1800" smtClean="0">
                <a:solidFill>
                  <a:srgbClr val="C00000"/>
                </a:solidFill>
                <a:latin typeface="Trebuchet MS" pitchFamily="34" charset="0"/>
              </a:rPr>
              <a:t>Уважайте внутренний мир ребенка.</a:t>
            </a:r>
          </a:p>
          <a:p>
            <a:pPr eaLnBrk="1" hangingPunct="1">
              <a:lnSpc>
                <a:spcPct val="80000"/>
              </a:lnSpc>
            </a:pPr>
            <a:endParaRPr lang="ru-RU" sz="1800" smtClean="0">
              <a:solidFill>
                <a:srgbClr val="000000"/>
              </a:solidFill>
            </a:endParaRPr>
          </a:p>
        </p:txBody>
      </p:sp>
      <p:pic>
        <p:nvPicPr>
          <p:cNvPr id="23555" name="Picture 4" descr="illustration-featuring-a-smile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6188" y="0"/>
            <a:ext cx="1547812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ъект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Темперамент дается человеку на всю жизнь. Его не переделаешь.</a:t>
            </a:r>
          </a:p>
          <a:p>
            <a:pPr algn="ctr" eaLnBrk="1" hangingPunct="1">
              <a:buFontTx/>
              <a:buNone/>
              <a:defRPr/>
            </a:pP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Плохих и хороших темпераментов не бывает.</a:t>
            </a:r>
          </a:p>
          <a:p>
            <a:pPr algn="ctr" eaLnBrk="1" hangingPunct="1">
              <a:buFontTx/>
              <a:buNone/>
              <a:defRPr/>
            </a:pP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Темперамент можно и нужно контролировать.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Затмение">
  <a:themeElements>
    <a:clrScheme name="Затмение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Затмение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Затмение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112</TotalTime>
  <Words>462</Words>
  <Application>Microsoft Office PowerPoint</Application>
  <PresentationFormat>Экран (4:3)</PresentationFormat>
  <Paragraphs>61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Шаблон оформления</vt:lpstr>
      </vt:variant>
      <vt:variant>
        <vt:i4>6</vt:i4>
      </vt:variant>
      <vt:variant>
        <vt:lpstr>Заголовки слайдов</vt:lpstr>
      </vt:variant>
      <vt:variant>
        <vt:i4>8</vt:i4>
      </vt:variant>
    </vt:vector>
  </HeadingPairs>
  <TitlesOfParts>
    <vt:vector size="22" baseType="lpstr">
      <vt:lpstr>Arial</vt:lpstr>
      <vt:lpstr>Verdana</vt:lpstr>
      <vt:lpstr>Wingdings</vt:lpstr>
      <vt:lpstr>Calibri</vt:lpstr>
      <vt:lpstr>Trebuchet MS</vt:lpstr>
      <vt:lpstr>Arial Narrow</vt:lpstr>
      <vt:lpstr>Tahoma</vt:lpstr>
      <vt:lpstr>Merienda</vt:lpstr>
      <vt:lpstr>Затмение</vt:lpstr>
      <vt:lpstr>Аптека</vt:lpstr>
      <vt:lpstr>Затмение</vt:lpstr>
      <vt:lpstr>Аптека</vt:lpstr>
      <vt:lpstr>Аптека</vt:lpstr>
      <vt:lpstr>Аптека</vt:lpstr>
      <vt:lpstr>   ВЗАИМОДЕЙСТВИЕ С ДЕТЬМИ  С РАЗЛИЧНЫМИ ТЕМПЕРАМЕНТАМИ  </vt:lpstr>
      <vt:lpstr>Слайд 2</vt:lpstr>
      <vt:lpstr>ЧЕТЫРЕ ОСНОВНЫХ ТИПА ТЕМПЕРАМЕНТА:</vt:lpstr>
      <vt:lpstr>ОСОБЕННОСТИ ВОСПИТАНИЯ САНГВИНИКА</vt:lpstr>
      <vt:lpstr>ОСОБЕННОСТИ ВОСПИТАНИЯ ХОЛЕРИКА:</vt:lpstr>
      <vt:lpstr>ОСОБЕННОСТИ ВОСПИТАНИЯ ФЛЕГМАТИКА:</vt:lpstr>
      <vt:lpstr>ОСОБЕННОСТИ ВОСПИТАНИЯ МЕЛАНХОЛИКА: 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Типы темперамента у детей</dc:title>
  <dc:creator>User</dc:creator>
  <cp:lastModifiedBy>Админ</cp:lastModifiedBy>
  <cp:revision>12</cp:revision>
  <dcterms:created xsi:type="dcterms:W3CDTF">2015-03-25T17:50:53Z</dcterms:created>
  <dcterms:modified xsi:type="dcterms:W3CDTF">2020-04-06T18:20:39Z</dcterms:modified>
</cp:coreProperties>
</file>