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4"/>
  </p:handoutMasterIdLst>
  <p:sldIdLst>
    <p:sldId id="263" r:id="rId5"/>
    <p:sldId id="270" r:id="rId6"/>
    <p:sldId id="26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6F64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55119" y="2146434"/>
            <a:ext cx="9144000" cy="73409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7562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83" y="5793897"/>
            <a:ext cx="752263" cy="754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85" y="5894125"/>
            <a:ext cx="918402" cy="654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59" y="5753300"/>
            <a:ext cx="876946" cy="795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62" y="5723064"/>
            <a:ext cx="752263" cy="825717"/>
          </a:xfrm>
          <a:prstGeom prst="rect">
            <a:avLst/>
          </a:prstGeom>
        </p:spPr>
      </p:pic>
      <p:pic>
        <p:nvPicPr>
          <p:cNvPr id="10" name="Рисунок 5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73" y="5808704"/>
            <a:ext cx="686646" cy="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2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без_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79" y="5394914"/>
            <a:ext cx="815392" cy="1157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93" y="5653516"/>
            <a:ext cx="862687" cy="900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04" y="5549544"/>
            <a:ext cx="811518" cy="1004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94" y="5653516"/>
            <a:ext cx="906111" cy="9003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87" y="5311561"/>
            <a:ext cx="758552" cy="124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9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8" y="5489613"/>
            <a:ext cx="875309" cy="106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75" y="5490138"/>
            <a:ext cx="823848" cy="1061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4" y="5621446"/>
            <a:ext cx="943301" cy="929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56" y="5315243"/>
            <a:ext cx="946083" cy="1236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29" y="5421664"/>
            <a:ext cx="941458" cy="11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80766" y="2343129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7" y="5631047"/>
            <a:ext cx="591214" cy="9050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66" y="5631047"/>
            <a:ext cx="739276" cy="905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65" y="5631047"/>
            <a:ext cx="997786" cy="90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87" y="5637383"/>
            <a:ext cx="777475" cy="8987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64" y="5631048"/>
            <a:ext cx="690665" cy="9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96" r:id="rId3"/>
    <p:sldLayoutId id="2147483693" r:id="rId4"/>
    <p:sldLayoutId id="2147483686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6153" y="2031101"/>
            <a:ext cx="5599689" cy="1326859"/>
          </a:xfrm>
        </p:spPr>
        <p:txBody>
          <a:bodyPr/>
          <a:lstStyle/>
          <a:p>
            <a:r>
              <a:rPr lang="ru-RU" dirty="0"/>
              <a:t>Транспорт для доктора Айболита.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7308" y="4513534"/>
            <a:ext cx="5761973" cy="756229"/>
          </a:xfrm>
        </p:spPr>
        <p:txBody>
          <a:bodyPr/>
          <a:lstStyle/>
          <a:p>
            <a:r>
              <a:rPr lang="ru-RU" dirty="0"/>
              <a:t>Донская А.И.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2FAD1-F135-4BFA-A715-481C294124A8}"/>
              </a:ext>
            </a:extLst>
          </p:cNvPr>
          <p:cNvSpPr txBox="1"/>
          <p:nvPr/>
        </p:nvSpPr>
        <p:spPr>
          <a:xfrm>
            <a:off x="3446176" y="1107360"/>
            <a:ext cx="5595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Разработка НОД с пропедевтикой проектных умений.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Конструирование.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96173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EA766-F7E7-4C88-9584-4DD20D26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27" y="1043608"/>
            <a:ext cx="4651513" cy="4770783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Проблемная ситуация.</a:t>
            </a:r>
            <a:br>
              <a:rPr lang="ru-RU" sz="1800" b="1" dirty="0"/>
            </a:br>
            <a:r>
              <a:rPr lang="ru-RU" sz="1800" dirty="0"/>
              <a:t>Письмо от доктора Айболита:</a:t>
            </a:r>
            <a:br>
              <a:rPr lang="ru-RU" sz="1800" dirty="0"/>
            </a:br>
            <a:r>
              <a:rPr lang="ru-RU" sz="1800" dirty="0"/>
              <a:t>«Дорогие ребята, случилась беда: в Африке очень сильная засуха. Я должен доставить животным воду, но, к сожалению, транспорт, предназначенный для этого сломался, а материалов для постройки нового транспорта нет. У нас остались только схемы для изготовления транспорта. Помогите мне пожалуйста.  »</a:t>
            </a:r>
            <a:br>
              <a:rPr lang="ru-RU" sz="1800" dirty="0"/>
            </a:br>
            <a:br>
              <a:rPr lang="ru-RU" sz="1800" dirty="0"/>
            </a:br>
            <a:r>
              <a:rPr lang="ru-RU" sz="1800" b="1" dirty="0"/>
              <a:t>Проблема: </a:t>
            </a:r>
            <a:br>
              <a:rPr lang="ru-RU" sz="1800" dirty="0"/>
            </a:br>
            <a:r>
              <a:rPr lang="ru-RU" sz="1800" dirty="0"/>
              <a:t>Как помочь доктору Айболиту? Как построить транспорт для доставки воды?</a:t>
            </a:r>
            <a:br>
              <a:rPr lang="ru-RU" sz="1800" dirty="0"/>
            </a:br>
            <a:br>
              <a:rPr lang="ru-RU" sz="1800" dirty="0"/>
            </a:br>
            <a:r>
              <a:rPr lang="ru-RU" sz="1800" b="1" dirty="0"/>
              <a:t>Цель:</a:t>
            </a:r>
            <a:br>
              <a:rPr lang="ru-RU" sz="1800" b="1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специальный транспорт для доставки воды по предложенным схемам</a:t>
            </a:r>
            <a:br>
              <a:rPr lang="ru-RU" sz="1800" b="1" dirty="0"/>
            </a:br>
            <a:r>
              <a:rPr lang="ru-RU" sz="1800" dirty="0"/>
              <a:t> </a:t>
            </a:r>
            <a:endParaRPr lang="ru-RU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856C4B-031B-4985-8BB2-1833A2E0A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22" y="1381538"/>
            <a:ext cx="3199158" cy="40949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93FE00-781E-469A-B561-67052C023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57" y="1043608"/>
            <a:ext cx="3927680" cy="5208104"/>
          </a:xfrm>
          <a:prstGeom prst="rect">
            <a:avLst/>
          </a:prstGeom>
          <a:effectLst>
            <a:softEdge rad="1066800"/>
          </a:effectLst>
        </p:spPr>
      </p:pic>
    </p:spTree>
    <p:extLst>
      <p:ext uri="{BB962C8B-B14F-4D97-AF65-F5344CB8AC3E}">
        <p14:creationId xmlns:p14="http://schemas.microsoft.com/office/powerpoint/2010/main" val="66164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934279" y="1269865"/>
            <a:ext cx="10323442" cy="354067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2400" b="1" dirty="0"/>
              <a:t>Условия:</a:t>
            </a:r>
            <a:br>
              <a:rPr lang="ru-RU" sz="2400" b="1" dirty="0"/>
            </a:br>
            <a:r>
              <a:rPr lang="ru-RU" sz="2400" dirty="0"/>
              <a:t> письмо от доктора Айболита, географическая карта Африки с отметкой мест доставки воды, схемы для построения самолета, корабля и реактивного автомобиля, деревянный конструктор.</a:t>
            </a: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Количество детей: </a:t>
            </a:r>
            <a:r>
              <a:rPr lang="ru-RU" sz="2400" dirty="0"/>
              <a:t>15 человек.</a:t>
            </a: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Возраст:</a:t>
            </a:r>
            <a:r>
              <a:rPr lang="ru-RU" sz="2400" dirty="0"/>
              <a:t> 6-7 лет (подготовительная группа)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90" y="5748664"/>
            <a:ext cx="839946" cy="8289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3" y="5677861"/>
            <a:ext cx="945873" cy="8997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80" y="5768534"/>
            <a:ext cx="798200" cy="8090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27" y="5729070"/>
            <a:ext cx="591828" cy="8485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409" y="5860122"/>
            <a:ext cx="845281" cy="7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7495" y="1188174"/>
            <a:ext cx="9700592" cy="4481651"/>
          </a:xfrm>
        </p:spPr>
        <p:txBody>
          <a:bodyPr/>
          <a:lstStyle/>
          <a:p>
            <a:r>
              <a:rPr lang="ru-RU" sz="1800" dirty="0"/>
              <a:t>Задачи образовательные: </a:t>
            </a:r>
            <a:br>
              <a:rPr lang="ru-RU" sz="1800" b="0" dirty="0"/>
            </a:br>
            <a:r>
              <a:rPr lang="ru-RU" sz="1800" b="0" dirty="0"/>
              <a:t>- закреплять умения детей распознавать и называть знакомые геометрические фигуры;</a:t>
            </a:r>
            <a:br>
              <a:rPr lang="ru-RU" sz="1800" b="0" dirty="0"/>
            </a:br>
            <a:r>
              <a:rPr lang="ru-RU" sz="1800" b="0" dirty="0"/>
              <a:t>- учить подбирать детали, используя схему;</a:t>
            </a:r>
            <a:br>
              <a:rPr lang="ru-RU" sz="1800" b="0" dirty="0"/>
            </a:br>
            <a:r>
              <a:rPr lang="ru-RU" sz="1800" b="0" dirty="0"/>
              <a:t>- расширять представления детей об особенностях строения разного вида транспорта</a:t>
            </a:r>
            <a:br>
              <a:rPr lang="ru-RU" sz="1800" b="0" dirty="0"/>
            </a:br>
            <a:r>
              <a:rPr lang="ru-RU" sz="1800" b="0" dirty="0"/>
              <a:t>- формирование конструкторских навыков.</a:t>
            </a:r>
            <a:br>
              <a:rPr lang="ru-RU" sz="1800" b="0" dirty="0"/>
            </a:br>
            <a:br>
              <a:rPr lang="ru-RU" sz="1800" b="0" dirty="0"/>
            </a:br>
            <a:r>
              <a:rPr lang="ru-RU" sz="1800" dirty="0"/>
              <a:t>Задачи развивающие:</a:t>
            </a:r>
            <a:br>
              <a:rPr lang="ru-RU" sz="1800" dirty="0"/>
            </a:br>
            <a:r>
              <a:rPr lang="ru-RU" sz="1800" b="0" dirty="0"/>
              <a:t>- развивать наблюдательность, логическое мышление, внимание;</a:t>
            </a:r>
            <a:br>
              <a:rPr lang="ru-RU" sz="1800" b="0" dirty="0"/>
            </a:br>
            <a:r>
              <a:rPr lang="ru-RU" sz="1800" b="0" dirty="0"/>
              <a:t>- развивать умение сравнивать деталь и ее схематичное изображение;</a:t>
            </a:r>
            <a:br>
              <a:rPr lang="ru-RU" sz="1800" b="0" dirty="0"/>
            </a:br>
            <a:r>
              <a:rPr lang="ru-RU" sz="1800" b="0" dirty="0"/>
              <a:t>-  продолжать формировать умение детей отвечать полным ответом, развивать речевую активность детей, побуждать вступать в диалог.</a:t>
            </a:r>
            <a:br>
              <a:rPr lang="ru-RU" sz="1800" b="0" dirty="0"/>
            </a:br>
            <a:br>
              <a:rPr lang="ru-RU" sz="1800" b="0" dirty="0"/>
            </a:br>
            <a:r>
              <a:rPr lang="ru-RU" sz="1800" dirty="0"/>
              <a:t>Задачи воспитательные:</a:t>
            </a:r>
            <a:br>
              <a:rPr lang="ru-RU" sz="1800" dirty="0"/>
            </a:br>
            <a:r>
              <a:rPr lang="ru-RU" sz="1800" b="0" dirty="0"/>
              <a:t>- воспитывать чувство ответственности, отзывчивости;</a:t>
            </a:r>
            <a:br>
              <a:rPr lang="ru-RU" sz="1800" b="0" dirty="0"/>
            </a:br>
            <a:r>
              <a:rPr lang="ru-RU" sz="1800" b="0" dirty="0"/>
              <a:t>- воспитывать умение работать сообща;</a:t>
            </a:r>
            <a:br>
              <a:rPr lang="ru-RU" sz="1800" b="0" dirty="0"/>
            </a:br>
            <a:r>
              <a:rPr lang="ru-RU" sz="1800" b="0" dirty="0"/>
              <a:t>- воспитывать творческую самостоятельную личность.</a:t>
            </a:r>
            <a:br>
              <a:rPr lang="ru-RU" sz="1800" b="0" dirty="0"/>
            </a:b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313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798" y="1364974"/>
            <a:ext cx="9240403" cy="3313044"/>
          </a:xfrm>
        </p:spPr>
        <p:txBody>
          <a:bodyPr/>
          <a:lstStyle/>
          <a:p>
            <a:r>
              <a:rPr lang="ru-RU" sz="2000" dirty="0"/>
              <a:t>Задачи пропедевтики:</a:t>
            </a:r>
            <a:br>
              <a:rPr lang="ru-RU" sz="2000" dirty="0"/>
            </a:br>
            <a:br>
              <a:rPr lang="ru-RU" sz="2000" b="0" dirty="0"/>
            </a:br>
            <a:r>
              <a:rPr lang="ru-RU" sz="2000" b="0" dirty="0"/>
              <a:t>- пропедевтика понятия «план»;</a:t>
            </a:r>
            <a:br>
              <a:rPr lang="ru-RU" sz="2000" b="0" dirty="0"/>
            </a:br>
            <a:br>
              <a:rPr lang="ru-RU" sz="2000" b="0" dirty="0"/>
            </a:br>
            <a:r>
              <a:rPr lang="ru-RU" sz="2000" b="0" dirty="0"/>
              <a:t>- формирование способностей проектирования;</a:t>
            </a:r>
            <a:br>
              <a:rPr lang="ru-RU" sz="2000" b="0" dirty="0"/>
            </a:br>
            <a:br>
              <a:rPr lang="ru-RU" sz="2000" b="0" dirty="0"/>
            </a:br>
            <a:r>
              <a:rPr lang="ru-RU" sz="2000" b="0" dirty="0"/>
              <a:t>- формирование способностей предъявлять результат своей работы;</a:t>
            </a:r>
            <a:br>
              <a:rPr lang="ru-RU" sz="2000" b="0" dirty="0"/>
            </a:br>
            <a:br>
              <a:rPr lang="ru-RU" sz="2000" b="0" dirty="0"/>
            </a:br>
            <a:r>
              <a:rPr lang="ru-RU" sz="2000" b="0" dirty="0"/>
              <a:t>-пропедевтика понятия «рефлексия»;</a:t>
            </a:r>
            <a:br>
              <a:rPr lang="ru-RU" sz="2000" b="0" dirty="0"/>
            </a:br>
            <a:br>
              <a:rPr lang="ru-RU" sz="2000" b="0" dirty="0"/>
            </a:br>
            <a:r>
              <a:rPr lang="ru-RU" sz="2000" b="0" dirty="0"/>
              <a:t>-способствовать понимаю схем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86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6DA85CD-5FC0-4876-8173-6A28134FD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37987"/>
              </p:ext>
            </p:extLst>
          </p:nvPr>
        </p:nvGraphicFramePr>
        <p:xfrm>
          <a:off x="2032000" y="1647319"/>
          <a:ext cx="8128000" cy="3688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6122">
                  <a:extLst>
                    <a:ext uri="{9D8B030D-6E8A-4147-A177-3AD203B41FA5}">
                      <a16:colId xmlns:a16="http://schemas.microsoft.com/office/drawing/2014/main" val="1736894035"/>
                    </a:ext>
                  </a:extLst>
                </a:gridCol>
                <a:gridCol w="3321878">
                  <a:extLst>
                    <a:ext uri="{9D8B030D-6E8A-4147-A177-3AD203B41FA5}">
                      <a16:colId xmlns:a16="http://schemas.microsoft.com/office/drawing/2014/main" val="1026248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этапа и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Понятия, используемые в пропедевтике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01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Организационный момент, предъявление проблемной ситуации. 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демонстрирует детям письмо от доктора Айболита, читает его.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спрашивает детей: «Это ситуация проблемная?», «Какая проблема у доктора Айболита?», «</a:t>
                      </a:r>
                      <a:r>
                        <a:rPr lang="ru-RU" sz="1600" dirty="0"/>
                        <a:t>Как помочь доктору Айболиту?», </a:t>
                      </a:r>
                    </a:p>
                    <a:p>
                      <a:r>
                        <a:rPr lang="ru-RU" sz="1600" dirty="0"/>
                        <a:t>« Как построить транспорт для доставки воды?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Пропедевтика понятия проблемная ситуация.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7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2.Совместно с детьми педагог формулирует цель: «Нам нужно построить специальный транспорт для доставки воды по предложенным схемам»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Пропедевтика целеполагания.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756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65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6DA85CD-5FC0-4876-8173-6A28134FD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85245"/>
              </p:ext>
            </p:extLst>
          </p:nvPr>
        </p:nvGraphicFramePr>
        <p:xfrm>
          <a:off x="2164521" y="604299"/>
          <a:ext cx="8128000" cy="539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78400">
                  <a:extLst>
                    <a:ext uri="{9D8B030D-6E8A-4147-A177-3AD203B41FA5}">
                      <a16:colId xmlns:a16="http://schemas.microsoft.com/office/drawing/2014/main" val="1736894035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1026248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этапа и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Понятия, используемые в пропедевтике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01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деятельности детей: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Рассмотреть географическую карту Африки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Найти те точки на карте, куда необходимо доставить воду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Выяснить, какой вид транспорта подходит для указанных мест назначения (наземный, водный, воздушный)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Распределить между группами детей тему выполнения задания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Демонстрация детьми своих работ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Пропедевтика понятия «план»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7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Работа групп: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выбирают тему для работы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Отбирают необходимые детали, ориентируясь на свою схему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Договариваются кто будет представлять совместную работу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необходимости дети обращаются за помощью ко взрослому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Пропедевтика представлений о сотрудничестве в группе с детьми и педагогом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3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224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6DA85CD-5FC0-4876-8173-6A28134FD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54016"/>
              </p:ext>
            </p:extLst>
          </p:nvPr>
        </p:nvGraphicFramePr>
        <p:xfrm>
          <a:off x="2049669" y="1103980"/>
          <a:ext cx="8092661" cy="4211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28661">
                  <a:extLst>
                    <a:ext uri="{9D8B030D-6E8A-4147-A177-3AD203B41FA5}">
                      <a16:colId xmlns:a16="http://schemas.microsoft.com/office/drawing/2014/main" val="173689403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26248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этапа и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Понятия, используемые в пропедевтике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01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Предъявление результата.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детей на вопросы: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мы с вами помогли доктору Айболиту?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детали конструктора использовали для своей работы?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Пропедевтика предъявления результата свой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7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Рефлексия.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Педагог: «Сейчас мы будем с вами вспоминать»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детям: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«Какие были трудности?»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их решали?»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«Что больше всего понравилось делать?»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Пропедевтика рефлексивных умений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756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819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E0B01-2588-42E0-ABC1-61F761DEDF9C}"/>
              </a:ext>
            </a:extLst>
          </p:cNvPr>
          <p:cNvSpPr txBox="1"/>
          <p:nvPr/>
        </p:nvSpPr>
        <p:spPr>
          <a:xfrm>
            <a:off x="3525078" y="2266122"/>
            <a:ext cx="5501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7096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BCA5436-F0B2-444F-B599-222CE7F44C6C}" vid="{E7F7DE61-75C5-4698-94C0-1A323E2F4CA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5BB143-2D4C-4804-A2EE-7D28AD5042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AB4484-BDF9-44A3-927A-0E8EDDB1441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2547570a-e5f4-4946-a4c3-82580e42479e"/>
    <ds:schemaRef ds:uri="http://purl.org/dc/elements/1.1/"/>
    <ds:schemaRef ds:uri="6ee78bd2-4339-4042-adc0-bcc646419980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3C4393-ACDB-4BF1-8882-2EC82EBB4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тремя вариантами ответа</Template>
  <TotalTime>0</TotalTime>
  <Words>598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Segoe UI</vt:lpstr>
      <vt:lpstr>Times New Roman</vt:lpstr>
      <vt:lpstr>Тема1</vt:lpstr>
      <vt:lpstr>Транспорт для доктора Айболита.</vt:lpstr>
      <vt:lpstr>Проблемная ситуация. Письмо от доктора Айболита: «Дорогие ребята, случилась беда: в Африке очень сильная засуха. Я должен доставить животным воду, но, к сожалению, транспорт, предназначенный для этого сломался, а материалов для постройки нового транспорта нет. У нас остались только схемы для изготовления транспорта. Помогите мне пожалуйста.  »  Проблема:  Как помочь доктору Айболиту? Как построить транспорт для доставки воды?  Цель: построить специальный транспорт для доставки воды по предложенным схемам  </vt:lpstr>
      <vt:lpstr>Условия:  письмо от доктора Айболита, географическая карта Африки с отметкой мест доставки воды, схемы для построения самолета, корабля и реактивного автомобиля, деревянный конструктор.  Количество детей: 15 человек.  Возраст: 6-7 лет (подготовительная группа) </vt:lpstr>
      <vt:lpstr>Задачи образовательные:  - закреплять умения детей распознавать и называть знакомые геометрические фигуры; - учить подбирать детали, используя схему; - расширять представления детей об особенностях строения разного вида транспорта - формирование конструкторских навыков.  Задачи развивающие: - развивать наблюдательность, логическое мышление, внимание; - развивать умение сравнивать деталь и ее схематичное изображение; -  продолжать формировать умение детей отвечать полным ответом, развивать речевую активность детей, побуждать вступать в диалог.  Задачи воспитательные: - воспитывать чувство ответственности, отзывчивости; - воспитывать умение работать сообща; - воспитывать творческую самостоятельную личность.  </vt:lpstr>
      <vt:lpstr>Задачи пропедевтики:  - пропедевтика понятия «план»;  - формирование способностей проектирования;  - формирование способностей предъявлять результат своей работы;  -пропедевтика понятия «рефлексия»;  -способствовать понимаю схем.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2017-12-16T17:51:10Z</dcterms:created>
  <dcterms:modified xsi:type="dcterms:W3CDTF">2020-03-24T17:46:39Z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