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3" r:id="rId4"/>
    <p:sldId id="261" r:id="rId5"/>
    <p:sldId id="263" r:id="rId6"/>
    <p:sldId id="264" r:id="rId7"/>
    <p:sldId id="271" r:id="rId8"/>
    <p:sldId id="27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474" y="-42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jp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2475706"/>
          </a:xfrm>
        </p:spPr>
        <p:txBody>
          <a:bodyPr/>
          <a:lstStyle/>
          <a:p>
            <a:r>
              <a:rPr lang="ru-RU" sz="20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виртуальная экскурсия</a:t>
            </a:r>
            <a:r>
              <a:rPr lang="ru-RU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«Славное </a:t>
            </a:r>
            <a:r>
              <a:rPr lang="ru-RU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море - священный Байкал»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altLang="ru-RU" sz="2000" b="1" dirty="0" smtClean="0">
                <a:solidFill>
                  <a:srgbClr val="0070C0"/>
                </a:solidFill>
              </a:rPr>
              <a:t>ЧОУ </a:t>
            </a:r>
            <a:r>
              <a:rPr lang="ru-RU" altLang="ru-RU" sz="2000" b="1" dirty="0" smtClean="0">
                <a:solidFill>
                  <a:srgbClr val="0070C0"/>
                </a:solidFill>
              </a:rPr>
              <a:t>«Братская Православная гимназия</a:t>
            </a:r>
            <a:r>
              <a:rPr lang="ru-RU" altLang="ru-RU" sz="2000" b="1" dirty="0" smtClean="0">
                <a:solidFill>
                  <a:srgbClr val="0070C0"/>
                </a:solidFill>
              </a:rPr>
              <a:t>»</a:t>
            </a:r>
          </a:p>
          <a:p>
            <a:pPr algn="r"/>
            <a:r>
              <a:rPr lang="ru-RU" altLang="ru-RU" sz="2000" b="1" dirty="0" smtClean="0">
                <a:solidFill>
                  <a:srgbClr val="0070C0"/>
                </a:solidFill>
              </a:rPr>
              <a:t>Кондратюк Татьяна Николаевна </a:t>
            </a:r>
          </a:p>
          <a:p>
            <a:pPr algn="r"/>
            <a:r>
              <a:rPr lang="ru-RU" altLang="ru-RU" sz="2000" b="1" dirty="0" smtClean="0">
                <a:solidFill>
                  <a:srgbClr val="0070C0"/>
                </a:solidFill>
              </a:rPr>
              <a:t>у</a:t>
            </a:r>
            <a:r>
              <a:rPr lang="ru-RU" altLang="ru-RU" sz="2000" b="1" dirty="0" smtClean="0">
                <a:solidFill>
                  <a:srgbClr val="0070C0"/>
                </a:solidFill>
              </a:rPr>
              <a:t>читель начальных классов</a:t>
            </a:r>
            <a:endParaRPr lang="ru-RU" alt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1506" r="74618" b="15662"/>
          <a:stretch/>
        </p:blipFill>
        <p:spPr bwMode="auto">
          <a:xfrm>
            <a:off x="7092280" y="1196752"/>
            <a:ext cx="890576" cy="121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 descr="ÐÐ°ÑÑÐ¸Ð½ÐºÐ¸ Ð¿Ð¾ Ð·Ð°Ð¿ÑÐ¾ÑÑ ÑÐºÐ¾Ð»Ð° Ð´Ð²Ðµ Ð´ÐµÐ²Ð¾ÑÐºÐ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 r="9591" b="7924"/>
          <a:stretch/>
        </p:blipFill>
        <p:spPr bwMode="auto">
          <a:xfrm>
            <a:off x="1290111" y="4365104"/>
            <a:ext cx="972458" cy="128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94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Конкурс Юнеско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" y="197631"/>
            <a:ext cx="9100482" cy="63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ÐÐ°ÑÑÐ¸Ð½ÐºÐ¸ Ð¿Ð¾ Ð·Ð°Ð¿ÑÐ¾ÑÑ ÑÐ¸ÑÑÐ½ÐºÐ¸ Ð´Ð²ÑÑ Ð´ÐµÐ²Ð¾ÑÐµ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ÐÐ°ÑÑÐ¸Ð½ÐºÐ¸ Ð¿Ð¾ Ð·Ð°Ð¿ÑÐ¾ÑÑ ÑÐ¸ÑÑÐ½ÐºÐ¸ Ð´Ð²ÑÑ Ð´ÐµÐ²Ð¾ÑÐµÐ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-930" r="74419" b="13405"/>
          <a:stretch/>
        </p:blipFill>
        <p:spPr bwMode="auto">
          <a:xfrm>
            <a:off x="155575" y="5229200"/>
            <a:ext cx="1361305" cy="112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01024" y="6569968"/>
            <a:ext cx="792088" cy="288032"/>
          </a:xfrm>
          <a:prstGeom prst="actionButtonForwardNex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411760" y="5252558"/>
            <a:ext cx="2303116" cy="76124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Байкальский заповедник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215074" y="3664462"/>
            <a:ext cx="2786082" cy="76124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Забайкальский национальный парк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14348" y="3643314"/>
            <a:ext cx="2521327" cy="83268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Прибайкальский национальный парк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858016" y="1628800"/>
            <a:ext cx="2285984" cy="76124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rgbClr val="C00000"/>
                </a:solidFill>
              </a:rPr>
              <a:t>Баргузинский</a:t>
            </a:r>
            <a:r>
              <a:rPr lang="ru-RU" sz="1600" b="1" dirty="0" smtClean="0">
                <a:solidFill>
                  <a:srgbClr val="C00000"/>
                </a:solidFill>
              </a:rPr>
              <a:t> заповедник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718674" y="2276872"/>
            <a:ext cx="2077461" cy="76124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rgbClr val="C00000"/>
                </a:solidFill>
              </a:rPr>
              <a:t>Байкало</a:t>
            </a:r>
            <a:r>
              <a:rPr lang="ru-RU" sz="1600" b="1" dirty="0" smtClean="0">
                <a:solidFill>
                  <a:srgbClr val="C00000"/>
                </a:solidFill>
              </a:rPr>
              <a:t> – Ленский  заповедник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4" name="Управляющая кнопка: далее 13">
            <a:hlinkClick r:id="rId4" action="ppaction://hlinksldjump" highlightClick="1"/>
          </p:cNvPr>
          <p:cNvSpPr/>
          <p:nvPr/>
        </p:nvSpPr>
        <p:spPr>
          <a:xfrm>
            <a:off x="6643702" y="6572248"/>
            <a:ext cx="928694" cy="285752"/>
          </a:xfrm>
          <a:prstGeom prst="actionButtonForwardNex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70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58 -0.0118 L 0.16059 -0.00972 C 0.17466 -0.00069 0.20729 -0.01319 0.22917 -0.01319 C 0.25417 -0.01319 0.32709 -0.02453 0.34115 -0.03356 L 0.48507 -0.07754 L 0.55209 -0.12037 L 0.63351 -0.18032 L 0.70973 -0.27199 L 0.7665 -0.4662 L 0.76736 -0.67986 L 0.7691 -0.70115 " pathEditMode="relative" rAng="0" ptsTypes="FffFAAAAAAF">
                                      <p:cBhvr>
                                        <p:cTn id="6" dur="5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67" y="-3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8429652" y="6429372"/>
            <a:ext cx="571504" cy="428628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Байкал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752527"/>
            <a:ext cx="7344816" cy="5461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10179" t="18266" r="33777" b="16523"/>
          <a:stretch/>
        </p:blipFill>
        <p:spPr bwMode="auto">
          <a:xfrm>
            <a:off x="785786" y="571480"/>
            <a:ext cx="7668344" cy="5786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10317" t="18266" r="33674" b="17255"/>
          <a:stretch/>
        </p:blipFill>
        <p:spPr bwMode="auto">
          <a:xfrm>
            <a:off x="785786" y="571480"/>
            <a:ext cx="7643866" cy="5786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ÐÐ°ÑÑÐ¸Ð½ÐºÐ¸ Ð¿Ð¾ Ð·Ð°Ð¿ÑÐ¾ÑÑ Ð¼ÐµÐ´Ð²ÐµÐ´Ð¸ Ð½Ð° Ð±Ð°Ð¹ÐºÐ°Ð»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500042"/>
            <a:ext cx="7715304" cy="585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Ð°ÑÑÐ¸Ð½ÐºÐ¸ Ð¿Ð¾ Ð·Ð°Ð¿ÑÐ¾ÑÑ Ð±Ð°Ð¹ÐºÐ°Ð»ÑÑÐºÐ°Ñ Ð½ÐµÑÐ¿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500042"/>
            <a:ext cx="7739782" cy="585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9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4270" t="22319" r="37176" b="19994"/>
          <a:stretch>
            <a:fillRect/>
          </a:stretch>
        </p:blipFill>
        <p:spPr>
          <a:xfrm>
            <a:off x="714348" y="571480"/>
            <a:ext cx="7715304" cy="5572164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/>
          <a:srcRect l="14111" t="22576" r="37463" b="20472"/>
          <a:stretch>
            <a:fillRect/>
          </a:stretch>
        </p:blipFill>
        <p:spPr>
          <a:xfrm>
            <a:off x="642910" y="571480"/>
            <a:ext cx="7715304" cy="5572164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/>
          <a:srcRect l="14110" t="22063" r="37467" b="19177"/>
          <a:stretch>
            <a:fillRect/>
          </a:stretch>
        </p:blipFill>
        <p:spPr>
          <a:xfrm>
            <a:off x="642910" y="571480"/>
            <a:ext cx="7715304" cy="5715040"/>
          </a:xfrm>
          <a:prstGeom prst="rect">
            <a:avLst/>
          </a:prstGeom>
        </p:spPr>
      </p:pic>
      <p:pic>
        <p:nvPicPr>
          <p:cNvPr id="8" name="Picture 12" descr="ÐÐ°ÑÑÐ¸Ð½ÐºÐ¸ Ð¿Ð¾ Ð·Ð°Ð¿ÑÐ¾ÑÑ ÑÐºÐ¾Ð»Ð° Ð´Ð²Ðµ Ð´ÐµÐ²Ð¾ÑÐº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 r="9591" b="7924"/>
          <a:stretch/>
        </p:blipFill>
        <p:spPr bwMode="auto">
          <a:xfrm>
            <a:off x="214282" y="4738590"/>
            <a:ext cx="1428760" cy="188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ÑÐºÐ¾Ð»Ð° Ð´Ð²Ðµ Ð´ÐµÐ²Ð¾ÑÐº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 r="9591" b="7924"/>
          <a:stretch/>
        </p:blipFill>
        <p:spPr bwMode="auto">
          <a:xfrm>
            <a:off x="214282" y="4714884"/>
            <a:ext cx="1428760" cy="188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0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Конкурс Юнеско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" y="188640"/>
            <a:ext cx="9100482" cy="63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-930" r="74419" b="13405"/>
          <a:stretch/>
        </p:blipFill>
        <p:spPr bwMode="auto">
          <a:xfrm>
            <a:off x="6852549" y="347768"/>
            <a:ext cx="1361305" cy="112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Двойная стрелка влево/вправо 4"/>
          <p:cNvSpPr/>
          <p:nvPr/>
        </p:nvSpPr>
        <p:spPr>
          <a:xfrm rot="20172370">
            <a:off x="1670791" y="4369899"/>
            <a:ext cx="2891278" cy="775154"/>
          </a:xfrm>
          <a:prstGeom prst="leftRightArrow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Длина-636 км</a:t>
            </a:r>
            <a:endParaRPr lang="ru-RU" sz="2000" b="1" dirty="0"/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 l="14110" t="22063" r="38429" b="19689"/>
          <a:stretch>
            <a:fillRect/>
          </a:stretch>
        </p:blipFill>
        <p:spPr>
          <a:xfrm>
            <a:off x="11040" y="0"/>
            <a:ext cx="9132959" cy="6927799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rcRect l="13790" t="21806" r="37142" b="19446"/>
          <a:stretch>
            <a:fillRect/>
          </a:stretch>
        </p:blipFill>
        <p:spPr>
          <a:xfrm>
            <a:off x="107504" y="0"/>
            <a:ext cx="9036496" cy="6858000"/>
          </a:xfrm>
          <a:prstGeom prst="rect">
            <a:avLst/>
          </a:prstGeom>
        </p:spPr>
      </p:pic>
      <p:sp>
        <p:nvSpPr>
          <p:cNvPr id="9" name="Выноска со стрелкой вправо 8"/>
          <p:cNvSpPr/>
          <p:nvPr/>
        </p:nvSpPr>
        <p:spPr>
          <a:xfrm rot="16200000" flipH="1">
            <a:off x="1719976" y="3044162"/>
            <a:ext cx="1656184" cy="1188132"/>
          </a:xfrm>
          <a:prstGeom prst="rightArrowCallo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Глубина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1620 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 flipH="1">
            <a:off x="3388177" y="1988840"/>
            <a:ext cx="1934532" cy="1074959"/>
          </a:xfrm>
          <a:prstGeom prst="wedgeEllipseCallou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27 островов</a:t>
            </a:r>
            <a:endParaRPr lang="ru-RU" b="1" dirty="0"/>
          </a:p>
        </p:txBody>
      </p:sp>
      <p:sp>
        <p:nvSpPr>
          <p:cNvPr id="12" name="Овальная выноска 11"/>
          <p:cNvSpPr/>
          <p:nvPr/>
        </p:nvSpPr>
        <p:spPr>
          <a:xfrm>
            <a:off x="5211198" y="1940034"/>
            <a:ext cx="2322004" cy="1172569"/>
          </a:xfrm>
          <a:prstGeom prst="wedgeEllipseCallou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1996 г. внесено в список ЮНЕСКО</a:t>
            </a:r>
            <a:endParaRPr lang="ru-RU" b="1" dirty="0"/>
          </a:p>
        </p:txBody>
      </p:sp>
      <p:pic>
        <p:nvPicPr>
          <p:cNvPr id="13" name="Picture 3" descr="H:\1.-ЮНЕСКО\1372337785_kater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74" y="980728"/>
            <a:ext cx="2468745" cy="169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08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0.06527 L -0.27118 0.3888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16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-0.03959 L -0.30017 0.3069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±Ð°ÑÐ³ÑÐ·Ð¸Ð½ÑÐºÐ¸Ð¹ ÑÐ¾Ð±Ð¾Ð»Ñ"/>
          <p:cNvPicPr>
            <a:picLocks noChangeAspect="1" noChangeArrowheads="1"/>
          </p:cNvPicPr>
          <p:nvPr/>
        </p:nvPicPr>
        <p:blipFill>
          <a:blip r:embed="rId2"/>
          <a:srcRect r="9032"/>
          <a:stretch>
            <a:fillRect/>
          </a:stretch>
        </p:blipFill>
        <p:spPr bwMode="auto">
          <a:xfrm>
            <a:off x="714348" y="857232"/>
            <a:ext cx="7715304" cy="5041698"/>
          </a:xfrm>
          <a:prstGeom prst="rect">
            <a:avLst/>
          </a:prstGeom>
          <a:noFill/>
        </p:spPr>
      </p:pic>
      <p:pic>
        <p:nvPicPr>
          <p:cNvPr id="1028" name="Picture 4" descr="ÐÐ°ÑÑÐ¸Ð½ÐºÐ¸ Ð¿Ð¾ Ð·Ð°Ð¿ÑÐ¾ÑÑ ÑÐµÐ²ÐµÑÐ½ÑÐ¹ Ð¸Ð·ÑÐ±Ñ"/>
          <p:cNvPicPr>
            <a:picLocks noChangeAspect="1" noChangeArrowheads="1"/>
          </p:cNvPicPr>
          <p:nvPr/>
        </p:nvPicPr>
        <p:blipFill>
          <a:blip r:embed="rId3"/>
          <a:srcRect b="4687"/>
          <a:stretch>
            <a:fillRect/>
          </a:stretch>
        </p:blipFill>
        <p:spPr bwMode="auto">
          <a:xfrm>
            <a:off x="714348" y="785794"/>
            <a:ext cx="7715304" cy="5143536"/>
          </a:xfrm>
          <a:prstGeom prst="rect">
            <a:avLst/>
          </a:prstGeom>
          <a:noFill/>
        </p:spPr>
      </p:pic>
      <p:pic>
        <p:nvPicPr>
          <p:cNvPr id="4" name="Picture 2" descr="H:\Конкурс Юнеско\img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765388"/>
            <a:ext cx="7715304" cy="551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ivotniymir.ru/wp-content/uploads/2018/05/ryby-bajkala-opisaniya-nazvaniya-i-osobennosti-ryb-bajkala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836916"/>
            <a:ext cx="7715304" cy="5521042"/>
          </a:xfrm>
          <a:prstGeom prst="rect">
            <a:avLst/>
          </a:prstGeom>
          <a:noFill/>
        </p:spPr>
      </p:pic>
      <p:pic>
        <p:nvPicPr>
          <p:cNvPr id="6" name="Picture 2" descr="ÐÐ°ÑÑÐ¸Ð½ÐºÐ¸ Ð¿Ð¾ Ð·Ð°Ð¿ÑÐ¾ÑÑ Ð¿ÑÐ¾Ð·ÑÐ°ÑÐ½Ð°Ñ Ð²Ð¾Ð´Ð° Ð±Ð°Ð¹ÐºÐ°Ð»Ð° ÐºÐ°ÑÑÐ¸Ð½ÐºÐ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857232"/>
            <a:ext cx="7715304" cy="55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48832" y="5575764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Байкал содержит 19% всех запасов пресной воды на планете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214414" y="1571612"/>
            <a:ext cx="70723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1.Ученые традиционно определяют возраст о.Байкал?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а) более 200 млн. лет; </a:t>
            </a:r>
            <a:b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б) более 50 млн. лет; 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в) </a:t>
            </a:r>
            <a:r>
              <a:rPr kumimoji="0" lang="ru-RU" sz="2400" b="1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более 20 млн. лет;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г) более 100 млн. лет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285852" y="4143380"/>
            <a:ext cx="664373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Местные жители и многие в России традиционно называют Байкал?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а) </a:t>
            </a:r>
            <a:r>
              <a:rPr kumimoji="0" lang="ru-RU" sz="2400" b="1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морем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b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б) океаном;</a:t>
            </a:r>
            <a:b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в) водоемом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643306" y="857232"/>
            <a:ext cx="24381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ВИКТОРИНА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2214554"/>
            <a:ext cx="3357586" cy="714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более 20 млн. лет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14942" y="5143512"/>
            <a:ext cx="2000264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морем</a:t>
            </a:r>
            <a:endParaRPr lang="ru-RU" sz="2800" dirty="0"/>
          </a:p>
        </p:txBody>
      </p:sp>
      <p:pic>
        <p:nvPicPr>
          <p:cNvPr id="8" name="Рисунок 7" descr="http://xn--i1abbnckbmcl9fb.xn--p1ai/%D1%81%D1%82%D0%B0%D1%82%D1%8C%D0%B8/585766/img3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00174"/>
            <a:ext cx="3371848" cy="390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xn--i1abbnckbmcl9fb.xn--p1ai/%D1%81%D1%82%D0%B0%D1%82%D1%8C%D0%B8/585766/img2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500174"/>
            <a:ext cx="400052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ÐÐ°ÑÑÐ¸Ð½ÐºÐ¸ Ð¿Ð¾ Ð·Ð°Ð¿ÑÐ¾ÑÑ ÑÐµÐ±ÑÑ Ð±Ð°Ð¹ÐºÐ°Ð»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428736"/>
            <a:ext cx="7500989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1506" r="74618" b="15662"/>
          <a:stretch/>
        </p:blipFill>
        <p:spPr bwMode="auto">
          <a:xfrm>
            <a:off x="7929554" y="4714860"/>
            <a:ext cx="1214446" cy="214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  <p:bldP spid="22530" grpId="0"/>
      <p:bldP spid="11" grpId="0" animBg="1"/>
      <p:bldP spid="11" grpId="1" animBg="1"/>
      <p:bldP spid="12" grpId="0" animBg="1"/>
      <p:bldP spid="12" grpId="1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266</TotalTime>
  <Words>88</Words>
  <Application>Microsoft Office PowerPoint</Application>
  <PresentationFormat>Экран (4:3)</PresentationFormat>
  <Paragraphs>23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Кнопка</vt:lpstr>
      <vt:lpstr>виртуальная экскурсия «Славное море - священный Байкал»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«Славное море - священный Байкал»</dc:title>
  <dc:creator>KronK</dc:creator>
  <cp:lastModifiedBy>KronK</cp:lastModifiedBy>
  <cp:revision>38</cp:revision>
  <dcterms:created xsi:type="dcterms:W3CDTF">2019-02-13T12:35:49Z</dcterms:created>
  <dcterms:modified xsi:type="dcterms:W3CDTF">2020-03-15T04:02:52Z</dcterms:modified>
</cp:coreProperties>
</file>