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3354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ОГЭ  </a:t>
            </a:r>
            <a:br>
              <a:rPr lang="ru-RU" dirty="0" smtClean="0"/>
            </a:br>
            <a:r>
              <a:rPr lang="ru-RU" dirty="0" smtClean="0"/>
              <a:t>математика 9 класс   Теория </a:t>
            </a:r>
            <a:r>
              <a:rPr lang="ru-RU" dirty="0"/>
              <a:t>к заданию №</a:t>
            </a:r>
            <a:r>
              <a:rPr lang="ru-RU" dirty="0" smtClean="0"/>
              <a:t>13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417779" y="3531204"/>
            <a:ext cx="8954031" cy="977621"/>
          </a:xfrm>
        </p:spPr>
        <p:txBody>
          <a:bodyPr/>
          <a:lstStyle/>
          <a:p>
            <a:r>
              <a:rPr lang="ru-RU" dirty="0" smtClean="0"/>
              <a:t>Учитель математики  МАОУ </a:t>
            </a:r>
            <a:r>
              <a:rPr lang="ru-RU" dirty="0" err="1" smtClean="0"/>
              <a:t>сош</a:t>
            </a:r>
            <a:r>
              <a:rPr lang="ru-RU" dirty="0" smtClean="0"/>
              <a:t> № 3 г. Калининграда  УДАЛОВА С.А.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789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     работа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14270" t="17959" r="64766" b="45553"/>
          <a:stretch/>
        </p:blipFill>
        <p:spPr bwMode="auto">
          <a:xfrm>
            <a:off x="929865" y="1853754"/>
            <a:ext cx="3523602" cy="34496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/>
          <a:srcRect l="14912" t="34778" r="51416" b="6499"/>
          <a:stretch/>
        </p:blipFill>
        <p:spPr bwMode="auto">
          <a:xfrm>
            <a:off x="5753909" y="1853754"/>
            <a:ext cx="5027697" cy="34496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1334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правила обращения со степенями:</a:t>
            </a:r>
            <a:endParaRPr lang="ru-RU" dirty="0"/>
          </a:p>
        </p:txBody>
      </p:sp>
      <p:pic>
        <p:nvPicPr>
          <p:cNvPr id="1026" name="Picture 2" descr="правила обращения со степеням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019" y="1853754"/>
            <a:ext cx="5640837" cy="407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79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83127"/>
            <a:ext cx="9603275" cy="781397"/>
          </a:xfrm>
        </p:spPr>
        <p:txBody>
          <a:bodyPr/>
          <a:lstStyle/>
          <a:p>
            <a:r>
              <a:rPr lang="ru-RU" b="1" i="1" dirty="0"/>
              <a:t>формулы сокращенного умножения: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498765"/>
            <a:ext cx="9603275" cy="570253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Квадрат суммы</a:t>
            </a:r>
          </a:p>
          <a:p>
            <a:pPr fontAlgn="base"/>
            <a:r>
              <a:rPr lang="ru-RU" b="1" dirty="0"/>
              <a:t>(</a:t>
            </a:r>
            <a:r>
              <a:rPr lang="en-US" b="1" dirty="0"/>
              <a:t>a + b)</a:t>
            </a:r>
            <a:r>
              <a:rPr lang="en-US" b="1" baseline="30000" dirty="0"/>
              <a:t>2</a:t>
            </a:r>
            <a:r>
              <a:rPr lang="en-US" b="1" dirty="0"/>
              <a:t> = a</a:t>
            </a:r>
            <a:r>
              <a:rPr lang="en-US" b="1" baseline="30000" dirty="0"/>
              <a:t>2</a:t>
            </a:r>
            <a:r>
              <a:rPr lang="en-US" b="1" dirty="0"/>
              <a:t> + 2ab + b</a:t>
            </a:r>
            <a:r>
              <a:rPr lang="en-US" b="1" baseline="30000" dirty="0"/>
              <a:t>2</a:t>
            </a:r>
            <a:endParaRPr lang="en-US" dirty="0"/>
          </a:p>
          <a:p>
            <a:pPr fontAlgn="base"/>
            <a:r>
              <a:rPr lang="ru-RU" dirty="0"/>
              <a:t>Квадрат разности</a:t>
            </a:r>
          </a:p>
          <a:p>
            <a:pPr fontAlgn="base"/>
            <a:r>
              <a:rPr lang="ru-RU" b="1" dirty="0"/>
              <a:t>(</a:t>
            </a:r>
            <a:r>
              <a:rPr lang="en-US" b="1" dirty="0"/>
              <a:t>a — b)</a:t>
            </a:r>
            <a:r>
              <a:rPr lang="en-US" b="1" baseline="30000" dirty="0"/>
              <a:t>2</a:t>
            </a:r>
            <a:r>
              <a:rPr lang="en-US" b="1" dirty="0"/>
              <a:t> = a</a:t>
            </a:r>
            <a:r>
              <a:rPr lang="en-US" b="1" baseline="30000" dirty="0"/>
              <a:t>2</a:t>
            </a:r>
            <a:r>
              <a:rPr lang="en-US" b="1" dirty="0"/>
              <a:t> — 2ab + b</a:t>
            </a:r>
            <a:r>
              <a:rPr lang="en-US" b="1" baseline="30000" dirty="0"/>
              <a:t>2</a:t>
            </a:r>
            <a:endParaRPr lang="en-US" dirty="0"/>
          </a:p>
          <a:p>
            <a:pPr fontAlgn="base"/>
            <a:r>
              <a:rPr lang="ru-RU" dirty="0"/>
              <a:t>Разность квадратов</a:t>
            </a:r>
          </a:p>
          <a:p>
            <a:pPr fontAlgn="base"/>
            <a:r>
              <a:rPr lang="en-US" b="1" dirty="0"/>
              <a:t>a</a:t>
            </a:r>
            <a:r>
              <a:rPr lang="en-US" b="1" baseline="30000" dirty="0"/>
              <a:t>2</a:t>
            </a:r>
            <a:r>
              <a:rPr lang="en-US" b="1" dirty="0"/>
              <a:t> – b</a:t>
            </a:r>
            <a:r>
              <a:rPr lang="en-US" b="1" baseline="30000" dirty="0"/>
              <a:t>2</a:t>
            </a:r>
            <a:r>
              <a:rPr lang="en-US" b="1" dirty="0"/>
              <a:t> = (a + b)(a – b)</a:t>
            </a:r>
            <a:endParaRPr lang="en-US" dirty="0"/>
          </a:p>
          <a:p>
            <a:pPr fontAlgn="base"/>
            <a:r>
              <a:rPr lang="ru-RU" dirty="0"/>
              <a:t>Куб суммы</a:t>
            </a:r>
          </a:p>
          <a:p>
            <a:pPr fontAlgn="base"/>
            <a:r>
              <a:rPr lang="ru-RU" b="1" dirty="0"/>
              <a:t>(</a:t>
            </a:r>
            <a:r>
              <a:rPr lang="en-US" b="1" dirty="0"/>
              <a:t>a + b)</a:t>
            </a:r>
            <a:r>
              <a:rPr lang="en-US" b="1" baseline="30000" dirty="0"/>
              <a:t>3</a:t>
            </a:r>
            <a:r>
              <a:rPr lang="en-US" b="1" dirty="0"/>
              <a:t> = a</a:t>
            </a:r>
            <a:r>
              <a:rPr lang="en-US" b="1" baseline="30000" dirty="0"/>
              <a:t>3</a:t>
            </a:r>
            <a:r>
              <a:rPr lang="en-US" b="1" dirty="0"/>
              <a:t> + 3a</a:t>
            </a:r>
            <a:r>
              <a:rPr lang="en-US" b="1" baseline="30000" dirty="0"/>
              <a:t>2</a:t>
            </a:r>
            <a:r>
              <a:rPr lang="en-US" b="1" dirty="0"/>
              <a:t>b + 3ab</a:t>
            </a:r>
            <a:r>
              <a:rPr lang="en-US" b="1" baseline="30000" dirty="0"/>
              <a:t>2</a:t>
            </a:r>
            <a:r>
              <a:rPr lang="en-US" b="1" dirty="0"/>
              <a:t> + b</a:t>
            </a:r>
            <a:r>
              <a:rPr lang="en-US" b="1" baseline="30000" dirty="0"/>
              <a:t>3</a:t>
            </a:r>
            <a:endParaRPr lang="en-US" dirty="0"/>
          </a:p>
          <a:p>
            <a:pPr fontAlgn="base"/>
            <a:r>
              <a:rPr lang="ru-RU" dirty="0"/>
              <a:t>Куб разности</a:t>
            </a:r>
          </a:p>
          <a:p>
            <a:pPr fontAlgn="base"/>
            <a:r>
              <a:rPr lang="ru-RU" b="1" dirty="0"/>
              <a:t>(</a:t>
            </a:r>
            <a:r>
              <a:rPr lang="en-US" b="1" dirty="0"/>
              <a:t>a — b)</a:t>
            </a:r>
            <a:r>
              <a:rPr lang="en-US" b="1" baseline="30000" dirty="0"/>
              <a:t>3</a:t>
            </a:r>
            <a:r>
              <a:rPr lang="en-US" b="1" dirty="0"/>
              <a:t> = a</a:t>
            </a:r>
            <a:r>
              <a:rPr lang="en-US" b="1" baseline="30000" dirty="0"/>
              <a:t>3</a:t>
            </a:r>
            <a:r>
              <a:rPr lang="en-US" b="1" dirty="0"/>
              <a:t> — 3a</a:t>
            </a:r>
            <a:r>
              <a:rPr lang="en-US" b="1" baseline="30000" dirty="0"/>
              <a:t>2</a:t>
            </a:r>
            <a:r>
              <a:rPr lang="en-US" b="1" dirty="0"/>
              <a:t>b + 3ab</a:t>
            </a:r>
            <a:r>
              <a:rPr lang="en-US" b="1" baseline="30000" dirty="0"/>
              <a:t>2</a:t>
            </a:r>
            <a:r>
              <a:rPr lang="en-US" b="1" dirty="0"/>
              <a:t> — b</a:t>
            </a:r>
            <a:r>
              <a:rPr lang="en-US" b="1" baseline="30000" dirty="0"/>
              <a:t>3</a:t>
            </a:r>
            <a:endParaRPr lang="en-US" dirty="0"/>
          </a:p>
          <a:p>
            <a:pPr fontAlgn="base"/>
            <a:r>
              <a:rPr lang="ru-RU" dirty="0"/>
              <a:t>Сумма кубов</a:t>
            </a:r>
          </a:p>
          <a:p>
            <a:pPr fontAlgn="base"/>
            <a:r>
              <a:rPr lang="en-US" b="1" dirty="0"/>
              <a:t>a</a:t>
            </a:r>
            <a:r>
              <a:rPr lang="en-US" b="1" baseline="30000" dirty="0"/>
              <a:t>3</a:t>
            </a:r>
            <a:r>
              <a:rPr lang="en-US" b="1" dirty="0"/>
              <a:t> + b</a:t>
            </a:r>
            <a:r>
              <a:rPr lang="en-US" b="1" baseline="30000" dirty="0"/>
              <a:t>3</a:t>
            </a:r>
            <a:r>
              <a:rPr lang="en-US" b="1" dirty="0"/>
              <a:t> = (a + b)( a</a:t>
            </a:r>
            <a:r>
              <a:rPr lang="en-US" b="1" baseline="30000" dirty="0"/>
              <a:t>2</a:t>
            </a:r>
            <a:r>
              <a:rPr lang="en-US" b="1" dirty="0"/>
              <a:t> — ab + b</a:t>
            </a:r>
            <a:r>
              <a:rPr lang="en-US" b="1" baseline="30000" dirty="0"/>
              <a:t>2</a:t>
            </a:r>
            <a:r>
              <a:rPr lang="en-US" b="1" dirty="0"/>
              <a:t>)</a:t>
            </a:r>
            <a:endParaRPr lang="en-US" dirty="0"/>
          </a:p>
          <a:p>
            <a:pPr fontAlgn="base"/>
            <a:r>
              <a:rPr lang="ru-RU" dirty="0"/>
              <a:t>Разность кубов</a:t>
            </a:r>
          </a:p>
          <a:p>
            <a:pPr fontAlgn="base"/>
            <a:r>
              <a:rPr lang="en-US" b="1" dirty="0"/>
              <a:t>a</a:t>
            </a:r>
            <a:r>
              <a:rPr lang="en-US" b="1" baseline="30000" dirty="0"/>
              <a:t>3</a:t>
            </a:r>
            <a:r>
              <a:rPr lang="en-US" b="1" dirty="0"/>
              <a:t> – b</a:t>
            </a:r>
            <a:r>
              <a:rPr lang="en-US" b="1" baseline="30000" dirty="0"/>
              <a:t>3</a:t>
            </a:r>
            <a:r>
              <a:rPr lang="en-US" b="1" dirty="0"/>
              <a:t> = (a – b)( a</a:t>
            </a:r>
            <a:r>
              <a:rPr lang="en-US" b="1" baseline="30000" dirty="0"/>
              <a:t>2</a:t>
            </a:r>
            <a:r>
              <a:rPr lang="en-US" b="1" dirty="0"/>
              <a:t> + ab + b</a:t>
            </a:r>
            <a:r>
              <a:rPr lang="en-US" b="1" baseline="30000" dirty="0"/>
              <a:t>2</a:t>
            </a:r>
            <a:r>
              <a:rPr lang="en-US" b="1" dirty="0"/>
              <a:t>)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4524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4008" y="147814"/>
            <a:ext cx="9603275" cy="1049235"/>
          </a:xfrm>
        </p:spPr>
        <p:txBody>
          <a:bodyPr/>
          <a:lstStyle/>
          <a:p>
            <a:r>
              <a:rPr lang="ru-RU" dirty="0"/>
              <a:t>Правила </a:t>
            </a:r>
            <a:r>
              <a:rPr lang="ru-RU" b="1" i="1" dirty="0"/>
              <a:t>операций с дробями</a:t>
            </a:r>
            <a:r>
              <a:rPr lang="ru-RU" dirty="0"/>
              <a:t>:</a:t>
            </a:r>
          </a:p>
        </p:txBody>
      </p:sp>
      <p:pic>
        <p:nvPicPr>
          <p:cNvPr id="2050" name="Picture 2" descr="операции с дробям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375" y="748144"/>
            <a:ext cx="7827740" cy="522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680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316" y="124691"/>
            <a:ext cx="11754197" cy="95597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Разбор типовых вариантов задания №13 ОГЭ по математике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i="1" dirty="0"/>
              <a:t>Найдите значение выражения: (x + 5)</a:t>
            </a:r>
            <a:r>
              <a:rPr lang="ru-RU" i="1" baseline="30000" dirty="0"/>
              <a:t>2</a:t>
            </a:r>
            <a:r>
              <a:rPr lang="ru-RU" i="1" dirty="0"/>
              <a:t> — x (x- 10) при x = — 1/20</a:t>
            </a:r>
            <a:endParaRPr lang="ru-RU" dirty="0"/>
          </a:p>
          <a:p>
            <a:pPr fontAlgn="base"/>
            <a:r>
              <a:rPr lang="ru-RU" dirty="0"/>
              <a:t>Решение:</a:t>
            </a:r>
          </a:p>
          <a:p>
            <a:pPr fontAlgn="base"/>
            <a:r>
              <a:rPr lang="ru-RU" dirty="0"/>
              <a:t>В данном случае, как и почти во всех заданиях </a:t>
            </a:r>
            <a:r>
              <a:rPr lang="ru-RU" dirty="0" smtClean="0"/>
              <a:t>№13 , </a:t>
            </a:r>
            <a:r>
              <a:rPr lang="ru-RU" dirty="0"/>
              <a:t>необходимо сначала упростить выражение, для этого раскроем скобки:</a:t>
            </a:r>
          </a:p>
          <a:p>
            <a:pPr fontAlgn="base"/>
            <a:r>
              <a:rPr lang="ru-RU" dirty="0"/>
              <a:t>(x + 5)</a:t>
            </a:r>
            <a:r>
              <a:rPr lang="ru-RU" baseline="30000" dirty="0"/>
              <a:t>2</a:t>
            </a:r>
            <a:r>
              <a:rPr lang="ru-RU" dirty="0"/>
              <a:t> — x (x — 10) = x</a:t>
            </a:r>
            <a:r>
              <a:rPr lang="ru-RU" baseline="30000" dirty="0"/>
              <a:t>2</a:t>
            </a:r>
            <a:r>
              <a:rPr lang="ru-RU" dirty="0"/>
              <a:t> + 2 • 5 • x + 25 — x</a:t>
            </a:r>
            <a:r>
              <a:rPr lang="ru-RU" baseline="30000" dirty="0"/>
              <a:t>2 </a:t>
            </a:r>
            <a:r>
              <a:rPr lang="ru-RU" dirty="0"/>
              <a:t>+ 10x</a:t>
            </a:r>
          </a:p>
          <a:p>
            <a:pPr fontAlgn="base"/>
            <a:r>
              <a:rPr lang="ru-RU" dirty="0"/>
              <a:t>Затем приведем подобные слагаемые:</a:t>
            </a:r>
          </a:p>
          <a:p>
            <a:pPr fontAlgn="base"/>
            <a:r>
              <a:rPr lang="ru-RU" b="1" dirty="0"/>
              <a:t>x</a:t>
            </a:r>
            <a:r>
              <a:rPr lang="ru-RU" b="1" baseline="30000" dirty="0"/>
              <a:t>2</a:t>
            </a:r>
            <a:r>
              <a:rPr lang="ru-RU" dirty="0"/>
              <a:t> </a:t>
            </a:r>
            <a:r>
              <a:rPr lang="ru-RU" b="1" dirty="0"/>
              <a:t>+ 2 • 5 • x</a:t>
            </a:r>
            <a:r>
              <a:rPr lang="ru-RU" dirty="0"/>
              <a:t> </a:t>
            </a:r>
            <a:r>
              <a:rPr lang="ru-RU" i="1" dirty="0"/>
              <a:t>+ 25</a:t>
            </a:r>
            <a:r>
              <a:rPr lang="ru-RU" dirty="0"/>
              <a:t> </a:t>
            </a:r>
            <a:r>
              <a:rPr lang="ru-RU" b="1" dirty="0"/>
              <a:t>— x</a:t>
            </a:r>
            <a:r>
              <a:rPr lang="ru-RU" b="1" baseline="30000" dirty="0"/>
              <a:t>2 </a:t>
            </a:r>
            <a:r>
              <a:rPr lang="ru-RU" b="1" dirty="0"/>
              <a:t>+ 10x = 20 x + 25</a:t>
            </a:r>
            <a:endParaRPr lang="ru-RU" dirty="0"/>
          </a:p>
          <a:p>
            <a:pPr fontAlgn="base"/>
            <a:r>
              <a:rPr lang="ru-RU" dirty="0"/>
              <a:t>Далее подставим x из условия:</a:t>
            </a:r>
          </a:p>
          <a:p>
            <a:pPr fontAlgn="base"/>
            <a:r>
              <a:rPr lang="ru-RU" b="1" dirty="0"/>
              <a:t>20 x + 25 = 20 </a:t>
            </a:r>
            <a:r>
              <a:rPr lang="ru-RU" dirty="0"/>
              <a:t>• (-1/20) + 25 = — 1 + 25 = 24</a:t>
            </a:r>
          </a:p>
          <a:p>
            <a:pPr fontAlgn="base"/>
            <a:r>
              <a:rPr lang="ru-RU" dirty="0"/>
              <a:t>Ответ: 24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13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Решение 7 задания ОГЭ по математик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084" y="85497"/>
            <a:ext cx="2857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3700" y="85497"/>
            <a:ext cx="3557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Найдите значение выражения: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73436" y="85497"/>
            <a:ext cx="2100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>
                <a:solidFill>
                  <a:srgbClr val="333333"/>
                </a:solidFill>
                <a:latin typeface="Georgia" panose="02040502050405020303" pitchFamily="18" charset="0"/>
              </a:rPr>
              <a:t>при a = 13, b = 6,8</a:t>
            </a:r>
            <a:endParaRPr lang="ru-RU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1874308" y="1114420"/>
            <a:ext cx="916324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В данном случае, в отличие от первого, мы будем упрощать выражение вынося за скобки, а не раскрывая их.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Сразу можно заметить, что b присутствует у первой дроби в числителе, а у второй — в знаменателе, поэтому можем их сократить. </a:t>
            </a: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Семь и четырнадцать тоже сокращаются на семь: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Далее выносим из числителя второй дроби a: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 Сокращаем (a-b):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 И получаем: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a/2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Подставляем значение a = 13: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13 / 2 = 6,5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Ответ: 6,5</a:t>
            </a:r>
            <a:endParaRPr kumimoji="0" lang="ru-RU" altLang="ru-RU" sz="34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inherit"/>
            </a:endParaRPr>
          </a:p>
        </p:txBody>
      </p:sp>
      <p:pic>
        <p:nvPicPr>
          <p:cNvPr id="3097" name="Picture 25" descr="Решение 7 задания ОГЭ по математик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391" y="1995482"/>
            <a:ext cx="13144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6" descr="Решение 7 задания ОГЭ по математик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578" y="2551117"/>
            <a:ext cx="136207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7" descr="Решение 7 задания ОГЭ по математике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226" y="3178948"/>
            <a:ext cx="136207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25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29" y="188119"/>
            <a:ext cx="25622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154" y="34081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/>
            <a:r>
              <a:rPr lang="ru-RU" i="1" dirty="0">
                <a:solidFill>
                  <a:srgbClr val="333333"/>
                </a:solidFill>
                <a:latin typeface="inherit"/>
              </a:rPr>
              <a:t>Найдите значение выражения</a:t>
            </a:r>
            <a:endParaRPr lang="ru-RU" dirty="0">
              <a:solidFill>
                <a:srgbClr val="333333"/>
              </a:solidFill>
              <a:latin typeface="Georgia" panose="02040502050405020303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98091" y="340816"/>
            <a:ext cx="1866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>
                <a:solidFill>
                  <a:srgbClr val="333333"/>
                </a:solidFill>
                <a:latin typeface="Georgia" panose="02040502050405020303" pitchFamily="18" charset="0"/>
              </a:rPr>
              <a:t>где a = 9, b = 36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154" y="1443840"/>
            <a:ext cx="113818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 smtClean="0">
                <a:solidFill>
                  <a:srgbClr val="193D00"/>
                </a:solidFill>
                <a:latin typeface="Alegreya Sans"/>
              </a:rPr>
              <a:t>решение</a:t>
            </a:r>
            <a:r>
              <a:rPr lang="ru-RU" dirty="0">
                <a:solidFill>
                  <a:srgbClr val="193D00"/>
                </a:solidFill>
                <a:latin typeface="Alegreya Sans"/>
              </a:rPr>
              <a:t>: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В первую очередь в заданиях такого типа необходимо упростить выражение, а затем подставить числа.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Приведем выражение к общему знаменателю — это b, для этого умножим первое слагаемое на b, после этого получим в числителе: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9b² + 5a — 9b²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Приведем подобные слагаемые — это 9b² и  — 9b², в числителе остается 5a.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Запишем конечную дробь: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5a/b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Вычислим её значение, подставив числа из условия: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5•9/36 = 1,25</a:t>
            </a:r>
          </a:p>
          <a:p>
            <a:pPr algn="just" fontAlgn="base"/>
            <a:r>
              <a:rPr lang="ru-RU" dirty="0">
                <a:solidFill>
                  <a:srgbClr val="193D00"/>
                </a:solidFill>
                <a:latin typeface="Georgia" panose="02040502050405020303" pitchFamily="18" charset="0"/>
              </a:rPr>
              <a:t>Ответ: 1,25</a:t>
            </a:r>
            <a:endParaRPr lang="ru-RU" b="0" i="0" dirty="0"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9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spadilo.ru/wp-content/uploads/2016/06/%D0%9E%D0%93%D0%AD_%D0%B7%D0%B0%D0%B4%D0%B0%D0%BD%D0%B8%D0%B5-12_4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271" y="226814"/>
            <a:ext cx="2614091" cy="8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18887" y="226814"/>
            <a:ext cx="3557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Найдите значение выражения: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78620" y="226814"/>
            <a:ext cx="1309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rgbClr val="333333"/>
                </a:solidFill>
                <a:latin typeface="Georgia" panose="02040502050405020303" pitchFamily="18" charset="0"/>
              </a:rPr>
              <a:t>при </a:t>
            </a:r>
            <a:r>
              <a:rPr lang="en-US" i="1" dirty="0">
                <a:solidFill>
                  <a:srgbClr val="333333"/>
                </a:solidFill>
                <a:latin typeface="Georgia" panose="02040502050405020303" pitchFamily="18" charset="0"/>
              </a:rPr>
              <a:t>x = 12.</a:t>
            </a:r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825963" y="1335252"/>
            <a:ext cx="9916176" cy="49525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8700" rIns="0" bIns="158700" numCol="1" anchor="ctr" anchorCtr="0" compatLnSpc="1">
            <a:prstTxWarp prst="textNoShape">
              <a:avLst/>
            </a:prstTxWarp>
            <a:spAutoFit/>
          </a:bodyPr>
          <a:lstStyle>
            <a:lvl1pPr indent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Alegreya Sans"/>
              </a:rPr>
              <a:t>Решение:</a:t>
            </a: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Выполним тождественные преобразования выражения, чтобы упростить его.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1-й шаг – переход от деления дробей к их умножению: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далее в знаменателе второй дроби сворачиваем выражение по ф-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ле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 сокращенного умножения (используем ф-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лу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 для квадрата суммы):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теперь сокращаем выражение (в числителе первой дроби и в знаменателе второй) и приходим к окончательно упрощенному виду: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193D00"/>
              </a:solidFill>
              <a:latin typeface="Georgia" panose="02040502050405020303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Подставляем числовое значение для х в полученное выражение и находим результат: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inherit"/>
              </a:rPr>
              <a:t>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93D00"/>
                </a:solidFill>
                <a:effectLst/>
                <a:latin typeface="Georgia" panose="02040502050405020303" pitchFamily="18" charset="0"/>
              </a:rPr>
              <a:t>Ответ: 0,6</a:t>
            </a:r>
            <a:endParaRPr kumimoji="0" lang="ru-RU" altLang="ru-RU" sz="2600" b="0" i="0" u="none" strike="noStrike" cap="none" normalizeH="0" baseline="0" dirty="0" smtClean="0">
              <a:ln>
                <a:noFill/>
              </a:ln>
              <a:solidFill>
                <a:srgbClr val="193D00"/>
              </a:solidFill>
              <a:effectLst/>
              <a:latin typeface="inherit"/>
            </a:endParaRPr>
          </a:p>
        </p:txBody>
      </p:sp>
      <p:pic>
        <p:nvPicPr>
          <p:cNvPr id="5129" name="Picture 9" descr="https://spadilo.ru/wp-content/uploads/2016/06/%D0%9E%D0%93%D0%AD_%D0%B7%D0%B0%D0%B4%D0%B0%D0%BD%D0%B8%D0%B5-12_4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978" y="1828109"/>
            <a:ext cx="29908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spadilo.ru/wp-content/uploads/2016/06/%D0%9E%D0%93%D0%AD_%D0%B7%D0%B0%D0%B4%D0%B0%D0%BD%D0%B8%D0%B5-12_4_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240" y="2868046"/>
            <a:ext cx="139065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https://spadilo.ru/wp-content/uploads/2016/06/%D0%9E%D0%93%D0%AD_%D0%B7%D0%B0%D0%B4%D0%B0%D0%BD%D0%B8%D0%B5-12_4_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393" y="4217051"/>
            <a:ext cx="253365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s://spadilo.ru/wp-content/uploads/2016/06/%D0%9E%D0%93%D0%AD_%D0%B7%D0%B0%D0%B4%D0%B0%D0%BD%D0%B8%D0%B5-12_4_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607" y="5583839"/>
            <a:ext cx="16383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68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https://spadilo.ru/wp-content/uploads/2016/06/%D0%9E%D0%93%D0%AD_%D0%B7%D0%B0%D0%B4%D0%B0%D0%BD%D0%B8%D0%B5-12_5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542" y="128097"/>
            <a:ext cx="4479197" cy="67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Рисунок 25"/>
          <p:cNvPicPr/>
          <p:nvPr/>
        </p:nvPicPr>
        <p:blipFill rotWithShape="1">
          <a:blip r:embed="rId3"/>
          <a:srcRect l="206" t="17387" r="31812" b="9590"/>
          <a:stretch/>
        </p:blipFill>
        <p:spPr bwMode="auto">
          <a:xfrm>
            <a:off x="623455" y="806336"/>
            <a:ext cx="10573789" cy="58355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022218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35</TotalTime>
  <Words>211</Words>
  <Application>Microsoft Office PowerPoint</Application>
  <PresentationFormat>Широкоэкранный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Alegreya Sans</vt:lpstr>
      <vt:lpstr>Arial</vt:lpstr>
      <vt:lpstr>Georgia</vt:lpstr>
      <vt:lpstr>Gill Sans MT</vt:lpstr>
      <vt:lpstr>inherit</vt:lpstr>
      <vt:lpstr>Gallery</vt:lpstr>
      <vt:lpstr>   ОГЭ   математика 9 класс   Теория к заданию №13   </vt:lpstr>
      <vt:lpstr>правила обращения со степенями:</vt:lpstr>
      <vt:lpstr>формулы сокращенного умножения:</vt:lpstr>
      <vt:lpstr>Правила операций с дробями:</vt:lpstr>
      <vt:lpstr>Разбор типовых вариантов задания №13 ОГЭ по математике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Практическая      работа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 заданию №13</dc:title>
  <dc:creator>ПК</dc:creator>
  <cp:lastModifiedBy>ПК</cp:lastModifiedBy>
  <cp:revision>7</cp:revision>
  <dcterms:created xsi:type="dcterms:W3CDTF">2020-03-10T18:51:46Z</dcterms:created>
  <dcterms:modified xsi:type="dcterms:W3CDTF">2020-03-11T18:31:09Z</dcterms:modified>
</cp:coreProperties>
</file>