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9" r:id="rId3"/>
    <p:sldId id="301" r:id="rId4"/>
    <p:sldId id="303" r:id="rId5"/>
    <p:sldId id="302" r:id="rId6"/>
    <p:sldId id="305" r:id="rId7"/>
    <p:sldId id="306" r:id="rId8"/>
    <p:sldId id="308" r:id="rId9"/>
    <p:sldId id="307" r:id="rId10"/>
    <p:sldId id="311" r:id="rId11"/>
    <p:sldId id="310" r:id="rId12"/>
    <p:sldId id="309" r:id="rId13"/>
    <p:sldId id="312" r:id="rId14"/>
    <p:sldId id="313" r:id="rId15"/>
    <p:sldId id="314" r:id="rId16"/>
    <p:sldId id="315" r:id="rId17"/>
    <p:sldId id="295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6364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300E84-5589-405E-A02F-2387EF8EBB8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47B03C-A5AB-4AC8-A05C-D3224CFE889A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Подготовительный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этап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ноябрь-декабрь 2020г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39F7864-36BF-4EF7-95BB-E348E7BA679B}" type="parTrans" cxnId="{DD66F200-DFE7-487D-8E24-6455CAEB73FE}">
      <dgm:prSet/>
      <dgm:spPr/>
      <dgm:t>
        <a:bodyPr/>
        <a:lstStyle/>
        <a:p>
          <a:endParaRPr lang="ru-RU"/>
        </a:p>
      </dgm:t>
    </dgm:pt>
    <dgm:pt modelId="{E39886EE-54EA-4822-B964-E732D610C8D9}" type="sibTrans" cxnId="{DD66F200-DFE7-487D-8E24-6455CAEB73FE}">
      <dgm:prSet/>
      <dgm:spPr/>
      <dgm:t>
        <a:bodyPr/>
        <a:lstStyle/>
        <a:p>
          <a:endParaRPr lang="ru-RU"/>
        </a:p>
      </dgm:t>
    </dgm:pt>
    <dgm:pt modelId="{67FB4EC7-5788-4550-A6F3-6CA8E46D3F3C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Основной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этап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январь-ноябрь 2021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F1769E6-64BD-4CA7-9D06-A116DF7EA1BC}" type="parTrans" cxnId="{76D11652-3598-40A0-9D09-490669EE1D07}">
      <dgm:prSet/>
      <dgm:spPr/>
      <dgm:t>
        <a:bodyPr/>
        <a:lstStyle/>
        <a:p>
          <a:endParaRPr lang="ru-RU"/>
        </a:p>
      </dgm:t>
    </dgm:pt>
    <dgm:pt modelId="{C63384E7-5092-4EC6-AE9C-FA4E7714EBC4}" type="sibTrans" cxnId="{76D11652-3598-40A0-9D09-490669EE1D07}">
      <dgm:prSet/>
      <dgm:spPr/>
      <dgm:t>
        <a:bodyPr/>
        <a:lstStyle/>
        <a:p>
          <a:endParaRPr lang="ru-RU"/>
        </a:p>
      </dgm:t>
    </dgm:pt>
    <dgm:pt modelId="{95B7EF4A-D11D-44FD-A4F2-82885C83E986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Этап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рефлексии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декабрь 2021г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D055B84-A0BB-4AE7-B327-7B4993746EAE}" type="parTrans" cxnId="{B232435E-6954-458E-8942-55E16BA8F0EC}">
      <dgm:prSet/>
      <dgm:spPr/>
      <dgm:t>
        <a:bodyPr/>
        <a:lstStyle/>
        <a:p>
          <a:endParaRPr lang="ru-RU"/>
        </a:p>
      </dgm:t>
    </dgm:pt>
    <dgm:pt modelId="{A4512877-1213-4A61-A18B-35DF7C29EE0D}" type="sibTrans" cxnId="{B232435E-6954-458E-8942-55E16BA8F0EC}">
      <dgm:prSet/>
      <dgm:spPr/>
      <dgm:t>
        <a:bodyPr/>
        <a:lstStyle/>
        <a:p>
          <a:endParaRPr lang="ru-RU"/>
        </a:p>
      </dgm:t>
    </dgm:pt>
    <dgm:pt modelId="{4B660FE0-7FCB-4998-A2C6-27F99030FF61}" type="pres">
      <dgm:prSet presAssocID="{E4300E84-5589-405E-A02F-2387EF8EBB8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2FF02B8-6926-4FBB-B2FF-025F25B13666}" type="pres">
      <dgm:prSet presAssocID="{AB47B03C-A5AB-4AC8-A05C-D3224CFE889A}" presName="composite" presStyleCnt="0"/>
      <dgm:spPr/>
    </dgm:pt>
    <dgm:pt modelId="{31E44E4F-857D-439D-AA40-F421C54A64BC}" type="pres">
      <dgm:prSet presAssocID="{AB47B03C-A5AB-4AC8-A05C-D3224CFE889A}" presName="LShape" presStyleLbl="alignNode1" presStyleIdx="0" presStyleCnt="5"/>
      <dgm:spPr/>
    </dgm:pt>
    <dgm:pt modelId="{60A0CAB4-7F9A-41F7-9BD6-5CAC826A31BA}" type="pres">
      <dgm:prSet presAssocID="{AB47B03C-A5AB-4AC8-A05C-D3224CFE889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868B5-0A55-4491-A3EE-6A1D259532F6}" type="pres">
      <dgm:prSet presAssocID="{AB47B03C-A5AB-4AC8-A05C-D3224CFE889A}" presName="Triangle" presStyleLbl="alignNode1" presStyleIdx="1" presStyleCnt="5"/>
      <dgm:spPr/>
    </dgm:pt>
    <dgm:pt modelId="{9953724A-249E-4201-B0A1-2AF9B66D8609}" type="pres">
      <dgm:prSet presAssocID="{E39886EE-54EA-4822-B964-E732D610C8D9}" presName="sibTrans" presStyleCnt="0"/>
      <dgm:spPr/>
    </dgm:pt>
    <dgm:pt modelId="{AC0A5FA6-D3C8-4B3E-B50E-5CB698A51FC7}" type="pres">
      <dgm:prSet presAssocID="{E39886EE-54EA-4822-B964-E732D610C8D9}" presName="space" presStyleCnt="0"/>
      <dgm:spPr/>
    </dgm:pt>
    <dgm:pt modelId="{390DC0E0-68AA-4CC9-9665-49FECA3D3FB1}" type="pres">
      <dgm:prSet presAssocID="{67FB4EC7-5788-4550-A6F3-6CA8E46D3F3C}" presName="composite" presStyleCnt="0"/>
      <dgm:spPr/>
    </dgm:pt>
    <dgm:pt modelId="{5A37773B-0232-4BB5-A4B9-15DBF445A6E4}" type="pres">
      <dgm:prSet presAssocID="{67FB4EC7-5788-4550-A6F3-6CA8E46D3F3C}" presName="LShape" presStyleLbl="alignNode1" presStyleIdx="2" presStyleCnt="5"/>
      <dgm:spPr/>
    </dgm:pt>
    <dgm:pt modelId="{0587A811-4F05-440C-BEFF-C5B315DC7711}" type="pres">
      <dgm:prSet presAssocID="{67FB4EC7-5788-4550-A6F3-6CA8E46D3F3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5CE6F-50CF-430B-84C0-D9D3BC134901}" type="pres">
      <dgm:prSet presAssocID="{67FB4EC7-5788-4550-A6F3-6CA8E46D3F3C}" presName="Triangle" presStyleLbl="alignNode1" presStyleIdx="3" presStyleCnt="5"/>
      <dgm:spPr/>
    </dgm:pt>
    <dgm:pt modelId="{586DE84D-3E6B-42D8-9F1E-1266B1385B4F}" type="pres">
      <dgm:prSet presAssocID="{C63384E7-5092-4EC6-AE9C-FA4E7714EBC4}" presName="sibTrans" presStyleCnt="0"/>
      <dgm:spPr/>
    </dgm:pt>
    <dgm:pt modelId="{9F999E42-5DEC-4695-B9B7-F526D0339191}" type="pres">
      <dgm:prSet presAssocID="{C63384E7-5092-4EC6-AE9C-FA4E7714EBC4}" presName="space" presStyleCnt="0"/>
      <dgm:spPr/>
    </dgm:pt>
    <dgm:pt modelId="{2FC81019-F308-4E31-9A7B-0806D68787A2}" type="pres">
      <dgm:prSet presAssocID="{95B7EF4A-D11D-44FD-A4F2-82885C83E986}" presName="composite" presStyleCnt="0"/>
      <dgm:spPr/>
    </dgm:pt>
    <dgm:pt modelId="{933E34CB-5DE2-45A8-BC70-7C1AFDF3B1CB}" type="pres">
      <dgm:prSet presAssocID="{95B7EF4A-D11D-44FD-A4F2-82885C83E986}" presName="LShape" presStyleLbl="alignNode1" presStyleIdx="4" presStyleCnt="5"/>
      <dgm:spPr/>
    </dgm:pt>
    <dgm:pt modelId="{F25DFD31-0A98-47B8-933F-BC00905CD8C7}" type="pres">
      <dgm:prSet presAssocID="{95B7EF4A-D11D-44FD-A4F2-82885C83E98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0DE0AD-DFDA-4F98-B13B-E21B400DB89C}" type="presOf" srcId="{95B7EF4A-D11D-44FD-A4F2-82885C83E986}" destId="{F25DFD31-0A98-47B8-933F-BC00905CD8C7}" srcOrd="0" destOrd="0" presId="urn:microsoft.com/office/officeart/2009/3/layout/StepUpProcess"/>
    <dgm:cxn modelId="{779E889F-CC49-418C-B5D4-DE3EBFD67C54}" type="presOf" srcId="{67FB4EC7-5788-4550-A6F3-6CA8E46D3F3C}" destId="{0587A811-4F05-440C-BEFF-C5B315DC7711}" srcOrd="0" destOrd="0" presId="urn:microsoft.com/office/officeart/2009/3/layout/StepUpProcess"/>
    <dgm:cxn modelId="{C203682B-DC93-4550-A8A5-FC5042273F21}" type="presOf" srcId="{AB47B03C-A5AB-4AC8-A05C-D3224CFE889A}" destId="{60A0CAB4-7F9A-41F7-9BD6-5CAC826A31BA}" srcOrd="0" destOrd="0" presId="urn:microsoft.com/office/officeart/2009/3/layout/StepUpProcess"/>
    <dgm:cxn modelId="{B232435E-6954-458E-8942-55E16BA8F0EC}" srcId="{E4300E84-5589-405E-A02F-2387EF8EBB8B}" destId="{95B7EF4A-D11D-44FD-A4F2-82885C83E986}" srcOrd="2" destOrd="0" parTransId="{0D055B84-A0BB-4AE7-B327-7B4993746EAE}" sibTransId="{A4512877-1213-4A61-A18B-35DF7C29EE0D}"/>
    <dgm:cxn modelId="{EAE35192-878C-4251-8E37-EC09311A35BC}" type="presOf" srcId="{E4300E84-5589-405E-A02F-2387EF8EBB8B}" destId="{4B660FE0-7FCB-4998-A2C6-27F99030FF61}" srcOrd="0" destOrd="0" presId="urn:microsoft.com/office/officeart/2009/3/layout/StepUpProcess"/>
    <dgm:cxn modelId="{76D11652-3598-40A0-9D09-490669EE1D07}" srcId="{E4300E84-5589-405E-A02F-2387EF8EBB8B}" destId="{67FB4EC7-5788-4550-A6F3-6CA8E46D3F3C}" srcOrd="1" destOrd="0" parTransId="{5F1769E6-64BD-4CA7-9D06-A116DF7EA1BC}" sibTransId="{C63384E7-5092-4EC6-AE9C-FA4E7714EBC4}"/>
    <dgm:cxn modelId="{DD66F200-DFE7-487D-8E24-6455CAEB73FE}" srcId="{E4300E84-5589-405E-A02F-2387EF8EBB8B}" destId="{AB47B03C-A5AB-4AC8-A05C-D3224CFE889A}" srcOrd="0" destOrd="0" parTransId="{039F7864-36BF-4EF7-95BB-E348E7BA679B}" sibTransId="{E39886EE-54EA-4822-B964-E732D610C8D9}"/>
    <dgm:cxn modelId="{D119DE9C-8231-40A4-BA91-00EEBD6D1CAC}" type="presParOf" srcId="{4B660FE0-7FCB-4998-A2C6-27F99030FF61}" destId="{A2FF02B8-6926-4FBB-B2FF-025F25B13666}" srcOrd="0" destOrd="0" presId="urn:microsoft.com/office/officeart/2009/3/layout/StepUpProcess"/>
    <dgm:cxn modelId="{4F3E228B-3C60-47AE-890A-E505CEFBA2DC}" type="presParOf" srcId="{A2FF02B8-6926-4FBB-B2FF-025F25B13666}" destId="{31E44E4F-857D-439D-AA40-F421C54A64BC}" srcOrd="0" destOrd="0" presId="urn:microsoft.com/office/officeart/2009/3/layout/StepUpProcess"/>
    <dgm:cxn modelId="{DCC434DD-DBCE-4691-8F2F-9FEBA9812E6D}" type="presParOf" srcId="{A2FF02B8-6926-4FBB-B2FF-025F25B13666}" destId="{60A0CAB4-7F9A-41F7-9BD6-5CAC826A31BA}" srcOrd="1" destOrd="0" presId="urn:microsoft.com/office/officeart/2009/3/layout/StepUpProcess"/>
    <dgm:cxn modelId="{4FA4136C-7E02-4EAF-9412-9088DAAD8C9E}" type="presParOf" srcId="{A2FF02B8-6926-4FBB-B2FF-025F25B13666}" destId="{B6D868B5-0A55-4491-A3EE-6A1D259532F6}" srcOrd="2" destOrd="0" presId="urn:microsoft.com/office/officeart/2009/3/layout/StepUpProcess"/>
    <dgm:cxn modelId="{6748467C-9317-4D1D-98E3-0CA39BFD0957}" type="presParOf" srcId="{4B660FE0-7FCB-4998-A2C6-27F99030FF61}" destId="{9953724A-249E-4201-B0A1-2AF9B66D8609}" srcOrd="1" destOrd="0" presId="urn:microsoft.com/office/officeart/2009/3/layout/StepUpProcess"/>
    <dgm:cxn modelId="{EADF5B8A-8256-456C-BEA5-2444F1FA2F7A}" type="presParOf" srcId="{9953724A-249E-4201-B0A1-2AF9B66D8609}" destId="{AC0A5FA6-D3C8-4B3E-B50E-5CB698A51FC7}" srcOrd="0" destOrd="0" presId="urn:microsoft.com/office/officeart/2009/3/layout/StepUpProcess"/>
    <dgm:cxn modelId="{0431C0F7-EB6C-4E34-872F-DD93D020E490}" type="presParOf" srcId="{4B660FE0-7FCB-4998-A2C6-27F99030FF61}" destId="{390DC0E0-68AA-4CC9-9665-49FECA3D3FB1}" srcOrd="2" destOrd="0" presId="urn:microsoft.com/office/officeart/2009/3/layout/StepUpProcess"/>
    <dgm:cxn modelId="{858FBBAB-6901-4AC4-9CB5-892212F8C563}" type="presParOf" srcId="{390DC0E0-68AA-4CC9-9665-49FECA3D3FB1}" destId="{5A37773B-0232-4BB5-A4B9-15DBF445A6E4}" srcOrd="0" destOrd="0" presId="urn:microsoft.com/office/officeart/2009/3/layout/StepUpProcess"/>
    <dgm:cxn modelId="{71BAD214-581D-4910-B0CB-4C5A08C76A60}" type="presParOf" srcId="{390DC0E0-68AA-4CC9-9665-49FECA3D3FB1}" destId="{0587A811-4F05-440C-BEFF-C5B315DC7711}" srcOrd="1" destOrd="0" presId="urn:microsoft.com/office/officeart/2009/3/layout/StepUpProcess"/>
    <dgm:cxn modelId="{55469E08-8431-48EA-AE9A-C7AF01C08208}" type="presParOf" srcId="{390DC0E0-68AA-4CC9-9665-49FECA3D3FB1}" destId="{7125CE6F-50CF-430B-84C0-D9D3BC134901}" srcOrd="2" destOrd="0" presId="urn:microsoft.com/office/officeart/2009/3/layout/StepUpProcess"/>
    <dgm:cxn modelId="{C40F2C6D-6FB2-44A3-BE47-52B0C640F675}" type="presParOf" srcId="{4B660FE0-7FCB-4998-A2C6-27F99030FF61}" destId="{586DE84D-3E6B-42D8-9F1E-1266B1385B4F}" srcOrd="3" destOrd="0" presId="urn:microsoft.com/office/officeart/2009/3/layout/StepUpProcess"/>
    <dgm:cxn modelId="{01464C2E-21D7-447E-9BFB-C0DC490177A1}" type="presParOf" srcId="{586DE84D-3E6B-42D8-9F1E-1266B1385B4F}" destId="{9F999E42-5DEC-4695-B9B7-F526D0339191}" srcOrd="0" destOrd="0" presId="urn:microsoft.com/office/officeart/2009/3/layout/StepUpProcess"/>
    <dgm:cxn modelId="{A20295B9-9262-4E82-BF8B-A3DF6EE96711}" type="presParOf" srcId="{4B660FE0-7FCB-4998-A2C6-27F99030FF61}" destId="{2FC81019-F308-4E31-9A7B-0806D68787A2}" srcOrd="4" destOrd="0" presId="urn:microsoft.com/office/officeart/2009/3/layout/StepUpProcess"/>
    <dgm:cxn modelId="{B08AB0D6-537C-49C5-B571-C3712ECFDBC8}" type="presParOf" srcId="{2FC81019-F308-4E31-9A7B-0806D68787A2}" destId="{933E34CB-5DE2-45A8-BC70-7C1AFDF3B1CB}" srcOrd="0" destOrd="0" presId="urn:microsoft.com/office/officeart/2009/3/layout/StepUpProcess"/>
    <dgm:cxn modelId="{3B23B3E3-2ED4-4231-AFB3-74B45EF28D69}" type="presParOf" srcId="{2FC81019-F308-4E31-9A7B-0806D68787A2}" destId="{F25DFD31-0A98-47B8-933F-BC00905CD8C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44E4F-857D-439D-AA40-F421C54A64BC}">
      <dsp:nvSpPr>
        <dsp:cNvPr id="0" name=""/>
        <dsp:cNvSpPr/>
      </dsp:nvSpPr>
      <dsp:spPr>
        <a:xfrm rot="5400000">
          <a:off x="936333" y="821320"/>
          <a:ext cx="1417222" cy="235822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0CAB4-7F9A-41F7-9BD6-5CAC826A31BA}">
      <dsp:nvSpPr>
        <dsp:cNvPr id="0" name=""/>
        <dsp:cNvSpPr/>
      </dsp:nvSpPr>
      <dsp:spPr>
        <a:xfrm>
          <a:off x="699764" y="1525922"/>
          <a:ext cx="2129020" cy="186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Подготовительный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этап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ноябрь-декабрь 2020г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9764" y="1525922"/>
        <a:ext cx="2129020" cy="1866210"/>
      </dsp:txXfrm>
    </dsp:sp>
    <dsp:sp modelId="{B6D868B5-0A55-4491-A3EE-6A1D259532F6}">
      <dsp:nvSpPr>
        <dsp:cNvPr id="0" name=""/>
        <dsp:cNvSpPr/>
      </dsp:nvSpPr>
      <dsp:spPr>
        <a:xfrm>
          <a:off x="2427082" y="647705"/>
          <a:ext cx="401701" cy="40170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7773B-0232-4BB5-A4B9-15DBF445A6E4}">
      <dsp:nvSpPr>
        <dsp:cNvPr id="0" name=""/>
        <dsp:cNvSpPr/>
      </dsp:nvSpPr>
      <dsp:spPr>
        <a:xfrm rot="5400000">
          <a:off x="3542670" y="176380"/>
          <a:ext cx="1417222" cy="235822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7A811-4F05-440C-BEFF-C5B315DC7711}">
      <dsp:nvSpPr>
        <dsp:cNvPr id="0" name=""/>
        <dsp:cNvSpPr/>
      </dsp:nvSpPr>
      <dsp:spPr>
        <a:xfrm>
          <a:off x="3306100" y="880981"/>
          <a:ext cx="2129020" cy="186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Основной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этап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январь-ноябрь 2021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06100" y="880981"/>
        <a:ext cx="2129020" cy="1866210"/>
      </dsp:txXfrm>
    </dsp:sp>
    <dsp:sp modelId="{7125CE6F-50CF-430B-84C0-D9D3BC134901}">
      <dsp:nvSpPr>
        <dsp:cNvPr id="0" name=""/>
        <dsp:cNvSpPr/>
      </dsp:nvSpPr>
      <dsp:spPr>
        <a:xfrm>
          <a:off x="5033418" y="2764"/>
          <a:ext cx="401701" cy="40170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E34CB-5DE2-45A8-BC70-7C1AFDF3B1CB}">
      <dsp:nvSpPr>
        <dsp:cNvPr id="0" name=""/>
        <dsp:cNvSpPr/>
      </dsp:nvSpPr>
      <dsp:spPr>
        <a:xfrm rot="5400000">
          <a:off x="6149006" y="-468560"/>
          <a:ext cx="1417222" cy="235822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DFD31-0A98-47B8-933F-BC00905CD8C7}">
      <dsp:nvSpPr>
        <dsp:cNvPr id="0" name=""/>
        <dsp:cNvSpPr/>
      </dsp:nvSpPr>
      <dsp:spPr>
        <a:xfrm>
          <a:off x="5912437" y="236041"/>
          <a:ext cx="2129020" cy="186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Этап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рефлексии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декабрь 2021г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12437" y="236041"/>
        <a:ext cx="2129020" cy="1866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2B0FE-4578-425B-8D97-1DB574ACB2A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FD217-83A9-40F6-B549-5870ECC83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074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FD217-83A9-40F6-B549-5870ECC831B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51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AD3-83A5-4B6E-9705-DD08C790E649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8924-BA55-4548-8305-BA189D5EB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705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AD3-83A5-4B6E-9705-DD08C790E649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8924-BA55-4548-8305-BA189D5EB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948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AD3-83A5-4B6E-9705-DD08C790E649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8924-BA55-4548-8305-BA189D5EB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149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AD3-83A5-4B6E-9705-DD08C790E649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8924-BA55-4548-8305-BA189D5EB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780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AD3-83A5-4B6E-9705-DD08C790E649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8924-BA55-4548-8305-BA189D5EB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91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AD3-83A5-4B6E-9705-DD08C790E649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8924-BA55-4548-8305-BA189D5EB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769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AD3-83A5-4B6E-9705-DD08C790E649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8924-BA55-4548-8305-BA189D5EB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86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AD3-83A5-4B6E-9705-DD08C790E649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8924-BA55-4548-8305-BA189D5EB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342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AD3-83A5-4B6E-9705-DD08C790E649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8924-BA55-4548-8305-BA189D5EB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685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AD3-83A5-4B6E-9705-DD08C790E649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8924-BA55-4548-8305-BA189D5EB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883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AD3-83A5-4B6E-9705-DD08C790E649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8924-BA55-4548-8305-BA189D5EB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12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B3AD3-83A5-4B6E-9705-DD08C790E649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A8924-BA55-4548-8305-BA189D5EB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395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Реализация проекта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«Развитие функциональной грамотности школьников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МБОУ «Гимназия № 10 Зеленодольского       муниципального района республики  Татарстан»» </a:t>
            </a:r>
            <a:b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435847"/>
            <a:ext cx="7376864" cy="1554352"/>
          </a:xfrm>
        </p:spPr>
        <p:txBody>
          <a:bodyPr>
            <a:normAutofit fontScale="40000" lnSpcReduction="20000"/>
          </a:bodyPr>
          <a:lstStyle/>
          <a:p>
            <a:pPr algn="l">
              <a:lnSpc>
                <a:spcPct val="120000"/>
              </a:lnSpc>
            </a:pPr>
            <a:endParaRPr lang="ru-RU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Будько С.В., 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директор</a:t>
            </a:r>
            <a:b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Азина Л.Н., заместитель директора по УР </a:t>
            </a:r>
          </a:p>
          <a:p>
            <a:pPr algn="l">
              <a:lnSpc>
                <a:spcPct val="120000"/>
              </a:lnSpc>
            </a:pP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Устинова О.А., 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</a:t>
            </a:r>
          </a:p>
          <a:p>
            <a:pPr algn="l">
              <a:lnSpc>
                <a:spcPct val="120000"/>
              </a:lnSpc>
            </a:pP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3287188"/>
            <a:ext cx="1851670" cy="18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61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571750"/>
            <a:ext cx="4177604" cy="24754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2500312"/>
            <a:ext cx="4482478" cy="25362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205980"/>
            <a:ext cx="4463925" cy="2222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214296"/>
            <a:ext cx="4178174" cy="22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60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Внесение изменений в основные документы: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образовательные программы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годовой план работы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 методической работы гимназии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темы самообразования педагогов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 ВШК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технологические карты уроков.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3" y="2340887"/>
            <a:ext cx="2448273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Нормативно-правовая база по реализации проекта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0"/>
            <a:ext cx="6995120" cy="3819871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создании рабочей группы с целью реализации плана мероприятий по формированию ЧГ обучающихся и исключению рисков ученической неуспеваемости».</a:t>
            </a:r>
          </a:p>
          <a:p>
            <a:pPr lvl="0" algn="just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«Об утверждении на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 учебный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плана мероприятий, направленных на формирование ФГ и исключению рисков        ученической неуспеваемости».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2643758"/>
            <a:ext cx="1584176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Приказы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0"/>
            <a:ext cx="6995120" cy="381987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«Дорожной карты»  по обеспечению процесса перехода к формированию и оценке ЧГ.</a:t>
            </a:r>
          </a:p>
          <a:p>
            <a:pPr lvl="0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корректировок в ООП ООО, рабочие программы по предметам.</a:t>
            </a:r>
          </a:p>
          <a:p>
            <a:pPr lvl="0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в рамках внеурочной деятельности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  «читательская грамотность»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(4-9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2643758"/>
            <a:ext cx="158417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66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Приказы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0"/>
            <a:ext cx="6995120" cy="3819871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об утверждении индивидуального образовательного маршрута учителя с целью реализации плана мероприятий по формированию ЧГ обучающихся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об утверждении графика заседаний ШМО по формированию ЧГ обучающихся.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поощрении учителя, активно участвующего в реализации  плана мероприятий по формированию ЧГ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2643758"/>
            <a:ext cx="158417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5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родительских собраний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6779096" cy="3394472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«Причины, по которым читать книги нужно всей семьёй»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развивать у ребёнка желание читать»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 традициям семейного чтения»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«Роль книги и чтения в формировании читательской компетенции»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2067694"/>
            <a:ext cx="2267744" cy="24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52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самообразования педагогов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«Методы и приемы формирования читательской грамотности на уроках истории и обществознания»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читательской компетенции младшего школьника на уроках литературного чтения»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интереса к художественной литературе и культуре своего народа»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читательской грамотности на уроках русского языка»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«Работа с текстом как основной способ формирования ЧГ обучающихся на уроках естественно - математического цикла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5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359" y="614709"/>
            <a:ext cx="82296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marL="0" indent="0" algn="ctr">
              <a:buNone/>
            </a:pP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7293" y="2715766"/>
            <a:ext cx="3549507" cy="229167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9550465"/>
              </p:ext>
            </p:extLst>
          </p:nvPr>
        </p:nvGraphicFramePr>
        <p:xfrm>
          <a:off x="107504" y="2462847"/>
          <a:ext cx="5006948" cy="1143000"/>
        </p:xfrm>
        <a:graphic>
          <a:graphicData uri="http://schemas.openxmlformats.org/drawingml/2006/table">
            <a:tbl>
              <a:tblPr/>
              <a:tblGrid>
                <a:gridCol w="2503474">
                  <a:extLst>
                    <a:ext uri="{9D8B030D-6E8A-4147-A177-3AD203B41FA5}">
                      <a16:colId xmlns:a16="http://schemas.microsoft.com/office/drawing/2014/main" xmlns="" val="3058101344"/>
                    </a:ext>
                  </a:extLst>
                </a:gridCol>
                <a:gridCol w="2503474">
                  <a:extLst>
                    <a:ext uri="{9D8B030D-6E8A-4147-A177-3AD203B41FA5}">
                      <a16:colId xmlns:a16="http://schemas.microsoft.com/office/drawing/2014/main" xmlns="" val="17163102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effectLst/>
                        </a:rPr>
                        <a:t>Телефон:</a:t>
                      </a:r>
                      <a:endParaRPr lang="ru-RU">
                        <a:effectLst/>
                      </a:endParaRPr>
                    </a:p>
                  </a:txBody>
                  <a:tcPr marR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+7(843)-714-38-55</a:t>
                      </a:r>
                      <a:r>
                        <a:rPr lang="ru-RU" dirty="0" smtClean="0">
                          <a:effectLst/>
                        </a:rPr>
                        <a:t>;</a:t>
                      </a:r>
                    </a:p>
                    <a:p>
                      <a:pPr fontAlgn="t"/>
                      <a:r>
                        <a:rPr lang="ru-RU" dirty="0" smtClean="0">
                          <a:effectLst/>
                        </a:rPr>
                        <a:t>+</a:t>
                      </a:r>
                      <a:r>
                        <a:rPr lang="ru-RU" dirty="0">
                          <a:effectLst/>
                        </a:rPr>
                        <a:t>7(843)-714-26-87</a:t>
                      </a:r>
                    </a:p>
                  </a:txBody>
                  <a:tcPr marR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3028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1">
                          <a:effectLst/>
                        </a:rPr>
                        <a:t>E-Mail:</a:t>
                      </a:r>
                      <a:endParaRPr lang="en-US">
                        <a:effectLst/>
                      </a:endParaRPr>
                    </a:p>
                  </a:txBody>
                  <a:tcPr marR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Sch188@bk.ru</a:t>
                      </a:r>
                    </a:p>
                  </a:txBody>
                  <a:tcPr marR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5422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9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текущей ситуации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Ш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кол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да</a:t>
            </a:r>
            <a:r>
              <a:rPr lang="ru-RU" dirty="0" smtClean="0">
                <a:latin typeface="Times New Roman" pitchFamily="18" charset="0"/>
              </a:rPr>
              <a:t>е</a:t>
            </a:r>
            <a:r>
              <a:rPr lang="en-US" dirty="0" smtClean="0">
                <a:latin typeface="Times New Roman" pitchFamily="18" charset="0"/>
              </a:rPr>
              <a:t>т </a:t>
            </a:r>
            <a:r>
              <a:rPr lang="en-US" dirty="0" err="1" smtClean="0">
                <a:latin typeface="Times New Roman" pitchFamily="18" charset="0"/>
              </a:rPr>
              <a:t>сильные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предметные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</a:rPr>
              <a:t>знания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</a:rPr>
              <a:t>но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</a:rPr>
              <a:t>не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</a:rPr>
              <a:t>уч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и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  <a:t>т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</a:rPr>
              <a:t>применять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</a:rPr>
              <a:t>их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в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реальных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жизненных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ситуациях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Способны ли выпускники школы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дать ответ  вызовам завтрашнего дня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уверенно действовать, эффективно решать задачи в повседневной реальной жизни, самостоятельно учиться, переучиваться, адаптируясь к новым нестандартным ситуациям?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проблемы функционально неграмотных: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6059016" cy="339447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80000"/>
              </a:lnSpc>
            </a:pPr>
            <a: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при выборе нужного товара, лекарств</a:t>
            </a:r>
            <a:endParaRPr lang="en-US" alt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оплаты счетов, заполнения налоговых квитанций и банковских документов, оформления почтовых отправлений и писем </a:t>
            </a:r>
            <a:endParaRPr lang="en-US" alt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 эксплуатацией бытовых электроприборов, невозможность разбираться в инструкциях к ним</a:t>
            </a:r>
            <a:endParaRPr lang="en-US" alt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работы с компьютером и другими гаджетами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10019749"/>
              </p:ext>
            </p:extLst>
          </p:nvPr>
        </p:nvGraphicFramePr>
        <p:xfrm>
          <a:off x="6588224" y="3075806"/>
          <a:ext cx="2345898" cy="1759595"/>
        </p:xfrm>
        <a:graphic>
          <a:graphicData uri="http://schemas.openxmlformats.org/presentationml/2006/ole">
            <p:oleObj spid="_x0000_s1030" name="Точечный рисунок" r:id="rId3" imgW="11430000" imgH="857268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причины низкого уровня функциональной грамотности: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86177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недостаточная </a:t>
            </a: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ориентированность содержания образования по учебным дисциплинам, их </a:t>
            </a: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оторванностью от реалий 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жизни;</a:t>
            </a:r>
          </a:p>
          <a:p>
            <a:pPr algn="just">
              <a:buNone/>
            </a:pP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      </a:t>
            </a: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перегруженность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 и учебников;</a:t>
            </a:r>
          </a:p>
          <a:p>
            <a:pPr algn="just">
              <a:buNone/>
            </a:pP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вниманием к формированию </a:t>
            </a:r>
            <a:r>
              <a:rPr lang="ru-RU" sz="7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общеучебных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прикладных 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интеллектуальных </a:t>
            </a: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None/>
            </a:pP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  </a:t>
            </a: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внимание к формированию и развитию способности 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к осмыслению информации разного содержания и формы, ее оценке и использованию для разрешения различных ситуаций, близких к реальным.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72"/>
            <a:ext cx="8229600" cy="1000132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5"/>
            <a:ext cx="8229600" cy="295156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</a:rPr>
              <a:t>         </a:t>
            </a:r>
            <a:r>
              <a:rPr lang="ru-RU" sz="2400" dirty="0" smtClean="0">
                <a:latin typeface="Times New Roman" pitchFamily="18" charset="0"/>
              </a:rPr>
              <a:t>Определение актуальных проблем  в организации  современных подходов по формированию функциональной грамотности школьников  и возможных путей их решения в реальной педагогической практике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3291830"/>
            <a:ext cx="1923678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43558"/>
            <a:ext cx="8579296" cy="3960440"/>
          </a:xfrm>
        </p:spPr>
        <p:txBody>
          <a:bodyPr>
            <a:normAutofit fontScale="70000" lnSpcReduction="20000"/>
          </a:bodyPr>
          <a:lstStyle/>
          <a:p>
            <a:pPr algn="just">
              <a:buFontTx/>
              <a:buNone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>       </a:t>
            </a:r>
            <a:r>
              <a:rPr lang="ru-RU" b="1" dirty="0" smtClean="0">
                <a:latin typeface="Times New Roman" pitchFamily="18" charset="0"/>
              </a:rPr>
              <a:t>1.      Определить основные требования к организации работы по формированию функциональной грамотности школьников;</a:t>
            </a:r>
            <a:br>
              <a:rPr lang="ru-RU" b="1" dirty="0" smtClean="0">
                <a:latin typeface="Times New Roman" pitchFamily="18" charset="0"/>
              </a:rPr>
            </a:br>
            <a:endParaRPr lang="ru-RU" b="1" dirty="0" smtClean="0">
              <a:latin typeface="Times New Roman" pitchFamily="18" charset="0"/>
            </a:endParaRPr>
          </a:p>
          <a:p>
            <a:pPr algn="just"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     2.  Повысить интерес педагогов к учебно-воспитательной работе  по формированию функциональной грамотности школьников через повышение уровня самообразования, изучения и внедрения новых образовательных технологий;</a:t>
            </a:r>
            <a:br>
              <a:rPr lang="ru-RU" b="1" dirty="0" smtClean="0">
                <a:latin typeface="Times New Roman" pitchFamily="18" charset="0"/>
              </a:rPr>
            </a:br>
            <a:endParaRPr lang="ru-RU" b="1" dirty="0" smtClean="0">
              <a:latin typeface="Times New Roman" pitchFamily="18" charset="0"/>
            </a:endParaRPr>
          </a:p>
          <a:p>
            <a:pPr algn="just"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      3.       Разработать методические рекомендации</a:t>
            </a:r>
          </a:p>
          <a:p>
            <a:pPr algn="just"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      к проектированию и проведению уроков, </a:t>
            </a:r>
          </a:p>
          <a:p>
            <a:pPr algn="just"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      направленных на развитие функциональной </a:t>
            </a:r>
          </a:p>
          <a:p>
            <a:pPr algn="just"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      грамотности школьников.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2913364"/>
            <a:ext cx="2267744" cy="2149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Перечень ожидаемых результатов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607049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Разработка модели формирования функциональной грамотности педагогами школы;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банка заданий для формирования функциональной грамотности школьников;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Повышения уровня развития функциональной грамотности.</a:t>
            </a:r>
          </a:p>
          <a:p>
            <a:pPr lvl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3363838"/>
            <a:ext cx="2917516" cy="1779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5331397"/>
              </p:ext>
            </p:extLst>
          </p:nvPr>
        </p:nvGraphicFramePr>
        <p:xfrm>
          <a:off x="457198" y="1563638"/>
          <a:ext cx="8507289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555526"/>
            <a:ext cx="87129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Этапы реализации проекта</a:t>
            </a:r>
            <a:endParaRPr lang="ru-RU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1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Мероприятия, проведенные в рамках реализации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1. Методический совет на тему “Реализация “Дорожной карты по формированию и оценке функциональной грамотности школьников”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2.Заседание школьных методических объединений по разработке планов работы по реализации “Дорожной карты по формированию и оценке функциональной грамотности школьников”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3. Педагогический  совет на тему “Формирование и оценка функциональной грамотности школьников”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3775348"/>
            <a:ext cx="1944216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939</TotalTime>
  <Words>584</Words>
  <Application>Microsoft Office PowerPoint</Application>
  <PresentationFormat>Экран (16:9)</PresentationFormat>
  <Paragraphs>82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Точечный рисунок</vt:lpstr>
      <vt:lpstr>      Реализация проекта «Развитие функциональной грамотности школьников      МБОУ «Гимназия № 10 Зеленодольского       муниципального района республики  Татарстан»»     </vt:lpstr>
      <vt:lpstr>Анализ текущей ситуации</vt:lpstr>
      <vt:lpstr> Некоторые проблемы функционально неграмотных:  </vt:lpstr>
      <vt:lpstr>Основные  причины низкого уровня функциональной грамотности: </vt:lpstr>
      <vt:lpstr>Цель проекта  </vt:lpstr>
      <vt:lpstr>Задачи:</vt:lpstr>
      <vt:lpstr>Перечень ожидаемых результатов</vt:lpstr>
      <vt:lpstr>Слайд 8</vt:lpstr>
      <vt:lpstr>Мероприятия, проведенные в рамках реализации проекта</vt:lpstr>
      <vt:lpstr>Слайд 10</vt:lpstr>
      <vt:lpstr>Внесение изменений в основные документы:</vt:lpstr>
      <vt:lpstr>Нормативно-правовая база по реализации проекта</vt:lpstr>
      <vt:lpstr>Приказы</vt:lpstr>
      <vt:lpstr>Приказы</vt:lpstr>
      <vt:lpstr>Тематика родительских собраний</vt:lpstr>
      <vt:lpstr>Темы самообразования педагогов </vt:lpstr>
      <vt:lpstr>Слайд 17</vt:lpstr>
    </vt:vector>
  </TitlesOfParts>
  <Company>KPFU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Примерные требования</dc:title>
  <dc:creator>Осипова Лилия Фаритовна</dc:creator>
  <cp:lastModifiedBy>компьютер завучи</cp:lastModifiedBy>
  <cp:revision>128</cp:revision>
  <dcterms:created xsi:type="dcterms:W3CDTF">2020-10-22T08:39:08Z</dcterms:created>
  <dcterms:modified xsi:type="dcterms:W3CDTF">2020-12-23T04:19:13Z</dcterms:modified>
</cp:coreProperties>
</file>