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86" r:id="rId5"/>
    <p:sldId id="287" r:id="rId6"/>
    <p:sldId id="262" r:id="rId7"/>
    <p:sldId id="266" r:id="rId8"/>
    <p:sldId id="284" r:id="rId9"/>
    <p:sldId id="265" r:id="rId10"/>
    <p:sldId id="268" r:id="rId11"/>
    <p:sldId id="285" r:id="rId12"/>
    <p:sldId id="267" r:id="rId13"/>
    <p:sldId id="270" r:id="rId14"/>
    <p:sldId id="269" r:id="rId15"/>
    <p:sldId id="274" r:id="rId16"/>
    <p:sldId id="288" r:id="rId17"/>
    <p:sldId id="273" r:id="rId18"/>
    <p:sldId id="275" r:id="rId19"/>
    <p:sldId id="272" r:id="rId20"/>
    <p:sldId id="271" r:id="rId21"/>
    <p:sldId id="276" r:id="rId22"/>
    <p:sldId id="281" r:id="rId23"/>
    <p:sldId id="277" r:id="rId24"/>
    <p:sldId id="278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16CC-06FC-45CF-94C9-4749CF9FA33B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A494-5763-456C-9862-407DD4E17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Vstrecha_-_ko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500306"/>
            <a:ext cx="5164837" cy="3698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64291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Сценарий досуга с участием родителей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«Масленичные посиделки»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50070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воспитатель Макаревич И.М.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9058" y="571480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Среда - середина Масленицы. Самый вкусный день, поэтому и зовут его – ЛАКОМКА. Среда–семейный день. В каждом доме на стол подаются многочисленные яства, вкусности и всё это в огромных количествах. Столы ломятся от пирогов, оладушек и пампушек.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000371"/>
            <a:ext cx="3429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гости Масленка идет </a:t>
            </a:r>
          </a:p>
          <a:p>
            <a:r>
              <a:rPr lang="ru-RU" b="1" i="1" dirty="0" smtClean="0"/>
              <a:t>С пирогами и блинами, </a:t>
            </a:r>
          </a:p>
          <a:p>
            <a:r>
              <a:rPr lang="ru-RU" b="1" i="1" dirty="0" smtClean="0"/>
              <a:t>Весну под руку ведет!  </a:t>
            </a:r>
          </a:p>
          <a:p>
            <a:endParaRPr lang="ru-RU" dirty="0" smtClean="0"/>
          </a:p>
          <a:p>
            <a:r>
              <a:rPr lang="ru-RU" b="1" dirty="0" smtClean="0"/>
              <a:t>Ведущая: </a:t>
            </a:r>
            <a:r>
              <a:rPr lang="ru-RU" b="1" i="1" dirty="0" smtClean="0"/>
              <a:t>Про Масленицу в этот день пели такие песни:</a:t>
            </a:r>
          </a:p>
          <a:p>
            <a:r>
              <a:rPr lang="ru-RU" b="1" i="1" dirty="0" smtClean="0"/>
              <a:t> Ой, ты Лакомка-Среда </a:t>
            </a:r>
          </a:p>
          <a:p>
            <a:r>
              <a:rPr lang="ru-RU" b="1" i="1" dirty="0" smtClean="0"/>
              <a:t>Масляная сковорода </a:t>
            </a:r>
          </a:p>
          <a:p>
            <a:r>
              <a:rPr lang="ru-RU" b="1" i="1" dirty="0" smtClean="0"/>
              <a:t>Как повелось со старины </a:t>
            </a:r>
          </a:p>
          <a:p>
            <a:r>
              <a:rPr lang="ru-RU" b="1" i="1" dirty="0" smtClean="0"/>
              <a:t>Едем к теще на блины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000372"/>
            <a:ext cx="3475774" cy="301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90304_153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28604"/>
            <a:ext cx="6350917" cy="4590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528638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Под фонограмму исполняется песня </a:t>
            </a:r>
          </a:p>
          <a:p>
            <a:pPr algn="ctr"/>
            <a:r>
              <a:rPr lang="ru-RU" sz="2000" dirty="0" smtClean="0"/>
              <a:t>«Ой, Блины, блины, блины»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868" y="500042"/>
            <a:ext cx="49292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Кого на масленой неделе </a:t>
            </a:r>
          </a:p>
          <a:p>
            <a:r>
              <a:rPr lang="ru-RU" b="1" i="1" dirty="0" smtClean="0"/>
              <a:t>Не катали карусели? </a:t>
            </a:r>
          </a:p>
          <a:p>
            <a:r>
              <a:rPr lang="ru-RU" b="1" i="1" dirty="0" smtClean="0"/>
              <a:t>Садитесь, садитесь, </a:t>
            </a:r>
          </a:p>
          <a:p>
            <a:r>
              <a:rPr lang="ru-RU" b="1" i="1" dirty="0" smtClean="0"/>
              <a:t>И бесплатно прокатитесь! </a:t>
            </a:r>
          </a:p>
          <a:p>
            <a:endParaRPr lang="ru-RU" dirty="0" smtClean="0"/>
          </a:p>
          <a:p>
            <a:r>
              <a:rPr lang="ru-RU" b="1" dirty="0" smtClean="0"/>
              <a:t>Игра Карусель </a:t>
            </a:r>
          </a:p>
          <a:p>
            <a:endParaRPr lang="ru-RU" dirty="0" smtClean="0"/>
          </a:p>
          <a:p>
            <a:r>
              <a:rPr lang="ru-RU" b="1" i="1" dirty="0" smtClean="0"/>
              <a:t>(Дети с родителями берутся за длинные разноцветные ленты, укреплённые на Карусели вертящемся колесе сверху длинной палки, держатся за ленты и идут по кругу ускоряют шаг, затем сбавляют его и, останавливаются) </a:t>
            </a:r>
          </a:p>
          <a:p>
            <a:endParaRPr lang="ru-RU" dirty="0" smtClean="0"/>
          </a:p>
          <a:p>
            <a:r>
              <a:rPr lang="ru-RU" b="1" i="1" dirty="0" smtClean="0"/>
              <a:t>Еле-еле. Еле-еле </a:t>
            </a:r>
          </a:p>
          <a:p>
            <a:r>
              <a:rPr lang="ru-RU" b="1" i="1" dirty="0" smtClean="0"/>
              <a:t>Завертелись карусели. </a:t>
            </a:r>
          </a:p>
          <a:p>
            <a:r>
              <a:rPr lang="ru-RU" b="1" i="1" dirty="0" smtClean="0"/>
              <a:t>А потом кругом, кругом, </a:t>
            </a:r>
          </a:p>
          <a:p>
            <a:r>
              <a:rPr lang="ru-RU" b="1" i="1" dirty="0" smtClean="0"/>
              <a:t>Все бегом, бегом, бегом. </a:t>
            </a:r>
          </a:p>
          <a:p>
            <a:r>
              <a:rPr lang="ru-RU" b="1" i="1" dirty="0" smtClean="0"/>
              <a:t>Тише, тише не спешите! </a:t>
            </a:r>
          </a:p>
          <a:p>
            <a:r>
              <a:rPr lang="ru-RU" b="1" i="1" dirty="0" smtClean="0"/>
              <a:t>Карусель остановите! </a:t>
            </a:r>
          </a:p>
          <a:p>
            <a:r>
              <a:rPr lang="ru-RU" b="1" i="1" dirty="0" smtClean="0"/>
              <a:t>Раз, два, раз, два – Закружилась голова!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72" y="1857364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Четверг - самый сильный из братьев и его зовут РАЗГУЛ, ШИРОКИЙ ЧЕТВЕРГ. Этот день главный в череде развлечений, так как гуляли с полным размахом русской души.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r>
              <a:rPr lang="ru-RU" b="1" i="1" dirty="0" smtClean="0"/>
              <a:t>Будем петь, гулять, - </a:t>
            </a:r>
          </a:p>
          <a:p>
            <a:r>
              <a:rPr lang="ru-RU" b="1" i="1" dirty="0" smtClean="0"/>
              <a:t>Весну-матушку встречать! </a:t>
            </a:r>
          </a:p>
          <a:p>
            <a:r>
              <a:rPr lang="ru-RU" b="1" i="1" dirty="0" smtClean="0"/>
              <a:t>Игры разные играть!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9058" y="3571876"/>
            <a:ext cx="450059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Условия игры «Передай платочек» (реквизит 1 -2 ярких платочка)</a:t>
            </a:r>
          </a:p>
          <a:p>
            <a:endParaRPr lang="ru-RU" b="1" dirty="0" smtClean="0"/>
          </a:p>
          <a:p>
            <a:r>
              <a:rPr lang="ru-RU" b="1" dirty="0" smtClean="0"/>
              <a:t>Под музыку передаем друг другу платок. На ком музыка остановилась, и у кого остался в руках платок, тот должен рассказать стихотворение, скороговорку или спеть песенку. (Можно передавать 2 платочка в разные стороны, если участников очень много)</a:t>
            </a:r>
            <a:endParaRPr lang="ru-RU" b="1" dirty="0"/>
          </a:p>
        </p:txBody>
      </p:sp>
      <p:pic>
        <p:nvPicPr>
          <p:cNvPr id="4" name="Рисунок 3" descr="800px-Tretyakov_V-derevne_1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00042"/>
            <a:ext cx="4643470" cy="296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714356"/>
            <a:ext cx="4786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Пятница – этот день называют ещё и Тёщины вечера, в этот день мать жены имеет возможность показать зятю, мужу дочери, как оно его любит и ценит. </a:t>
            </a:r>
          </a:p>
          <a:p>
            <a:endParaRPr lang="ru-RU" b="1" i="1" dirty="0" smtClean="0"/>
          </a:p>
          <a:p>
            <a:r>
              <a:rPr lang="ru-RU" b="1" i="1" dirty="0" smtClean="0"/>
              <a:t>Озорной, веселый праздник, </a:t>
            </a:r>
          </a:p>
          <a:p>
            <a:r>
              <a:rPr lang="ru-RU" b="1" i="1" dirty="0" smtClean="0"/>
              <a:t>Солнца возрождение, </a:t>
            </a:r>
          </a:p>
          <a:p>
            <a:r>
              <a:rPr lang="ru-RU" b="1" i="1" dirty="0" smtClean="0"/>
              <a:t>Вам – удачи, море счастья, </a:t>
            </a:r>
          </a:p>
          <a:p>
            <a:r>
              <a:rPr lang="ru-RU" b="1" i="1" dirty="0" smtClean="0"/>
              <a:t>Наши поздравления! </a:t>
            </a:r>
            <a:endParaRPr lang="ru-RU" b="1" i="1" dirty="0"/>
          </a:p>
        </p:txBody>
      </p:sp>
      <p:pic>
        <p:nvPicPr>
          <p:cNvPr id="6" name="Рисунок 5" descr="апрпаа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57562"/>
            <a:ext cx="3714776" cy="299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3714752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 Масленице сохранилось множество поговорок. А какие вы знаете или помните мы проверим.</a:t>
            </a:r>
          </a:p>
          <a:p>
            <a:endParaRPr lang="ru-RU" b="1" dirty="0" smtClean="0"/>
          </a:p>
          <a:p>
            <a:r>
              <a:rPr lang="ru-RU" b="1" i="1" dirty="0" smtClean="0"/>
              <a:t>Масленица - </a:t>
            </a:r>
            <a:r>
              <a:rPr lang="ru-RU" b="1" i="1" dirty="0" err="1" smtClean="0"/>
              <a:t>объедуха</a:t>
            </a:r>
            <a:r>
              <a:rPr lang="ru-RU" b="1" i="1" dirty="0" smtClean="0"/>
              <a:t>, деньгами</a:t>
            </a:r>
            <a:r>
              <a:rPr lang="ru-RU" b="1" dirty="0" smtClean="0"/>
              <a:t>… (</a:t>
            </a:r>
            <a:r>
              <a:rPr lang="ru-RU" b="1" dirty="0" err="1" smtClean="0"/>
              <a:t>приберуха</a:t>
            </a:r>
            <a:r>
              <a:rPr lang="ru-RU" b="1" dirty="0" smtClean="0"/>
              <a:t>).</a:t>
            </a:r>
          </a:p>
          <a:p>
            <a:r>
              <a:rPr lang="ru-RU" b="1" i="1" dirty="0" smtClean="0"/>
              <a:t>Не житье, а </a:t>
            </a:r>
            <a:r>
              <a:rPr lang="ru-RU" b="1" dirty="0" smtClean="0"/>
              <a:t>… (Масленица).</a:t>
            </a:r>
          </a:p>
          <a:p>
            <a:r>
              <a:rPr lang="ru-RU" b="1" i="1" dirty="0" smtClean="0"/>
              <a:t>Не все коту </a:t>
            </a:r>
            <a:r>
              <a:rPr lang="ru-RU" b="1" dirty="0" smtClean="0"/>
              <a:t>… (Масленица).</a:t>
            </a:r>
          </a:p>
          <a:p>
            <a:r>
              <a:rPr lang="ru-RU" b="1" i="1" dirty="0" smtClean="0"/>
              <a:t>Без блинов – не</a:t>
            </a:r>
            <a:r>
              <a:rPr lang="ru-RU" b="1" dirty="0" smtClean="0"/>
              <a:t>… (Масленица).</a:t>
            </a:r>
          </a:p>
          <a:p>
            <a:r>
              <a:rPr lang="ru-RU" b="1" i="1" dirty="0" smtClean="0"/>
              <a:t>В прощенный день, как на Пасху, все</a:t>
            </a:r>
            <a:r>
              <a:rPr lang="ru-RU" b="1" dirty="0" smtClean="0"/>
              <a:t>… (целуются).</a:t>
            </a:r>
            <a:endParaRPr lang="ru-RU" b="1" dirty="0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500042"/>
            <a:ext cx="5643570" cy="31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714356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Суббота -Хоть и нет у него таких шумных развлечений как у братьев, но без него не было бы мира ни в одной семье, ведь зовут его – ЗОЛОВКИНЫ ПОСИДЕЛКИ. В этот день шли в гости к золовке, к невестке. </a:t>
            </a:r>
          </a:p>
          <a:p>
            <a:r>
              <a:rPr lang="ru-RU" b="1" dirty="0" smtClean="0"/>
              <a:t>Принимали молодые золовки в этот день всю родню своего мужа. Тут уж хозяйка не могла ударить лицом в грязь. Чтоб угодить родне старалась невестка как никогда. На угощенья тратились последние деньги, доставались самые деликатесные яства. </a:t>
            </a:r>
          </a:p>
          <a:p>
            <a:endParaRPr lang="ru-RU" b="1" dirty="0" smtClean="0"/>
          </a:p>
          <a:p>
            <a:r>
              <a:rPr lang="ru-RU" b="1" i="1" dirty="0" smtClean="0"/>
              <a:t>Масленица к нам пришла, </a:t>
            </a:r>
          </a:p>
          <a:p>
            <a:r>
              <a:rPr lang="ru-RU" b="1" i="1" dirty="0" smtClean="0"/>
              <a:t>Радость людям принесла, </a:t>
            </a:r>
          </a:p>
          <a:p>
            <a:r>
              <a:rPr lang="ru-RU" b="1" i="1" dirty="0" smtClean="0"/>
              <a:t>Ну а мы пришли с блинами, </a:t>
            </a:r>
          </a:p>
          <a:p>
            <a:r>
              <a:rPr lang="ru-RU" b="1" i="1" dirty="0" smtClean="0"/>
              <a:t>Встретить праздник вместе с вами! </a:t>
            </a:r>
          </a:p>
          <a:p>
            <a:r>
              <a:rPr lang="ru-RU" b="1" i="1" dirty="0" smtClean="0"/>
              <a:t>Как на масленой неделе</a:t>
            </a:r>
          </a:p>
          <a:p>
            <a:r>
              <a:rPr lang="ru-RU" b="1" i="1" dirty="0" smtClean="0"/>
              <a:t> Мы играли, песни пели…</a:t>
            </a:r>
            <a:endParaRPr lang="ru-RU" b="1" i="1" dirty="0"/>
          </a:p>
        </p:txBody>
      </p:sp>
      <p:pic>
        <p:nvPicPr>
          <p:cNvPr id="4" name="Рисунок 3" descr="7549797_35736nothumb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71810"/>
            <a:ext cx="2464593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0430" y="571480"/>
            <a:ext cx="4786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«Кулачные бои»</a:t>
            </a:r>
          </a:p>
          <a:p>
            <a:endParaRPr lang="ru-RU" dirty="0" smtClean="0"/>
          </a:p>
          <a:p>
            <a:r>
              <a:rPr lang="ru-RU" b="1" dirty="0" smtClean="0"/>
              <a:t>Одним из основных развлечений на масленицу были «Кулачные бои». И мы с вами проведем сегодня соревнования по армрестлингу среди мальчиков.</a:t>
            </a:r>
          </a:p>
          <a:p>
            <a:endParaRPr lang="ru-RU" dirty="0"/>
          </a:p>
          <a:p>
            <a:r>
              <a:rPr lang="ru-RU" b="1" dirty="0" smtClean="0"/>
              <a:t>Игра «</a:t>
            </a:r>
            <a:r>
              <a:rPr lang="ru-RU" b="1" dirty="0" err="1" smtClean="0"/>
              <a:t>Перетягивание</a:t>
            </a:r>
            <a:r>
              <a:rPr lang="ru-RU" b="1" dirty="0" smtClean="0"/>
              <a:t> каната»</a:t>
            </a:r>
          </a:p>
          <a:p>
            <a:endParaRPr lang="ru-RU" b="1" dirty="0"/>
          </a:p>
          <a:p>
            <a:r>
              <a:rPr lang="ru-RU" b="1" dirty="0" smtClean="0"/>
              <a:t>Игра проводится двумя командами. Одна команда родителей, другая – команда детей.</a:t>
            </a:r>
            <a:endParaRPr lang="ru-RU" b="1" dirty="0"/>
          </a:p>
        </p:txBody>
      </p:sp>
      <p:pic>
        <p:nvPicPr>
          <p:cNvPr id="4" name="Рисунок 3" descr="лгпн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786190"/>
            <a:ext cx="3643338" cy="287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714356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Неделя подходит к концу. Последний день сырной недели ВОСКРЕСЕНЬЕ, носит название ПРОЩЁНОГО ДНЯ. </a:t>
            </a:r>
          </a:p>
          <a:p>
            <a:endParaRPr lang="ru-RU" b="1" dirty="0" smtClean="0"/>
          </a:p>
          <a:p>
            <a:r>
              <a:rPr lang="ru-RU" b="1" dirty="0" smtClean="0"/>
              <a:t>Воскресенье - этот день завершает празднования, и в народе его называют по-разному – ПРОВОДЫ или ЦЕЛОВАЛЬНИК. </a:t>
            </a:r>
          </a:p>
          <a:p>
            <a:endParaRPr lang="ru-RU" b="1" dirty="0"/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928934"/>
            <a:ext cx="5542514" cy="326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Здравствуйте, гости дорогие!</a:t>
            </a:r>
          </a:p>
          <a:p>
            <a:r>
              <a:rPr lang="ru-RU" b="1" i="1" dirty="0" smtClean="0"/>
              <a:t>Рады встрече</a:t>
            </a:r>
          </a:p>
          <a:p>
            <a:r>
              <a:rPr lang="ru-RU" b="1" i="1" dirty="0" smtClean="0"/>
              <a:t>Наш поклон Вам, гости важные!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000239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Вы про Масленицу знаете? </a:t>
            </a:r>
          </a:p>
          <a:p>
            <a:r>
              <a:rPr lang="ru-RU" b="1" i="1" dirty="0" smtClean="0"/>
              <a:t>Масленица – обряд древний! </a:t>
            </a:r>
          </a:p>
          <a:p>
            <a:r>
              <a:rPr lang="ru-RU" b="1" i="1" dirty="0" smtClean="0"/>
              <a:t>Ведется порядком строгим давно. </a:t>
            </a:r>
          </a:p>
          <a:p>
            <a:r>
              <a:rPr lang="ru-RU" b="1" i="1" dirty="0" smtClean="0"/>
              <a:t>Не нами, а умными заведено! </a:t>
            </a:r>
          </a:p>
          <a:p>
            <a:endParaRPr lang="ru-RU" dirty="0" smtClean="0"/>
          </a:p>
          <a:p>
            <a:r>
              <a:rPr lang="ru-RU" b="1" i="1" dirty="0" smtClean="0"/>
              <a:t>Будем зиму гнать! </a:t>
            </a:r>
          </a:p>
          <a:p>
            <a:r>
              <a:rPr lang="ru-RU" b="1" i="1" dirty="0" smtClean="0"/>
              <a:t>Начнём весну зазывать! </a:t>
            </a:r>
          </a:p>
          <a:p>
            <a:r>
              <a:rPr lang="ru-RU" b="1" i="1" dirty="0" smtClean="0"/>
              <a:t>Прощайся, народ, с тоской! </a:t>
            </a:r>
          </a:p>
          <a:p>
            <a:r>
              <a:rPr lang="ru-RU" b="1" i="1" dirty="0" smtClean="0"/>
              <a:t>Праздник общий, мирской! </a:t>
            </a:r>
          </a:p>
          <a:p>
            <a:r>
              <a:rPr lang="ru-RU" b="1" i="1" dirty="0" smtClean="0"/>
              <a:t>И, всё-таки, самый важный! </a:t>
            </a:r>
          </a:p>
          <a:p>
            <a:r>
              <a:rPr lang="ru-RU" b="1" i="1" dirty="0" smtClean="0"/>
              <a:t>Праздник семейный, домашний!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0496" y="642918"/>
            <a:ext cx="45005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Воскресенье самый важный день недели «Прощеный день». В этот день просят прощения у родных и знакомых за нанесенные обиды, после чего со спокойной душой весело поют и пляшут, провожая широкую Масленицу. </a:t>
            </a:r>
          </a:p>
          <a:p>
            <a:r>
              <a:rPr lang="ru-RU" b="1" dirty="0" smtClean="0"/>
              <a:t>Далее следует театрализованный ритуал. </a:t>
            </a:r>
          </a:p>
          <a:p>
            <a:r>
              <a:rPr lang="ru-RU" b="1" dirty="0" smtClean="0"/>
              <a:t>А просить прощения полагалось так: </a:t>
            </a:r>
          </a:p>
          <a:p>
            <a:endParaRPr lang="ru-RU" b="1" dirty="0" smtClean="0"/>
          </a:p>
          <a:p>
            <a:r>
              <a:rPr lang="ru-RU" b="1" dirty="0" smtClean="0"/>
              <a:t>Кланяясь до земли, говорят: </a:t>
            </a:r>
          </a:p>
          <a:p>
            <a:r>
              <a:rPr lang="ru-RU" b="1" dirty="0" smtClean="0"/>
              <a:t>– Простите, если чем-то обидел вас, словом или делом. </a:t>
            </a:r>
          </a:p>
          <a:p>
            <a:r>
              <a:rPr lang="ru-RU" b="1" dirty="0" smtClean="0"/>
              <a:t>В ответ, так же кланяясь, говорят: </a:t>
            </a:r>
          </a:p>
          <a:p>
            <a:r>
              <a:rPr lang="ru-RU" b="1" dirty="0" smtClean="0"/>
              <a:t>– Простите и вы, меня. </a:t>
            </a:r>
          </a:p>
          <a:p>
            <a:r>
              <a:rPr lang="ru-RU" b="1" dirty="0" smtClean="0"/>
              <a:t>(Затем обнимаются, расходятся, снова кланяются в пояс и трижды целуются символически щека к щеке.) </a:t>
            </a:r>
          </a:p>
          <a:p>
            <a:r>
              <a:rPr lang="ru-RU" b="1" dirty="0" smtClean="0"/>
              <a:t>После такого прощения любая обида забывается.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4286256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Символ зимушки-зимы</a:t>
            </a:r>
          </a:p>
          <a:p>
            <a:r>
              <a:rPr lang="ru-RU" b="1" dirty="0" smtClean="0"/>
              <a:t>Сжечь сегодня мы должны.</a:t>
            </a:r>
          </a:p>
          <a:p>
            <a:r>
              <a:rPr lang="ru-RU" b="1" dirty="0" smtClean="0"/>
              <a:t>Руки, ноги, голова,</a:t>
            </a:r>
          </a:p>
          <a:p>
            <a:r>
              <a:rPr lang="ru-RU" b="1" dirty="0" smtClean="0"/>
              <a:t>Но не жалко нам тебя.</a:t>
            </a:r>
          </a:p>
          <a:p>
            <a:r>
              <a:rPr lang="ru-RU" b="1" dirty="0" smtClean="0"/>
              <a:t>Догорай скорей дотла,</a:t>
            </a:r>
          </a:p>
          <a:p>
            <a:r>
              <a:rPr lang="ru-RU" b="1" dirty="0" smtClean="0"/>
              <a:t>К нам тогда придет весна.</a:t>
            </a:r>
          </a:p>
          <a:p>
            <a:r>
              <a:rPr lang="ru-RU" b="1" dirty="0" smtClean="0"/>
              <a:t>(чучело Масленицы)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785794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Нынче песни, пляски, шутки,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Бубенцы, гармошки, дудки.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Взялся за руки народ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Закружи нас, … 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(Хоровод)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00042"/>
            <a:ext cx="5000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Весна красная пришла,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 собой праздник принесла.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Славен он средь нас блинами,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Весельем, плясками, гуляньем.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Ему рады мы всегда,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 ним ушла от нас зима.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(Масленица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643182"/>
            <a:ext cx="4357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Форму круглую имеет,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Желтый цвет ему присущ,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 Масленицу руки греет,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Очень сладок он на вкус.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(Блин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643182"/>
            <a:ext cx="314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понедельник вас встречаю,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А во вторник поиграю.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 среду угощу вас всех,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Среда лакомка для всех.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А в четверг разгул для всех.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 пятницу схожу я к тёще,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А в субботу уж к золовке.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В воскресенье всех прощаю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И блинами угощаю.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Как проводите меня,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Стоит пост уж у двора.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(7 дней Масленицы)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Изготовление «Куклы – Масленицы»</a:t>
            </a:r>
            <a:endParaRPr lang="ru-RU" sz="2800" b="1" dirty="0"/>
          </a:p>
        </p:txBody>
      </p:sp>
      <p:pic>
        <p:nvPicPr>
          <p:cNvPr id="5" name="Рисунок 4" descr="hello_html_m3ecbb4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428736"/>
            <a:ext cx="3239390" cy="485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14546" y="500042"/>
            <a:ext cx="6357982" cy="570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 любому празднику на Руси в семье мастерили куклу, в которую вкладывалась частица души. Это была обрядовая кукла, оберег. Самыми охранными были куклы, выполненные без иглы и ножниц. При изготовлении кукол ткань старались не резать, а рвать.</a:t>
            </a:r>
          </a:p>
          <a:p>
            <a:endParaRPr lang="ru-RU" b="1" dirty="0" smtClean="0"/>
          </a:p>
          <a:p>
            <a:r>
              <a:rPr lang="ru-RU" b="1" dirty="0" smtClean="0"/>
              <a:t>Лицо </a:t>
            </a:r>
            <a:r>
              <a:rPr lang="ru-RU" b="1" dirty="0"/>
              <a:t>у обрядовой куклы, как правило, оставалось белым. Кукла без лица считалась недоступной для вселения в нее злых сил.</a:t>
            </a:r>
          </a:p>
          <a:p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легенде Масленица жила на Севере, была дочкой Деда Мороза и Метелицы. Однажды, человек увидел хрупкую девочку, прячущуюся за огромными сугробами, и попросил помочь уставшим от долгой зимы людям согреть и развеселить их. Масленица согласилась и, превратившись в здоровую, румяную женщину, блинами, хохотом и плясками заставила род человеческий позабыть о зимнем ненастье.</a:t>
            </a:r>
          </a:p>
          <a:p>
            <a:endParaRPr lang="ru-RU" b="1" dirty="0" smtClean="0"/>
          </a:p>
          <a:p>
            <a:r>
              <a:rPr lang="ru-RU" b="1" dirty="0" smtClean="0"/>
              <a:t>Кукла </a:t>
            </a:r>
            <a:r>
              <a:rPr lang="ru-RU" b="1" dirty="0"/>
              <a:t>масленица является обязательным атрибутом веселого народного гулянья — проводов зимы.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028343"/>
            <a:ext cx="614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Присутствие в доме домашней куклы масленицы в старину было обязательным. Кукла делалась на год, а затем на празднике сжигалась или пускалась по воде.</a:t>
            </a:r>
          </a:p>
          <a:p>
            <a:endParaRPr lang="ru-RU" b="1" dirty="0" smtClean="0"/>
          </a:p>
          <a:p>
            <a:r>
              <a:rPr lang="ru-RU" b="1" dirty="0" smtClean="0"/>
              <a:t>Масленица </a:t>
            </a:r>
            <a:r>
              <a:rPr lang="ru-RU" b="1" dirty="0"/>
              <a:t>символизирует достаток в семье и является мощным оберегом жилища. Куклу помещают перед входом в дом или в красном углу избы. Многие и сейчас верят в ее чудодейственную силу.</a:t>
            </a:r>
          </a:p>
          <a:p>
            <a:endParaRPr lang="ru-RU" b="1" dirty="0" smtClean="0"/>
          </a:p>
          <a:p>
            <a:r>
              <a:rPr lang="ru-RU" b="1" dirty="0" smtClean="0"/>
              <a:t>Традиционно  обрядовую </a:t>
            </a:r>
            <a:r>
              <a:rPr lang="ru-RU" b="1" dirty="0"/>
              <a:t>куклу Масленицу делали из соломы или лыка, но обязательно использовали дерево, олицетворяющее буйную силу природы.</a:t>
            </a:r>
          </a:p>
          <a:p>
            <a:r>
              <a:rPr lang="ru-RU" b="1" dirty="0"/>
              <a:t>На руки кукле вешали тесемки, завязывая которые загадывали желание.</a:t>
            </a:r>
          </a:p>
          <a:p>
            <a:endParaRPr lang="ru-RU" b="1" dirty="0" smtClean="0"/>
          </a:p>
          <a:p>
            <a:r>
              <a:rPr lang="ru-RU" b="1" dirty="0" smtClean="0"/>
              <a:t>Предлагаю </a:t>
            </a:r>
            <a:r>
              <a:rPr lang="ru-RU" b="1" dirty="0"/>
              <a:t>сделать </a:t>
            </a:r>
            <a:r>
              <a:rPr lang="ru-RU" b="1" dirty="0" err="1"/>
              <a:t>обереговую</a:t>
            </a:r>
            <a:r>
              <a:rPr lang="ru-RU" b="1" dirty="0"/>
              <a:t> куколку «Масленица».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00223_141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57166"/>
            <a:ext cx="657229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542926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Родители с детьми выполняют работу.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4810" y="1142984"/>
            <a:ext cx="3857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Пришла к нам Масленица в гости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 прекрасным блинным ароматом.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Свои печали все отбросьте,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Впустите в дом к себе достаток.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Желаю вам добра и мира,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Всех планов скорого свершения,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Чтоб вас судьба от бед хранила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чтобы было настроение.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пусть вам Масленица нынче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Подарит счастье и везение,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А вы поджаристый ей блинчик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Преподнесите с уважением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b="1" dirty="0" smtClean="0"/>
              <a:t>СПАСИБО ЗА АКТИВНОЕ УЧАСТИЕ!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642918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же это за праздник такой Масленица? Есть у неё семь сыновей. Семь родных братьев и всех их люди встречают, всех добрым словам привечают.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2143116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Понедельник, старший из 7 братьев. </a:t>
            </a:r>
            <a:r>
              <a:rPr lang="ru-RU" b="1" dirty="0" smtClean="0"/>
              <a:t> </a:t>
            </a:r>
            <a:r>
              <a:rPr lang="ru-RU" b="1" dirty="0"/>
              <a:t>В народе зовут  </a:t>
            </a:r>
            <a:r>
              <a:rPr lang="ru-RU" b="1" dirty="0" smtClean="0"/>
              <a:t>его </a:t>
            </a:r>
            <a:r>
              <a:rPr lang="ru-RU" b="1" dirty="0"/>
              <a:t>– Зачин, Встреча. С </a:t>
            </a:r>
            <a:r>
              <a:rPr lang="ru-RU" b="1" dirty="0" smtClean="0"/>
              <a:t>этого </a:t>
            </a:r>
            <a:r>
              <a:rPr lang="ru-RU" b="1" dirty="0"/>
              <a:t>дня начинается сырная неделя.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643314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Понедельник – начало праздника встречали такими словами: </a:t>
            </a:r>
          </a:p>
          <a:p>
            <a:r>
              <a:rPr lang="ru-RU" b="1" i="1" dirty="0"/>
              <a:t>Ой, </a:t>
            </a:r>
            <a:r>
              <a:rPr lang="ru-RU" b="1" i="1" dirty="0" err="1"/>
              <a:t>Масленица-кривошейка</a:t>
            </a:r>
            <a:r>
              <a:rPr lang="ru-RU" b="1" i="1" dirty="0"/>
              <a:t>, </a:t>
            </a:r>
          </a:p>
          <a:p>
            <a:r>
              <a:rPr lang="ru-RU" b="1" i="1" dirty="0"/>
              <a:t>Мы встречаем тебя хорошенько! </a:t>
            </a:r>
          </a:p>
          <a:p>
            <a:r>
              <a:rPr lang="ru-RU" b="1" i="1" dirty="0"/>
              <a:t>Сыром, маслом, калачом </a:t>
            </a:r>
          </a:p>
          <a:p>
            <a:r>
              <a:rPr lang="ru-RU" b="1" i="1" dirty="0"/>
              <a:t>И печеным яйцом! </a:t>
            </a:r>
          </a:p>
          <a:p>
            <a:r>
              <a:rPr lang="ru-RU" b="1" i="1" dirty="0"/>
              <a:t>Масленицу открывали ребятишки. Ходили по дворам с песнями и присказками.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946528"/>
            <a:ext cx="6453201" cy="483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00_1e11326da336a52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928670"/>
            <a:ext cx="6621051" cy="484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642918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хоровод «Солнце» </a:t>
            </a:r>
          </a:p>
          <a:p>
            <a:endParaRPr lang="ru-RU" dirty="0" smtClean="0"/>
          </a:p>
          <a:p>
            <a:r>
              <a:rPr lang="ru-RU" b="1" dirty="0" smtClean="0"/>
              <a:t>В центре круга – "солнце" дети и родители идут хороводом, хором произносят: </a:t>
            </a:r>
          </a:p>
          <a:p>
            <a:endParaRPr lang="ru-RU" b="1" i="1" dirty="0" smtClean="0"/>
          </a:p>
          <a:p>
            <a:r>
              <a:rPr lang="ru-RU" b="1" i="1" dirty="0" smtClean="0"/>
              <a:t>Гори, солнце, ярче – </a:t>
            </a:r>
          </a:p>
          <a:p>
            <a:r>
              <a:rPr lang="ru-RU" b="1" i="1" dirty="0" smtClean="0"/>
              <a:t>Летом будет жарче, </a:t>
            </a:r>
          </a:p>
          <a:p>
            <a:r>
              <a:rPr lang="ru-RU" b="1" i="1" dirty="0" smtClean="0"/>
              <a:t>А зима теплее, </a:t>
            </a:r>
          </a:p>
          <a:p>
            <a:r>
              <a:rPr lang="ru-RU" b="1" i="1" dirty="0" smtClean="0"/>
              <a:t>А весна милее. </a:t>
            </a:r>
          </a:p>
          <a:p>
            <a:endParaRPr lang="ru-RU" dirty="0" smtClean="0"/>
          </a:p>
          <a:p>
            <a:r>
              <a:rPr lang="ru-RU" b="1" dirty="0" smtClean="0"/>
              <a:t>Первые две строчки идут хороводом, на последующие две поворачиваются лицом друг к другу, делают поклон, затем подходят ближе к «Солнцу», оно говорит «ГОРЯЧО!» и догоняет детей. Догнав играющего, дотрагивается до него, ребёнок замирает и выбывает из игры.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28604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Вторник - второй брат и зовут его ЗАИГРЫШ, именно с этого дня начинаются самые главные развлечения. Все и везде катаются на санях, да с бубенцами, играют в снежки и салочки на снежных улицах, наперегонки съезжают с гор.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643050"/>
            <a:ext cx="3643338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Вас на Масленицу ждем! </a:t>
            </a:r>
          </a:p>
          <a:p>
            <a:r>
              <a:rPr lang="ru-RU" b="1" i="1" dirty="0" smtClean="0"/>
              <a:t>Встретим масленым блином, </a:t>
            </a:r>
          </a:p>
          <a:p>
            <a:r>
              <a:rPr lang="ru-RU" b="1" i="1" dirty="0" smtClean="0"/>
              <a:t>Сыром, медом, калачом </a:t>
            </a:r>
          </a:p>
          <a:p>
            <a:r>
              <a:rPr lang="ru-RU" b="1" i="1" dirty="0" smtClean="0"/>
              <a:t>Да с капустой пирогом. </a:t>
            </a:r>
          </a:p>
          <a:p>
            <a:r>
              <a:rPr lang="ru-RU" b="1" i="1" dirty="0" smtClean="0"/>
              <a:t>Всех нас пост Великий ждет, </a:t>
            </a:r>
          </a:p>
          <a:p>
            <a:r>
              <a:rPr lang="ru-RU" b="1" i="1" dirty="0" smtClean="0"/>
              <a:t>Наедайся впрок, народ! </a:t>
            </a:r>
          </a:p>
          <a:p>
            <a:r>
              <a:rPr lang="ru-RU" b="1" i="1" dirty="0" smtClean="0"/>
              <a:t>Всю </a:t>
            </a:r>
            <a:r>
              <a:rPr lang="ru-RU" b="1" i="1" dirty="0" err="1" smtClean="0"/>
              <a:t>неделюшку</a:t>
            </a:r>
            <a:r>
              <a:rPr lang="ru-RU" b="1" i="1" dirty="0" smtClean="0"/>
              <a:t> гуляй, </a:t>
            </a:r>
          </a:p>
          <a:p>
            <a:r>
              <a:rPr lang="ru-RU" b="1" i="1" dirty="0" smtClean="0"/>
              <a:t>Все запасы подъедай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40005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«Ручеёк»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429132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Как у наших у ворот </a:t>
            </a:r>
          </a:p>
          <a:p>
            <a:r>
              <a:rPr lang="ru-RU" b="1" i="1" dirty="0" smtClean="0"/>
              <a:t>Стоит ряженый народ. </a:t>
            </a:r>
          </a:p>
          <a:p>
            <a:r>
              <a:rPr lang="ru-RU" b="1" i="1" dirty="0" smtClean="0"/>
              <a:t>А ребята удалые </a:t>
            </a:r>
          </a:p>
          <a:p>
            <a:r>
              <a:rPr lang="ru-RU" b="1" i="1" dirty="0" smtClean="0"/>
              <a:t>В те ворота расписные</a:t>
            </a:r>
          </a:p>
          <a:p>
            <a:r>
              <a:rPr lang="ru-RU" b="1" i="1" dirty="0" smtClean="0"/>
              <a:t>Парой быстро пробегут, </a:t>
            </a:r>
          </a:p>
          <a:p>
            <a:r>
              <a:rPr lang="ru-RU" b="1" i="1" dirty="0" smtClean="0"/>
              <a:t>Смех, забавы принесут!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Vdovina_Nastja_14_let_Masle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5143536" cy="3789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628" y="4572008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Как у наших у ворот </a:t>
            </a:r>
          </a:p>
          <a:p>
            <a:r>
              <a:rPr lang="ru-RU" b="1" i="1" dirty="0" smtClean="0"/>
              <a:t>Стоит ряженый народ. </a:t>
            </a:r>
          </a:p>
          <a:p>
            <a:r>
              <a:rPr lang="ru-RU" b="1" i="1" dirty="0" smtClean="0"/>
              <a:t>А ребята удалые </a:t>
            </a:r>
          </a:p>
          <a:p>
            <a:r>
              <a:rPr lang="ru-RU" b="1" i="1" dirty="0" smtClean="0"/>
              <a:t>В те ворота расписные</a:t>
            </a:r>
          </a:p>
          <a:p>
            <a:r>
              <a:rPr lang="ru-RU" b="1" i="1" dirty="0" smtClean="0"/>
              <a:t>Парой быстро пробегут, </a:t>
            </a:r>
          </a:p>
          <a:p>
            <a:r>
              <a:rPr lang="ru-RU" b="1" i="1" dirty="0" smtClean="0"/>
              <a:t>Смех, забавы принесут! 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421481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«Ручеёк»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500042"/>
            <a:ext cx="4000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Игра «Катание на лошадях» </a:t>
            </a:r>
          </a:p>
          <a:p>
            <a:r>
              <a:rPr lang="ru-RU" b="1" i="1" dirty="0" smtClean="0"/>
              <a:t>Будем петь, гулять, – </a:t>
            </a:r>
          </a:p>
          <a:p>
            <a:r>
              <a:rPr lang="ru-RU" b="1" i="1" dirty="0" smtClean="0"/>
              <a:t>Весну-матушку встречать! </a:t>
            </a:r>
          </a:p>
          <a:p>
            <a:r>
              <a:rPr lang="ru-RU" b="1" i="1" dirty="0" smtClean="0"/>
              <a:t>На санях кататься, блинками баловаться! </a:t>
            </a:r>
          </a:p>
          <a:p>
            <a:r>
              <a:rPr lang="ru-RU" b="1" i="1" dirty="0" smtClean="0"/>
              <a:t>(Дети встают друг за другом и следуют за ведущим.) </a:t>
            </a:r>
          </a:p>
          <a:p>
            <a:endParaRPr lang="ru-RU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ru-RU" b="1" i="1" dirty="0" smtClean="0"/>
              <a:t>Вот и вторник позади, </a:t>
            </a:r>
          </a:p>
          <a:p>
            <a:r>
              <a:rPr lang="ru-RU" b="1" i="1" dirty="0" smtClean="0"/>
              <a:t>Ждёт среда нас впереди. </a:t>
            </a:r>
          </a:p>
          <a:p>
            <a:r>
              <a:rPr lang="ru-RU" b="1" i="1" dirty="0" smtClean="0"/>
              <a:t>Приходи Среда смелее </a:t>
            </a:r>
          </a:p>
          <a:p>
            <a:r>
              <a:rPr lang="ru-RU" b="1" i="1" dirty="0" smtClean="0"/>
              <a:t>Праздник будет веселее </a:t>
            </a:r>
          </a:p>
          <a:p>
            <a:endParaRPr lang="ru-RU" dirty="0"/>
          </a:p>
        </p:txBody>
      </p:sp>
      <p:pic>
        <p:nvPicPr>
          <p:cNvPr id="4" name="Рисунок 3" descr="gffhfhf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3786214" cy="273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1464</Words>
  <Application>Microsoft Office PowerPoint</Application>
  <PresentationFormat>Экран (4:3)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23</cp:revision>
  <dcterms:created xsi:type="dcterms:W3CDTF">2020-02-23T09:54:26Z</dcterms:created>
  <dcterms:modified xsi:type="dcterms:W3CDTF">2020-02-24T10:14:42Z</dcterms:modified>
</cp:coreProperties>
</file>