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8" r:id="rId3"/>
    <p:sldId id="279" r:id="rId4"/>
    <p:sldId id="281" r:id="rId5"/>
    <p:sldId id="280" r:id="rId6"/>
    <p:sldId id="258" r:id="rId7"/>
    <p:sldId id="282" r:id="rId8"/>
    <p:sldId id="283" r:id="rId9"/>
    <p:sldId id="284" r:id="rId10"/>
    <p:sldId id="260" r:id="rId11"/>
    <p:sldId id="261" r:id="rId12"/>
    <p:sldId id="262" r:id="rId13"/>
    <p:sldId id="263" r:id="rId14"/>
    <p:sldId id="286" r:id="rId15"/>
    <p:sldId id="285" r:id="rId16"/>
    <p:sldId id="266" r:id="rId17"/>
    <p:sldId id="287" r:id="rId18"/>
    <p:sldId id="288" r:id="rId19"/>
    <p:sldId id="269" r:id="rId20"/>
    <p:sldId id="289" r:id="rId21"/>
    <p:sldId id="290" r:id="rId22"/>
    <p:sldId id="273" r:id="rId23"/>
    <p:sldId id="291" r:id="rId24"/>
    <p:sldId id="292" r:id="rId25"/>
    <p:sldId id="276" r:id="rId26"/>
    <p:sldId id="293" r:id="rId27"/>
    <p:sldId id="277" r:id="rId28"/>
    <p:sldId id="25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54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84AC0-3AA6-4D7C-ADDC-DD4C9A88AA99}" type="datetimeFigureOut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BDDAA-FCDA-4CA3-B4CD-7216FB6A3F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28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B788D-8429-4EB2-BB6A-72FBDE69B466}" type="datetime1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5ACAA-2309-4ED7-A2A7-5658E90EAB6C}" type="datetime1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7D042-28E1-412E-897C-42F5F11B8031}" type="datetime1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C779D-5CE1-4469-9EF0-396B839E4808}" type="datetime1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12628-7013-4BA6-BDD5-0EC0F1449B25}" type="datetime1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3287-208D-47B7-A446-0162AF87854D}" type="datetime1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0A849-2390-43C9-8CE9-BC5B1618F338}" type="datetime1">
              <a:rPr lang="ru-RU" smtClean="0"/>
              <a:pPr/>
              <a:t>08.11.2018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AEA8-67D7-40F0-B05D-80762742C352}" type="datetime1">
              <a:rPr lang="ru-RU" smtClean="0"/>
              <a:pPr/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07F-AE16-4CBD-8279-C2BFE35794C7}" type="datetime1">
              <a:rPr lang="ru-RU" smtClean="0"/>
              <a:pPr/>
              <a:t>08.11.2018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E4D3-F739-45EA-927F-7AA480D96B4F}" type="datetime1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F1AF3-C636-4E93-9F00-C1E85FD01D36}" type="datetime1">
              <a:rPr lang="ru-RU" smtClean="0"/>
              <a:pPr/>
              <a:t>08.11.2018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C444-B258-4199-9420-79993E7DB9B6}" type="datetime1">
              <a:rPr lang="ru-RU" smtClean="0"/>
              <a:pPr/>
              <a:t>08.11.2018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27BE-37E1-4F70-8B18-C346E20D02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circl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72;&#1083;&#1102;&#1084;&#1080;&#1085;&#1080;&#1081;.om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642918"/>
            <a:ext cx="3286148" cy="3214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7934" t="31464" r="60251" b="49024"/>
          <a:stretch>
            <a:fillRect/>
          </a:stretch>
        </p:blipFill>
        <p:spPr bwMode="auto">
          <a:xfrm>
            <a:off x="1214414" y="857232"/>
            <a:ext cx="2643206" cy="2728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3929066"/>
            <a:ext cx="2141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 вариант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143636" y="3929066"/>
            <a:ext cx="2141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2 вариант</a:t>
            </a:r>
            <a:endParaRPr lang="ru-RU" sz="3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714356"/>
            <a:ext cx="3286148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286380" y="928670"/>
            <a:ext cx="128588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Э</a:t>
            </a:r>
            <a:endParaRPr lang="ru-RU" sz="13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2" name="Месяц 11"/>
          <p:cNvSpPr/>
          <p:nvPr/>
        </p:nvSpPr>
        <p:spPr>
          <a:xfrm rot="10800000">
            <a:off x="6643702" y="1071546"/>
            <a:ext cx="642942" cy="1857388"/>
          </a:xfrm>
          <a:prstGeom prst="moon">
            <a:avLst>
              <a:gd name="adj" fmla="val 20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Месяц 12"/>
          <p:cNvSpPr/>
          <p:nvPr/>
        </p:nvSpPr>
        <p:spPr>
          <a:xfrm rot="10800000">
            <a:off x="6143636" y="1071546"/>
            <a:ext cx="642942" cy="1857388"/>
          </a:xfrm>
          <a:prstGeom prst="moon">
            <a:avLst>
              <a:gd name="adj" fmla="val 20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4" name="Месяц 13"/>
          <p:cNvSpPr/>
          <p:nvPr/>
        </p:nvSpPr>
        <p:spPr>
          <a:xfrm rot="10800000">
            <a:off x="6357950" y="1071546"/>
            <a:ext cx="642942" cy="1857388"/>
          </a:xfrm>
          <a:prstGeom prst="moon">
            <a:avLst>
              <a:gd name="adj" fmla="val 20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9322" y="29289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2</a:t>
            </a:r>
            <a:endParaRPr lang="ru-RU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86512" y="29289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8</a:t>
            </a:r>
            <a:endParaRPr lang="ru-RU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5140" y="29289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3</a:t>
            </a:r>
            <a:endParaRPr lang="ru-RU" sz="2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0100" y="4643446"/>
            <a:ext cx="6929486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428992" y="6072206"/>
            <a:ext cx="2141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3 вариант</a:t>
            </a:r>
            <a:endParaRPr lang="ru-RU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643174" y="0"/>
            <a:ext cx="342902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Определите элемент</a:t>
            </a:r>
            <a:endParaRPr lang="ru-RU" sz="2800" b="1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763688" y="4869160"/>
            <a:ext cx="5429692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5400" b="1" spc="21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en-US" sz="5400" b="1" spc="21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en-US" sz="5400" b="1" spc="21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5400" b="1" spc="21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2S</a:t>
            </a:r>
            <a:r>
              <a:rPr lang="en-US" sz="5400" b="1" spc="21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5400" b="1" spc="21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2P</a:t>
            </a:r>
            <a:r>
              <a:rPr lang="en-US" sz="5400" b="1" spc="21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</a:t>
            </a:r>
            <a:r>
              <a:rPr lang="en-US" sz="5400" b="1" spc="21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3S</a:t>
            </a:r>
            <a:r>
              <a:rPr lang="en-US" sz="5400" b="1" spc="21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5400" b="1" spc="21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3P</a:t>
            </a:r>
            <a:r>
              <a:rPr lang="en-US" sz="5400" b="1" spc="210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endParaRPr lang="en-US" sz="5400" b="1" spc="21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298376" cy="365125"/>
          </a:xfrm>
        </p:spPr>
        <p:txBody>
          <a:bodyPr/>
          <a:lstStyle/>
          <a:p>
            <a:fld id="{F05527BE-37E1-4F70-8B18-C346E20D0240}" type="slidenum">
              <a:rPr lang="ru-RU" sz="2800" b="1" smtClean="0">
                <a:solidFill>
                  <a:schemeClr val="tx1"/>
                </a:solidFill>
              </a:rPr>
              <a:pPr/>
              <a:t>1</a:t>
            </a:fld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411760" y="260648"/>
            <a:ext cx="4896544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cs typeface="Times New Roman" pitchFamily="18" charset="0"/>
              </a:rPr>
              <a:t>Закрепление</a:t>
            </a:r>
            <a:endParaRPr lang="ru-RU" sz="3600" b="1" dirty="0">
              <a:cs typeface="Times New Roman" pitchFamily="18" charset="0"/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23528" y="1412776"/>
            <a:ext cx="8208912" cy="45243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>
                <a:cs typeface="Times New Roman" pitchFamily="18" charset="0"/>
              </a:rPr>
              <a:t>1</a:t>
            </a:r>
            <a:r>
              <a:rPr lang="ru-RU" sz="3600" b="1" dirty="0">
                <a:cs typeface="Times New Roman" pitchFamily="18" charset="0"/>
              </a:rPr>
              <a:t>. В каком ряду химических элементов усиливаются неметаллические свойства</a:t>
            </a:r>
          </a:p>
          <a:p>
            <a:r>
              <a:rPr lang="ru-RU" sz="3600" b="1" dirty="0">
                <a:cs typeface="Times New Roman" pitchFamily="18" charset="0"/>
              </a:rPr>
              <a:t>соответствующих им простых веществ?</a:t>
            </a:r>
          </a:p>
          <a:p>
            <a:endParaRPr lang="ru-RU" sz="3600" b="1" dirty="0">
              <a:cs typeface="Times New Roman" pitchFamily="18" charset="0"/>
            </a:endParaRPr>
          </a:p>
          <a:p>
            <a:r>
              <a:rPr lang="ru-RU" sz="3600" b="1" dirty="0">
                <a:cs typeface="Times New Roman" pitchFamily="18" charset="0"/>
              </a:rPr>
              <a:t>1) </a:t>
            </a:r>
            <a:r>
              <a:rPr lang="ru-RU" sz="3600" b="1" dirty="0">
                <a:cs typeface="Times New Roman" pitchFamily="18" charset="0"/>
                <a:hlinkClick r:id="rId2" action="ppaction://hlinksldjump"/>
              </a:rPr>
              <a:t>алюминий → фосфор → натрий</a:t>
            </a:r>
          </a:p>
          <a:p>
            <a:r>
              <a:rPr lang="ru-RU" sz="3600" b="1" dirty="0">
                <a:cs typeface="Times New Roman" pitchFamily="18" charset="0"/>
                <a:hlinkClick r:id="rId2" action="ppaction://hlinksldjump"/>
              </a:rPr>
              <a:t>2) хлор → азот → алюминий</a:t>
            </a:r>
          </a:p>
          <a:p>
            <a:r>
              <a:rPr lang="ru-RU" sz="3600" b="1" dirty="0">
                <a:cs typeface="Times New Roman" pitchFamily="18" charset="0"/>
                <a:hlinkClick r:id="rId2" action="ppaction://hlinksldjump"/>
              </a:rPr>
              <a:t>3) магний → алюминий → натрий</a:t>
            </a:r>
            <a:endParaRPr lang="ru-RU" sz="3600" b="1" dirty="0">
              <a:cs typeface="Times New Roman" pitchFamily="18" charset="0"/>
            </a:endParaRPr>
          </a:p>
          <a:p>
            <a:r>
              <a:rPr lang="ru-RU" sz="3600" b="1" dirty="0">
                <a:cs typeface="Times New Roman" pitchFamily="18" charset="0"/>
                <a:hlinkClick r:id="rId3" action="ppaction://hlinksldjump"/>
              </a:rPr>
              <a:t>4) натрий → магний → алюминий</a:t>
            </a:r>
            <a:endParaRPr lang="ru-RU" sz="3600" b="1" dirty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857374" y="1857375"/>
            <a:ext cx="59549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600" b="1" dirty="0">
                <a:cs typeface="Times New Roman" pitchFamily="18" charset="0"/>
                <a:hlinkClick r:id="rId2" action="ppaction://hlinksldjump"/>
              </a:rPr>
              <a:t>правильно</a:t>
            </a:r>
            <a:endParaRPr lang="ru-RU" sz="9600" b="1" dirty="0"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" name="Picture 2" descr="Картинки по запросу алюминий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085184"/>
            <a:ext cx="1533550" cy="1533550"/>
          </a:xfrm>
          <a:prstGeom prst="ellipse">
            <a:avLst/>
          </a:prstGeom>
          <a:noFill/>
        </p:spPr>
      </p:pic>
      <p:sp>
        <p:nvSpPr>
          <p:cNvPr id="5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83569" y="2000250"/>
            <a:ext cx="79928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800" b="1" dirty="0" smtClean="0">
                <a:cs typeface="Times New Roman" pitchFamily="18" charset="0"/>
                <a:hlinkClick r:id="rId2" action="ppaction://hlinksldjump"/>
              </a:rPr>
              <a:t>проверьте ещё</a:t>
            </a:r>
            <a:endParaRPr lang="ru-RU" sz="8800" b="1" dirty="0"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4" name="Picture 2" descr="Картинки по запросу алюминий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52320" y="5229200"/>
            <a:ext cx="1317526" cy="1317526"/>
          </a:xfrm>
          <a:prstGeom prst="ellipse">
            <a:avLst/>
          </a:prstGeom>
          <a:noFill/>
        </p:spPr>
      </p:pic>
      <p:sp>
        <p:nvSpPr>
          <p:cNvPr id="5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251520" y="836712"/>
            <a:ext cx="8352928" cy="3970338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cs typeface="Times New Roman" pitchFamily="18" charset="0"/>
              </a:rPr>
              <a:t>Вещества, формулы которых – </a:t>
            </a:r>
            <a:r>
              <a:rPr lang="en-US" sz="3600" b="1" dirty="0">
                <a:cs typeface="Times New Roman" pitchFamily="18" charset="0"/>
              </a:rPr>
              <a:t>Al</a:t>
            </a:r>
            <a:r>
              <a:rPr lang="en-US" sz="2800" b="1" dirty="0">
                <a:cs typeface="Times New Roman" pitchFamily="18" charset="0"/>
              </a:rPr>
              <a:t>2</a:t>
            </a:r>
            <a:r>
              <a:rPr lang="ru-RU" sz="3600" b="1" dirty="0">
                <a:cs typeface="Times New Roman" pitchFamily="18" charset="0"/>
              </a:rPr>
              <a:t>O</a:t>
            </a:r>
            <a:r>
              <a:rPr lang="en-US" sz="2800" b="1" dirty="0">
                <a:cs typeface="Times New Roman" pitchFamily="18" charset="0"/>
              </a:rPr>
              <a:t>3</a:t>
            </a:r>
            <a:r>
              <a:rPr lang="ru-RU" sz="3600" b="1" dirty="0">
                <a:cs typeface="Times New Roman" pitchFamily="18" charset="0"/>
              </a:rPr>
              <a:t> и </a:t>
            </a:r>
            <a:r>
              <a:rPr lang="en-US" sz="3600" b="1" dirty="0">
                <a:cs typeface="Times New Roman" pitchFamily="18" charset="0"/>
              </a:rPr>
              <a:t>Al</a:t>
            </a:r>
            <a:r>
              <a:rPr lang="ru-RU" sz="2800" b="1" dirty="0">
                <a:cs typeface="Times New Roman" pitchFamily="18" charset="0"/>
              </a:rPr>
              <a:t>2</a:t>
            </a:r>
            <a:r>
              <a:rPr lang="en-US" sz="3600" b="1" dirty="0">
                <a:cs typeface="Times New Roman" pitchFamily="18" charset="0"/>
              </a:rPr>
              <a:t>(</a:t>
            </a:r>
            <a:r>
              <a:rPr lang="ru-RU" sz="3600" b="1" dirty="0">
                <a:cs typeface="Times New Roman" pitchFamily="18" charset="0"/>
              </a:rPr>
              <a:t>SO</a:t>
            </a:r>
            <a:r>
              <a:rPr lang="ru-RU" sz="2800" b="1" dirty="0">
                <a:cs typeface="Times New Roman" pitchFamily="18" charset="0"/>
              </a:rPr>
              <a:t>4</a:t>
            </a:r>
            <a:r>
              <a:rPr lang="en-US" sz="3600" b="1" dirty="0">
                <a:cs typeface="Times New Roman" pitchFamily="18" charset="0"/>
              </a:rPr>
              <a:t>)</a:t>
            </a:r>
            <a:r>
              <a:rPr lang="en-US" sz="2800" b="1" dirty="0">
                <a:cs typeface="Times New Roman" pitchFamily="18" charset="0"/>
              </a:rPr>
              <a:t>3</a:t>
            </a:r>
            <a:r>
              <a:rPr lang="ru-RU" sz="3600" b="1" dirty="0">
                <a:cs typeface="Times New Roman" pitchFamily="18" charset="0"/>
              </a:rPr>
              <a:t>, являются соответственно</a:t>
            </a:r>
            <a:endParaRPr lang="en-US" sz="3600" b="1" dirty="0">
              <a:cs typeface="Times New Roman" pitchFamily="18" charset="0"/>
            </a:endParaRPr>
          </a:p>
          <a:p>
            <a:endParaRPr lang="ru-RU" sz="3600" b="1" dirty="0">
              <a:cs typeface="Times New Roman" pitchFamily="18" charset="0"/>
            </a:endParaRPr>
          </a:p>
          <a:p>
            <a:r>
              <a:rPr lang="ru-RU" sz="3600" b="1" dirty="0">
                <a:cs typeface="Times New Roman" pitchFamily="18" charset="0"/>
                <a:hlinkClick r:id="rId2" action="ppaction://hlinksldjump"/>
              </a:rPr>
              <a:t>1) </a:t>
            </a:r>
            <a:r>
              <a:rPr lang="ru-RU" sz="3600" b="1" dirty="0" err="1">
                <a:cs typeface="Times New Roman" pitchFamily="18" charset="0"/>
                <a:hlinkClick r:id="rId2" action="ppaction://hlinksldjump"/>
              </a:rPr>
              <a:t>оснόвным </a:t>
            </a:r>
            <a:r>
              <a:rPr lang="ru-RU" sz="3600" b="1" dirty="0">
                <a:cs typeface="Times New Roman" pitchFamily="18" charset="0"/>
                <a:hlinkClick r:id="rId2" action="ppaction://hlinksldjump"/>
              </a:rPr>
              <a:t>оксидом и кислотой</a:t>
            </a:r>
            <a:endParaRPr lang="ru-RU" sz="3600" b="1" dirty="0">
              <a:cs typeface="Times New Roman" pitchFamily="18" charset="0"/>
            </a:endParaRPr>
          </a:p>
          <a:p>
            <a:r>
              <a:rPr lang="ru-RU" sz="3600" b="1" dirty="0">
                <a:cs typeface="Times New Roman" pitchFamily="18" charset="0"/>
                <a:hlinkClick r:id="rId2" action="ppaction://hlinksldjump"/>
              </a:rPr>
              <a:t>2) амфотерным </a:t>
            </a:r>
            <a:r>
              <a:rPr lang="ru-RU" sz="3600" b="1" dirty="0" err="1">
                <a:cs typeface="Times New Roman" pitchFamily="18" charset="0"/>
                <a:hlinkClick r:id="rId2" action="ppaction://hlinksldjump"/>
              </a:rPr>
              <a:t>гидроксидом</a:t>
            </a:r>
            <a:r>
              <a:rPr lang="ru-RU" sz="3600" b="1" dirty="0">
                <a:cs typeface="Times New Roman" pitchFamily="18" charset="0"/>
                <a:hlinkClick r:id="rId2" action="ppaction://hlinksldjump"/>
              </a:rPr>
              <a:t> и солью</a:t>
            </a:r>
            <a:endParaRPr lang="ru-RU" sz="3600" b="1" dirty="0">
              <a:cs typeface="Times New Roman" pitchFamily="18" charset="0"/>
            </a:endParaRPr>
          </a:p>
          <a:p>
            <a:r>
              <a:rPr lang="ru-RU" sz="3600" b="1" dirty="0">
                <a:cs typeface="Times New Roman" pitchFamily="18" charset="0"/>
                <a:hlinkClick r:id="rId3" action="ppaction://hlinksldjump"/>
              </a:rPr>
              <a:t>3</a:t>
            </a:r>
            <a:r>
              <a:rPr lang="ru-RU" sz="3600" b="1" dirty="0" smtClean="0">
                <a:cs typeface="Times New Roman" pitchFamily="18" charset="0"/>
                <a:hlinkClick r:id="rId3" action="ppaction://hlinksldjump"/>
              </a:rPr>
              <a:t>) амфотерным оксидом и солью</a:t>
            </a:r>
            <a:endParaRPr lang="ru-RU" sz="3600" b="1" dirty="0">
              <a:cs typeface="Times New Roman" pitchFamily="18" charset="0"/>
            </a:endParaRPr>
          </a:p>
          <a:p>
            <a:r>
              <a:rPr lang="ru-RU" sz="3600" b="1" dirty="0">
                <a:cs typeface="Times New Roman" pitchFamily="18" charset="0"/>
                <a:hlinkClick r:id="rId2" action="ppaction://hlinksldjump"/>
              </a:rPr>
              <a:t>4) </a:t>
            </a:r>
            <a:r>
              <a:rPr lang="ru-RU" sz="3600" b="1" dirty="0" err="1">
                <a:cs typeface="Times New Roman" pitchFamily="18" charset="0"/>
                <a:hlinkClick r:id="rId2" action="ppaction://hlinksldjump"/>
              </a:rPr>
              <a:t>оснόвным </a:t>
            </a:r>
            <a:r>
              <a:rPr lang="ru-RU" sz="3600" b="1" dirty="0">
                <a:cs typeface="Times New Roman" pitchFamily="18" charset="0"/>
                <a:hlinkClick r:id="rId2" action="ppaction://hlinksldjump"/>
              </a:rPr>
              <a:t>оксидом и </a:t>
            </a:r>
            <a:r>
              <a:rPr lang="ru-RU" sz="3600" b="1" dirty="0" smtClean="0">
                <a:cs typeface="Times New Roman" pitchFamily="18" charset="0"/>
                <a:hlinkClick r:id="rId2" action="ppaction://hlinksldjump"/>
              </a:rPr>
              <a:t>основанием</a:t>
            </a:r>
            <a:endParaRPr lang="ru-RU" sz="3600" b="1" dirty="0"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857374" y="1857375"/>
            <a:ext cx="59549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600" b="1" dirty="0">
                <a:cs typeface="Times New Roman" pitchFamily="18" charset="0"/>
                <a:hlinkClick r:id="rId2" action="ppaction://hlinksldjump"/>
              </a:rPr>
              <a:t>правильно</a:t>
            </a:r>
            <a:endParaRPr lang="ru-RU" sz="9600" b="1" dirty="0"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4" name="Picture 2" descr="Картинки по запросу алюминий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085184"/>
            <a:ext cx="1533550" cy="1533550"/>
          </a:xfrm>
          <a:prstGeom prst="ellipse">
            <a:avLst/>
          </a:prstGeom>
          <a:noFill/>
        </p:spPr>
      </p:pic>
      <p:sp>
        <p:nvSpPr>
          <p:cNvPr id="5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6789396" y="5871718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83569" y="2000250"/>
            <a:ext cx="79928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800" b="1" dirty="0" smtClean="0">
                <a:cs typeface="Times New Roman" pitchFamily="18" charset="0"/>
                <a:hlinkClick r:id="rId2" action="ppaction://hlinksldjump"/>
              </a:rPr>
              <a:t>проверьте ещё</a:t>
            </a:r>
            <a:endParaRPr lang="ru-RU" sz="8800" b="1" dirty="0"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4" name="Picture 2" descr="Картинки по запросу алюминий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52320" y="5229200"/>
            <a:ext cx="1317526" cy="1317526"/>
          </a:xfrm>
          <a:prstGeom prst="ellipse">
            <a:avLst/>
          </a:prstGeom>
          <a:noFill/>
        </p:spPr>
      </p:pic>
      <p:sp>
        <p:nvSpPr>
          <p:cNvPr id="5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789396" y="5871718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1043608" y="692696"/>
            <a:ext cx="6840760" cy="550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cs typeface="Times New Roman" pitchFamily="18" charset="0"/>
              </a:rPr>
              <a:t>Оксид алюминия реагирует с каждым из двух веществ:</a:t>
            </a:r>
          </a:p>
          <a:p>
            <a:endParaRPr lang="ru-RU" sz="4400" b="1" dirty="0">
              <a:cs typeface="Times New Roman" pitchFamily="18" charset="0"/>
            </a:endParaRPr>
          </a:p>
          <a:p>
            <a:r>
              <a:rPr lang="en-US" sz="4400" b="1" dirty="0">
                <a:cs typeface="Times New Roman" pitchFamily="18" charset="0"/>
              </a:rPr>
              <a:t>1</a:t>
            </a:r>
            <a:r>
              <a:rPr lang="en-US" sz="4400" b="1" dirty="0">
                <a:latin typeface="Constantia" pitchFamily="18" charset="0"/>
                <a:cs typeface="Times New Roman" pitchFamily="18" charset="0"/>
              </a:rPr>
              <a:t>) </a:t>
            </a:r>
            <a:r>
              <a:rPr lang="en-US" sz="4400" b="1" dirty="0">
                <a:latin typeface="Constantia" pitchFamily="18" charset="0"/>
                <a:cs typeface="Times New Roman" pitchFamily="18" charset="0"/>
                <a:hlinkClick r:id="rId2" action="ppaction://hlinksldjump"/>
              </a:rPr>
              <a:t>Na2O </a:t>
            </a:r>
            <a:r>
              <a:rPr lang="ru-RU" sz="4400" b="1" dirty="0">
                <a:latin typeface="Constantia" pitchFamily="18" charset="0"/>
                <a:cs typeface="Times New Roman" pitchFamily="18" charset="0"/>
                <a:hlinkClick r:id="rId2" action="ppaction://hlinksldjump"/>
              </a:rPr>
              <a:t>и </a:t>
            </a:r>
            <a:r>
              <a:rPr lang="en-US" sz="4400" b="1" dirty="0">
                <a:latin typeface="Constantia" pitchFamily="18" charset="0"/>
                <a:cs typeface="Times New Roman" pitchFamily="18" charset="0"/>
                <a:hlinkClick r:id="rId2" action="ppaction://hlinksldjump"/>
              </a:rPr>
              <a:t>H2O</a:t>
            </a:r>
          </a:p>
          <a:p>
            <a:r>
              <a:rPr lang="en-US" sz="4400" b="1" dirty="0">
                <a:latin typeface="Constantia" pitchFamily="18" charset="0"/>
                <a:cs typeface="Times New Roman" pitchFamily="18" charset="0"/>
                <a:hlinkClick r:id="rId2" action="ppaction://hlinksldjump"/>
              </a:rPr>
              <a:t>2) SiO2 </a:t>
            </a:r>
            <a:r>
              <a:rPr lang="ru-RU" sz="4400" b="1" dirty="0">
                <a:latin typeface="Constantia" pitchFamily="18" charset="0"/>
                <a:cs typeface="Times New Roman" pitchFamily="18" charset="0"/>
                <a:hlinkClick r:id="rId2" action="ppaction://hlinksldjump"/>
              </a:rPr>
              <a:t>и </a:t>
            </a:r>
            <a:r>
              <a:rPr lang="en-US" sz="4400" b="1" dirty="0">
                <a:latin typeface="Constantia" pitchFamily="18" charset="0"/>
                <a:cs typeface="Times New Roman" pitchFamily="18" charset="0"/>
                <a:hlinkClick r:id="rId2" action="ppaction://hlinksldjump"/>
              </a:rPr>
              <a:t>Ag</a:t>
            </a:r>
            <a:endParaRPr lang="en-US" sz="4400" b="1" dirty="0">
              <a:latin typeface="Constantia" pitchFamily="18" charset="0"/>
              <a:cs typeface="Times New Roman" pitchFamily="18" charset="0"/>
            </a:endParaRPr>
          </a:p>
          <a:p>
            <a:r>
              <a:rPr lang="en-US" sz="4400" b="1" dirty="0">
                <a:latin typeface="Constantia" pitchFamily="18" charset="0"/>
                <a:cs typeface="Times New Roman" pitchFamily="18" charset="0"/>
              </a:rPr>
              <a:t>3) </a:t>
            </a:r>
            <a:r>
              <a:rPr lang="en-US" sz="4400" b="1" dirty="0">
                <a:latin typeface="Constantia" pitchFamily="18" charset="0"/>
                <a:cs typeface="Times New Roman" pitchFamily="18" charset="0"/>
                <a:hlinkClick r:id="rId3" action="ppaction://hlinksldjump"/>
              </a:rPr>
              <a:t>NaOH </a:t>
            </a:r>
            <a:r>
              <a:rPr lang="ru-RU" sz="4400" b="1" dirty="0">
                <a:latin typeface="Constantia" pitchFamily="18" charset="0"/>
                <a:cs typeface="Times New Roman" pitchFamily="18" charset="0"/>
                <a:hlinkClick r:id="rId3" action="ppaction://hlinksldjump"/>
              </a:rPr>
              <a:t>и </a:t>
            </a:r>
            <a:r>
              <a:rPr lang="en-US" sz="4400" b="1" dirty="0" err="1">
                <a:latin typeface="Constantia" pitchFamily="18" charset="0"/>
                <a:cs typeface="Times New Roman" pitchFamily="18" charset="0"/>
                <a:hlinkClick r:id="rId3" action="ppaction://hlinksldjump"/>
              </a:rPr>
              <a:t>HCl</a:t>
            </a:r>
            <a:endParaRPr lang="en-US" sz="4400" b="1" dirty="0">
              <a:latin typeface="Constantia" pitchFamily="18" charset="0"/>
              <a:cs typeface="Times New Roman" pitchFamily="18" charset="0"/>
            </a:endParaRPr>
          </a:p>
          <a:p>
            <a:r>
              <a:rPr lang="en-US" sz="4400" b="1" dirty="0">
                <a:latin typeface="Constantia" pitchFamily="18" charset="0"/>
                <a:cs typeface="Times New Roman" pitchFamily="18" charset="0"/>
              </a:rPr>
              <a:t>4) </a:t>
            </a:r>
            <a:r>
              <a:rPr lang="en-US" sz="4400" b="1" dirty="0">
                <a:latin typeface="Constantia" pitchFamily="18" charset="0"/>
                <a:cs typeface="Times New Roman" pitchFamily="18" charset="0"/>
                <a:hlinkClick r:id="rId2" action="ppaction://hlinksldjump"/>
              </a:rPr>
              <a:t>HNO3 </a:t>
            </a:r>
            <a:r>
              <a:rPr lang="ru-RU" sz="4400" b="1" dirty="0">
                <a:latin typeface="Constantia" pitchFamily="18" charset="0"/>
                <a:cs typeface="Times New Roman" pitchFamily="18" charset="0"/>
                <a:hlinkClick r:id="rId2" action="ppaction://hlinksldjump"/>
              </a:rPr>
              <a:t>и </a:t>
            </a:r>
            <a:r>
              <a:rPr lang="en-US" sz="4400" b="1" dirty="0">
                <a:latin typeface="Constantia" pitchFamily="18" charset="0"/>
                <a:cs typeface="Times New Roman" pitchFamily="18" charset="0"/>
                <a:hlinkClick r:id="rId2" action="ppaction://hlinksldjump"/>
              </a:rPr>
              <a:t>O2</a:t>
            </a:r>
            <a:endParaRPr lang="ru-RU" sz="4400" b="1" dirty="0"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857374" y="1857375"/>
            <a:ext cx="59549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600" b="1" dirty="0">
                <a:cs typeface="Times New Roman" pitchFamily="18" charset="0"/>
                <a:hlinkClick r:id="rId2" action="ppaction://hlinksldjump"/>
              </a:rPr>
              <a:t>правильно</a:t>
            </a:r>
            <a:endParaRPr lang="ru-RU" sz="9600" b="1" dirty="0"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" name="Picture 2" descr="Картинки по запросу алюминий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085184"/>
            <a:ext cx="1533550" cy="1533550"/>
          </a:xfrm>
          <a:prstGeom prst="ellipse">
            <a:avLst/>
          </a:prstGeom>
          <a:noFill/>
        </p:spPr>
      </p:pic>
      <p:sp>
        <p:nvSpPr>
          <p:cNvPr id="5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789396" y="5871718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83569" y="2000250"/>
            <a:ext cx="79928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800" b="1" dirty="0" smtClean="0">
                <a:cs typeface="Times New Roman" pitchFamily="18" charset="0"/>
                <a:hlinkClick r:id="rId2" action="ppaction://hlinksldjump"/>
              </a:rPr>
              <a:t>проверьте ещё</a:t>
            </a:r>
            <a:endParaRPr lang="ru-RU" sz="8800" b="1" dirty="0"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4" name="Picture 2" descr="Картинки по запросу алюминий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52320" y="5229200"/>
            <a:ext cx="1317526" cy="1317526"/>
          </a:xfrm>
          <a:prstGeom prst="ellipse">
            <a:avLst/>
          </a:prstGeom>
          <a:noFill/>
        </p:spPr>
      </p:pic>
      <p:sp>
        <p:nvSpPr>
          <p:cNvPr id="5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789396" y="5871718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1600" y="836712"/>
            <a:ext cx="7200800" cy="50405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1043608" y="692696"/>
            <a:ext cx="685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latin typeface="Calibri" pitchFamily="34" charset="0"/>
                <a:cs typeface="Times New Roman" pitchFamily="18" charset="0"/>
              </a:rPr>
              <a:t>Какая формула отвечает </a:t>
            </a:r>
          </a:p>
          <a:p>
            <a:r>
              <a:rPr lang="ru-RU" sz="4000" b="1" dirty="0">
                <a:latin typeface="Calibri" pitchFamily="34" charset="0"/>
                <a:cs typeface="Times New Roman" pitchFamily="18" charset="0"/>
              </a:rPr>
              <a:t>составу алюмината натрия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571625" y="4214813"/>
            <a:ext cx="2133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4. H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3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AlO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3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1500188" y="3429000"/>
            <a:ext cx="3571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3. Na</a:t>
            </a:r>
            <a:r>
              <a:rPr lang="en-US" sz="36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3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AlF</a:t>
            </a:r>
            <a:r>
              <a:rPr lang="en-US" sz="36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6</a:t>
            </a:r>
            <a:endParaRPr lang="ru-RU" sz="3600" b="1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1500188" y="2643188"/>
            <a:ext cx="3643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2. Na[Al(OH)</a:t>
            </a:r>
            <a:r>
              <a:rPr lang="en-US" sz="36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4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]</a:t>
            </a:r>
            <a:endParaRPr lang="ru-RU" sz="3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2" name="Прямоугольник 7"/>
          <p:cNvSpPr>
            <a:spLocks noChangeArrowheads="1"/>
          </p:cNvSpPr>
          <p:nvPr/>
        </p:nvSpPr>
        <p:spPr bwMode="auto">
          <a:xfrm>
            <a:off x="1285875" y="2000250"/>
            <a:ext cx="3143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1.  Al(H</a:t>
            </a:r>
            <a:r>
              <a:rPr lang="en-US" sz="36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2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PO</a:t>
            </a:r>
            <a:r>
              <a:rPr lang="en-US" sz="36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4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)</a:t>
            </a:r>
            <a:r>
              <a:rPr lang="en-US" sz="3600" b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3 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9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692696"/>
            <a:ext cx="5112568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Алюминий</a:t>
            </a:r>
            <a:endParaRPr lang="ru-RU" sz="6000" b="1" dirty="0"/>
          </a:p>
        </p:txBody>
      </p:sp>
      <p:pic>
        <p:nvPicPr>
          <p:cNvPr id="36866" name="Picture 2" descr="Картинки по запросу алюми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44824"/>
            <a:ext cx="3333750" cy="3333750"/>
          </a:xfrm>
          <a:prstGeom prst="ellipse">
            <a:avLst/>
          </a:prstGeom>
          <a:noFill/>
        </p:spPr>
      </p:pic>
      <p:pic>
        <p:nvPicPr>
          <p:cNvPr id="36868" name="Picture 4" descr="Картинки по запросу алюмини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54640">
            <a:off x="539122" y="4178943"/>
            <a:ext cx="3471272" cy="2235499"/>
          </a:xfrm>
          <a:prstGeom prst="rect">
            <a:avLst/>
          </a:prstGeom>
          <a:noFill/>
        </p:spPr>
      </p:pic>
      <p:pic>
        <p:nvPicPr>
          <p:cNvPr id="36870" name="Picture 6" descr="Картинки по запросу алюминий примен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4788024" y="3861048"/>
            <a:ext cx="4096454" cy="2304256"/>
          </a:xfrm>
          <a:prstGeom prst="rect">
            <a:avLst/>
          </a:prstGeom>
          <a:noFill/>
        </p:spPr>
      </p:pic>
      <p:pic>
        <p:nvPicPr>
          <p:cNvPr id="36872" name="Picture 8" descr="Картинки по запросу алюминий примен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998014">
            <a:off x="5527412" y="1000036"/>
            <a:ext cx="3266569" cy="3266569"/>
          </a:xfrm>
          <a:prstGeom prst="rect">
            <a:avLst/>
          </a:prstGeom>
          <a:noFill/>
        </p:spPr>
      </p:pic>
      <p:pic>
        <p:nvPicPr>
          <p:cNvPr id="36874" name="Picture 10" descr="Картинки по запросу алюминий проволок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556792"/>
            <a:ext cx="2536072" cy="2018928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9" name="Номер слайда 21"/>
          <p:cNvSpPr txBox="1">
            <a:spLocks/>
          </p:cNvSpPr>
          <p:nvPr/>
        </p:nvSpPr>
        <p:spPr>
          <a:xfrm>
            <a:off x="8388424" y="6356350"/>
            <a:ext cx="298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857374" y="1857375"/>
            <a:ext cx="59549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600" b="1" dirty="0">
                <a:cs typeface="Times New Roman" pitchFamily="18" charset="0"/>
                <a:hlinkClick r:id="rId2" action="ppaction://hlinksldjump"/>
              </a:rPr>
              <a:t>правильно</a:t>
            </a:r>
            <a:endParaRPr lang="ru-RU" sz="9600" b="1" dirty="0"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4" name="Picture 2" descr="Картинки по запросу алюминий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085184"/>
            <a:ext cx="1533550" cy="1533550"/>
          </a:xfrm>
          <a:prstGeom prst="ellipse">
            <a:avLst/>
          </a:prstGeom>
          <a:noFill/>
        </p:spPr>
      </p:pic>
      <p:sp>
        <p:nvSpPr>
          <p:cNvPr id="5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789396" y="5871718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83569" y="2000250"/>
            <a:ext cx="79928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800" b="1" dirty="0" smtClean="0">
                <a:cs typeface="Times New Roman" pitchFamily="18" charset="0"/>
                <a:hlinkClick r:id="rId2" action="ppaction://hlinksldjump"/>
              </a:rPr>
              <a:t>проверьте ещё</a:t>
            </a:r>
            <a:endParaRPr lang="ru-RU" sz="8800" b="1" dirty="0"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4" name="Picture 2" descr="Картинки по запросу алюминий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52320" y="5229200"/>
            <a:ext cx="1317526" cy="1317526"/>
          </a:xfrm>
          <a:prstGeom prst="ellipse">
            <a:avLst/>
          </a:prstGeom>
          <a:noFill/>
        </p:spPr>
      </p:pic>
      <p:sp>
        <p:nvSpPr>
          <p:cNvPr id="5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789396" y="5871718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3"/>
          <p:cNvGrpSpPr>
            <a:grpSpLocks/>
          </p:cNvGrpSpPr>
          <p:nvPr/>
        </p:nvGrpSpPr>
        <p:grpSpPr bwMode="auto">
          <a:xfrm>
            <a:off x="971600" y="4365104"/>
            <a:ext cx="3143250" cy="1700213"/>
            <a:chOff x="428596" y="785794"/>
            <a:chExt cx="3143272" cy="170021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28662" y="785794"/>
              <a:ext cx="1700213" cy="1700212"/>
              <a:chOff x="1576" y="2118"/>
              <a:chExt cx="2676" cy="2676"/>
            </a:xfrm>
          </p:grpSpPr>
          <p:sp>
            <p:nvSpPr>
              <p:cNvPr id="18472" name="Oval 8"/>
              <p:cNvSpPr>
                <a:spLocks noChangeArrowheads="1"/>
              </p:cNvSpPr>
              <p:nvPr/>
            </p:nvSpPr>
            <p:spPr bwMode="auto">
              <a:xfrm>
                <a:off x="1576" y="2118"/>
                <a:ext cx="2676" cy="26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18473" name="AutoShape 9"/>
              <p:cNvCxnSpPr>
                <a:cxnSpLocks noChangeShapeType="1"/>
              </p:cNvCxnSpPr>
              <p:nvPr/>
            </p:nvCxnSpPr>
            <p:spPr bwMode="auto">
              <a:xfrm flipH="1" flipV="1">
                <a:off x="2355" y="2270"/>
                <a:ext cx="559" cy="127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474" name="AutoShape 10"/>
              <p:cNvCxnSpPr>
                <a:cxnSpLocks noChangeShapeType="1"/>
              </p:cNvCxnSpPr>
              <p:nvPr/>
            </p:nvCxnSpPr>
            <p:spPr bwMode="auto">
              <a:xfrm>
                <a:off x="1576" y="3134"/>
                <a:ext cx="1338" cy="40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475" name="AutoShape 11"/>
              <p:cNvCxnSpPr>
                <a:cxnSpLocks noChangeShapeType="1"/>
              </p:cNvCxnSpPr>
              <p:nvPr/>
            </p:nvCxnSpPr>
            <p:spPr bwMode="auto">
              <a:xfrm flipV="1">
                <a:off x="2914" y="3456"/>
                <a:ext cx="1338" cy="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476" name="AutoShape 12"/>
              <p:cNvCxnSpPr>
                <a:cxnSpLocks noChangeShapeType="1"/>
              </p:cNvCxnSpPr>
              <p:nvPr/>
            </p:nvCxnSpPr>
            <p:spPr bwMode="auto">
              <a:xfrm flipV="1">
                <a:off x="2914" y="3134"/>
                <a:ext cx="1338" cy="40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8468" name="TextBox 13"/>
            <p:cNvSpPr txBox="1">
              <a:spLocks noChangeArrowheads="1"/>
            </p:cNvSpPr>
            <p:nvPr/>
          </p:nvSpPr>
          <p:spPr bwMode="auto">
            <a:xfrm>
              <a:off x="1714480" y="928670"/>
              <a:ext cx="10001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29,2%</a:t>
              </a:r>
              <a:endParaRPr lang="ru-RU"/>
            </a:p>
          </p:txBody>
        </p:sp>
        <p:sp>
          <p:nvSpPr>
            <p:cNvPr id="18469" name="TextBox 14"/>
            <p:cNvSpPr txBox="1">
              <a:spLocks noChangeArrowheads="1"/>
            </p:cNvSpPr>
            <p:nvPr/>
          </p:nvSpPr>
          <p:spPr bwMode="auto">
            <a:xfrm>
              <a:off x="428596" y="857232"/>
              <a:ext cx="785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8,5%</a:t>
              </a:r>
              <a:endParaRPr lang="ru-RU"/>
            </a:p>
          </p:txBody>
        </p:sp>
        <p:sp>
          <p:nvSpPr>
            <p:cNvPr id="18470" name="TextBox 15"/>
            <p:cNvSpPr txBox="1">
              <a:spLocks noChangeArrowheads="1"/>
            </p:cNvSpPr>
            <p:nvPr/>
          </p:nvSpPr>
          <p:spPr bwMode="auto">
            <a:xfrm>
              <a:off x="2714612" y="1357298"/>
              <a:ext cx="857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1,9%</a:t>
              </a:r>
              <a:endParaRPr lang="ru-RU"/>
            </a:p>
          </p:txBody>
        </p:sp>
        <p:sp>
          <p:nvSpPr>
            <p:cNvPr id="18471" name="TextBox 16"/>
            <p:cNvSpPr txBox="1">
              <a:spLocks noChangeArrowheads="1"/>
            </p:cNvSpPr>
            <p:nvPr/>
          </p:nvSpPr>
          <p:spPr bwMode="auto">
            <a:xfrm>
              <a:off x="1428728" y="1857364"/>
              <a:ext cx="857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60,4%</a:t>
              </a:r>
              <a:endParaRPr lang="ru-RU"/>
            </a:p>
          </p:txBody>
        </p:sp>
      </p:grpSp>
      <p:grpSp>
        <p:nvGrpSpPr>
          <p:cNvPr id="4" name="Группа 35"/>
          <p:cNvGrpSpPr>
            <a:grpSpLocks/>
          </p:cNvGrpSpPr>
          <p:nvPr/>
        </p:nvGrpSpPr>
        <p:grpSpPr bwMode="auto">
          <a:xfrm>
            <a:off x="5436096" y="4365104"/>
            <a:ext cx="2286000" cy="1700212"/>
            <a:chOff x="4357686" y="642918"/>
            <a:chExt cx="2286016" cy="1700212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4857752" y="642918"/>
              <a:ext cx="1700213" cy="1700212"/>
              <a:chOff x="1576" y="2118"/>
              <a:chExt cx="2676" cy="2676"/>
            </a:xfrm>
          </p:grpSpPr>
          <p:sp>
            <p:nvSpPr>
              <p:cNvPr id="18463" name="Oval 8"/>
              <p:cNvSpPr>
                <a:spLocks noChangeArrowheads="1"/>
              </p:cNvSpPr>
              <p:nvPr/>
            </p:nvSpPr>
            <p:spPr bwMode="auto">
              <a:xfrm>
                <a:off x="1576" y="2118"/>
                <a:ext cx="2676" cy="26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18464" name="AutoShape 9"/>
              <p:cNvCxnSpPr>
                <a:cxnSpLocks noChangeShapeType="1"/>
              </p:cNvCxnSpPr>
              <p:nvPr/>
            </p:nvCxnSpPr>
            <p:spPr bwMode="auto">
              <a:xfrm rot="10800000">
                <a:off x="1688" y="2568"/>
                <a:ext cx="1226" cy="973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465" name="AutoShape 10"/>
              <p:cNvCxnSpPr>
                <a:cxnSpLocks noChangeShapeType="1"/>
              </p:cNvCxnSpPr>
              <p:nvPr/>
            </p:nvCxnSpPr>
            <p:spPr bwMode="auto">
              <a:xfrm>
                <a:off x="1576" y="3134"/>
                <a:ext cx="1338" cy="40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466" name="AutoShape 11"/>
              <p:cNvCxnSpPr>
                <a:cxnSpLocks noChangeShapeType="1"/>
              </p:cNvCxnSpPr>
              <p:nvPr/>
            </p:nvCxnSpPr>
            <p:spPr bwMode="auto">
              <a:xfrm flipV="1">
                <a:off x="2914" y="3456"/>
                <a:ext cx="1338" cy="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8460" name="TextBox 26"/>
            <p:cNvSpPr txBox="1">
              <a:spLocks noChangeArrowheads="1"/>
            </p:cNvSpPr>
            <p:nvPr/>
          </p:nvSpPr>
          <p:spPr bwMode="auto">
            <a:xfrm>
              <a:off x="5643570" y="928670"/>
              <a:ext cx="10001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38,1%</a:t>
              </a:r>
              <a:endParaRPr lang="ru-RU"/>
            </a:p>
          </p:txBody>
        </p:sp>
        <p:sp>
          <p:nvSpPr>
            <p:cNvPr id="18461" name="TextBox 27"/>
            <p:cNvSpPr txBox="1">
              <a:spLocks noChangeArrowheads="1"/>
            </p:cNvSpPr>
            <p:nvPr/>
          </p:nvSpPr>
          <p:spPr bwMode="auto">
            <a:xfrm>
              <a:off x="4357686" y="714356"/>
              <a:ext cx="785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1,5%</a:t>
              </a:r>
              <a:endParaRPr lang="ru-RU"/>
            </a:p>
          </p:txBody>
        </p:sp>
        <p:sp>
          <p:nvSpPr>
            <p:cNvPr id="18462" name="TextBox 29"/>
            <p:cNvSpPr txBox="1">
              <a:spLocks noChangeArrowheads="1"/>
            </p:cNvSpPr>
            <p:nvPr/>
          </p:nvSpPr>
          <p:spPr bwMode="auto">
            <a:xfrm>
              <a:off x="5357818" y="1714488"/>
              <a:ext cx="857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60,4%</a:t>
              </a:r>
              <a:endParaRPr lang="ru-RU"/>
            </a:p>
          </p:txBody>
        </p:sp>
      </p:grpSp>
      <p:grpSp>
        <p:nvGrpSpPr>
          <p:cNvPr id="6" name="Группа 56"/>
          <p:cNvGrpSpPr>
            <a:grpSpLocks/>
          </p:cNvGrpSpPr>
          <p:nvPr/>
        </p:nvGrpSpPr>
        <p:grpSpPr bwMode="auto">
          <a:xfrm>
            <a:off x="827584" y="2132856"/>
            <a:ext cx="3143250" cy="1700213"/>
            <a:chOff x="428596" y="3429000"/>
            <a:chExt cx="3143272" cy="1700212"/>
          </a:xfrm>
        </p:grpSpPr>
        <p:sp>
          <p:nvSpPr>
            <p:cNvPr id="18450" name="Oval 8"/>
            <p:cNvSpPr>
              <a:spLocks noChangeArrowheads="1"/>
            </p:cNvSpPr>
            <p:nvPr/>
          </p:nvSpPr>
          <p:spPr bwMode="auto">
            <a:xfrm>
              <a:off x="928662" y="3429000"/>
              <a:ext cx="1700213" cy="170021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18451" name="AutoShape 9"/>
            <p:cNvCxnSpPr>
              <a:cxnSpLocks noChangeShapeType="1"/>
            </p:cNvCxnSpPr>
            <p:nvPr/>
          </p:nvCxnSpPr>
          <p:spPr bwMode="auto">
            <a:xfrm rot="16200000" flipV="1">
              <a:off x="1151692" y="3706036"/>
              <a:ext cx="761236" cy="49291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52" name="AutoShape 10"/>
            <p:cNvCxnSpPr>
              <a:cxnSpLocks noChangeShapeType="1"/>
            </p:cNvCxnSpPr>
            <p:nvPr/>
          </p:nvCxnSpPr>
          <p:spPr bwMode="auto">
            <a:xfrm>
              <a:off x="928662" y="4074521"/>
              <a:ext cx="850106" cy="25859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53" name="AutoShape 11"/>
            <p:cNvCxnSpPr>
              <a:cxnSpLocks noChangeShapeType="1"/>
            </p:cNvCxnSpPr>
            <p:nvPr/>
          </p:nvCxnSpPr>
          <p:spPr bwMode="auto">
            <a:xfrm>
              <a:off x="1778769" y="4333112"/>
              <a:ext cx="792967" cy="2388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454" name="AutoShape 12"/>
            <p:cNvCxnSpPr>
              <a:cxnSpLocks noChangeShapeType="1"/>
            </p:cNvCxnSpPr>
            <p:nvPr/>
          </p:nvCxnSpPr>
          <p:spPr bwMode="auto">
            <a:xfrm flipV="1">
              <a:off x="1778769" y="3929066"/>
              <a:ext cx="721529" cy="4040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455" name="TextBox 38"/>
            <p:cNvSpPr txBox="1">
              <a:spLocks noChangeArrowheads="1"/>
            </p:cNvSpPr>
            <p:nvPr/>
          </p:nvSpPr>
          <p:spPr bwMode="auto">
            <a:xfrm>
              <a:off x="1714480" y="3571876"/>
              <a:ext cx="10001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29,2%</a:t>
              </a:r>
              <a:endParaRPr lang="ru-RU"/>
            </a:p>
          </p:txBody>
        </p:sp>
        <p:sp>
          <p:nvSpPr>
            <p:cNvPr id="18456" name="TextBox 39"/>
            <p:cNvSpPr txBox="1">
              <a:spLocks noChangeArrowheads="1"/>
            </p:cNvSpPr>
            <p:nvPr/>
          </p:nvSpPr>
          <p:spPr bwMode="auto">
            <a:xfrm>
              <a:off x="428596" y="3500438"/>
              <a:ext cx="785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8,5%</a:t>
              </a:r>
              <a:endParaRPr lang="ru-RU"/>
            </a:p>
          </p:txBody>
        </p:sp>
        <p:sp>
          <p:nvSpPr>
            <p:cNvPr id="18457" name="TextBox 40"/>
            <p:cNvSpPr txBox="1">
              <a:spLocks noChangeArrowheads="1"/>
            </p:cNvSpPr>
            <p:nvPr/>
          </p:nvSpPr>
          <p:spPr bwMode="auto">
            <a:xfrm>
              <a:off x="2714612" y="4000504"/>
              <a:ext cx="857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11,9%</a:t>
              </a:r>
              <a:endParaRPr lang="ru-RU"/>
            </a:p>
          </p:txBody>
        </p:sp>
        <p:sp>
          <p:nvSpPr>
            <p:cNvPr id="18458" name="TextBox 41"/>
            <p:cNvSpPr txBox="1">
              <a:spLocks noChangeArrowheads="1"/>
            </p:cNvSpPr>
            <p:nvPr/>
          </p:nvSpPr>
          <p:spPr bwMode="auto">
            <a:xfrm>
              <a:off x="1428728" y="4500570"/>
              <a:ext cx="857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50,4%</a:t>
              </a:r>
              <a:endParaRPr lang="ru-RU" dirty="0"/>
            </a:p>
          </p:txBody>
        </p:sp>
      </p:grpSp>
      <p:grpSp>
        <p:nvGrpSpPr>
          <p:cNvPr id="7" name="Группа 57"/>
          <p:cNvGrpSpPr>
            <a:grpSpLocks/>
          </p:cNvGrpSpPr>
          <p:nvPr/>
        </p:nvGrpSpPr>
        <p:grpSpPr bwMode="auto">
          <a:xfrm>
            <a:off x="5220072" y="2060848"/>
            <a:ext cx="2286000" cy="1700212"/>
            <a:chOff x="4357686" y="642918"/>
            <a:chExt cx="2286016" cy="1700212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4857752" y="642918"/>
              <a:ext cx="1700213" cy="1700212"/>
              <a:chOff x="1576" y="2118"/>
              <a:chExt cx="2676" cy="2676"/>
            </a:xfrm>
          </p:grpSpPr>
          <p:sp>
            <p:nvSpPr>
              <p:cNvPr id="18446" name="Oval 8"/>
              <p:cNvSpPr>
                <a:spLocks noChangeArrowheads="1"/>
              </p:cNvSpPr>
              <p:nvPr/>
            </p:nvSpPr>
            <p:spPr bwMode="auto">
              <a:xfrm>
                <a:off x="1576" y="2118"/>
                <a:ext cx="2676" cy="267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cxnSp>
            <p:nvCxnSpPr>
              <p:cNvPr id="18447" name="AutoShape 9"/>
              <p:cNvCxnSpPr>
                <a:cxnSpLocks noChangeShapeType="1"/>
              </p:cNvCxnSpPr>
              <p:nvPr/>
            </p:nvCxnSpPr>
            <p:spPr bwMode="auto">
              <a:xfrm flipH="1" flipV="1">
                <a:off x="2355" y="2270"/>
                <a:ext cx="559" cy="127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448" name="AutoShape 10"/>
              <p:cNvCxnSpPr>
                <a:cxnSpLocks noChangeShapeType="1"/>
              </p:cNvCxnSpPr>
              <p:nvPr/>
            </p:nvCxnSpPr>
            <p:spPr bwMode="auto">
              <a:xfrm>
                <a:off x="1576" y="3134"/>
                <a:ext cx="1338" cy="407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449" name="AutoShape 11"/>
              <p:cNvCxnSpPr>
                <a:cxnSpLocks noChangeShapeType="1"/>
              </p:cNvCxnSpPr>
              <p:nvPr/>
            </p:nvCxnSpPr>
            <p:spPr bwMode="auto">
              <a:xfrm flipV="1">
                <a:off x="2914" y="3456"/>
                <a:ext cx="1338" cy="8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8443" name="TextBox 59"/>
            <p:cNvSpPr txBox="1">
              <a:spLocks noChangeArrowheads="1"/>
            </p:cNvSpPr>
            <p:nvPr/>
          </p:nvSpPr>
          <p:spPr bwMode="auto">
            <a:xfrm>
              <a:off x="5643570" y="928670"/>
              <a:ext cx="10001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31,1%</a:t>
              </a:r>
              <a:endParaRPr lang="ru-RU"/>
            </a:p>
          </p:txBody>
        </p:sp>
        <p:sp>
          <p:nvSpPr>
            <p:cNvPr id="18444" name="TextBox 60"/>
            <p:cNvSpPr txBox="1">
              <a:spLocks noChangeArrowheads="1"/>
            </p:cNvSpPr>
            <p:nvPr/>
          </p:nvSpPr>
          <p:spPr bwMode="auto">
            <a:xfrm>
              <a:off x="4357686" y="714356"/>
              <a:ext cx="78581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8,5%</a:t>
              </a:r>
              <a:endParaRPr lang="ru-RU"/>
            </a:p>
          </p:txBody>
        </p:sp>
        <p:sp>
          <p:nvSpPr>
            <p:cNvPr id="18445" name="TextBox 61"/>
            <p:cNvSpPr txBox="1">
              <a:spLocks noChangeArrowheads="1"/>
            </p:cNvSpPr>
            <p:nvPr/>
          </p:nvSpPr>
          <p:spPr bwMode="auto">
            <a:xfrm>
              <a:off x="5357818" y="1714488"/>
              <a:ext cx="8572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60,4%</a:t>
              </a:r>
              <a:endParaRPr lang="ru-RU"/>
            </a:p>
          </p:txBody>
        </p:sp>
      </p:grpSp>
      <p:sp>
        <p:nvSpPr>
          <p:cNvPr id="18438" name="TextBox 67"/>
          <p:cNvSpPr txBox="1">
            <a:spLocks noChangeArrowheads="1"/>
          </p:cNvSpPr>
          <p:nvPr/>
        </p:nvSpPr>
        <p:spPr bwMode="auto">
          <a:xfrm>
            <a:off x="755576" y="2852936"/>
            <a:ext cx="500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Прямоугольник 68"/>
          <p:cNvSpPr>
            <a:spLocks noChangeArrowheads="1"/>
          </p:cNvSpPr>
          <p:nvPr/>
        </p:nvSpPr>
        <p:spPr bwMode="auto">
          <a:xfrm>
            <a:off x="4427984" y="5085184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TextBox 69"/>
          <p:cNvSpPr txBox="1">
            <a:spLocks noChangeArrowheads="1"/>
          </p:cNvSpPr>
          <p:nvPr/>
        </p:nvSpPr>
        <p:spPr bwMode="auto">
          <a:xfrm>
            <a:off x="4211960" y="2780928"/>
            <a:ext cx="500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Box 70"/>
          <p:cNvSpPr txBox="1">
            <a:spLocks noChangeArrowheads="1"/>
          </p:cNvSpPr>
          <p:nvPr/>
        </p:nvSpPr>
        <p:spPr bwMode="auto">
          <a:xfrm>
            <a:off x="827584" y="5229200"/>
            <a:ext cx="500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6" name="Прямоугольник 1"/>
          <p:cNvSpPr>
            <a:spLocks noChangeArrowheads="1"/>
          </p:cNvSpPr>
          <p:nvPr/>
        </p:nvSpPr>
        <p:spPr bwMode="auto">
          <a:xfrm>
            <a:off x="179512" y="620688"/>
            <a:ext cx="871296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libri" pitchFamily="34" charset="0"/>
                <a:cs typeface="Times New Roman" pitchFamily="18" charset="0"/>
              </a:rPr>
              <a:t>На какой диаграмме распределение массовых долей элементов отвечает</a:t>
            </a:r>
          </a:p>
          <a:p>
            <a:pPr algn="ctr"/>
            <a:r>
              <a:rPr lang="ru-RU" sz="2400" b="1" dirty="0">
                <a:latin typeface="Calibri" pitchFamily="34" charset="0"/>
                <a:cs typeface="Times New Roman" pitchFamily="18" charset="0"/>
              </a:rPr>
              <a:t>количественному составу фосфата алюминия?    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Al(H</a:t>
            </a:r>
            <a:r>
              <a:rPr lang="en-US" sz="2400" b="1" baseline="-25000" dirty="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PO</a:t>
            </a:r>
            <a:r>
              <a:rPr lang="en-US" sz="2400" b="1" baseline="-25000" dirty="0" smtClean="0">
                <a:latin typeface="Calibri" pitchFamily="34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Calibri" pitchFamily="34" charset="0"/>
                <a:cs typeface="Times New Roman" pitchFamily="18" charset="0"/>
              </a:rPr>
              <a:t>)</a:t>
            </a:r>
            <a:r>
              <a:rPr lang="en-US" sz="2400" b="1" baseline="-25000" dirty="0" smtClean="0">
                <a:latin typeface="Calibri" pitchFamily="34" charset="0"/>
                <a:cs typeface="Times New Roman" pitchFamily="18" charset="0"/>
              </a:rPr>
              <a:t>3</a:t>
            </a:r>
            <a:endParaRPr lang="en-US" sz="2400" b="1" dirty="0">
              <a:latin typeface="Calibri" pitchFamily="34" charset="0"/>
              <a:cs typeface="Times New Roman" pitchFamily="18" charset="0"/>
            </a:endParaRPr>
          </a:p>
          <a:p>
            <a:pPr algn="ctr"/>
            <a:endParaRPr lang="ru-RU" dirty="0">
              <a:latin typeface="Calibri" pitchFamily="34" charset="0"/>
            </a:endParaRPr>
          </a:p>
        </p:txBody>
      </p:sp>
      <p:sp>
        <p:nvSpPr>
          <p:cNvPr id="47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857374" y="1857375"/>
            <a:ext cx="595498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600" b="1" dirty="0">
                <a:cs typeface="Times New Roman" pitchFamily="18" charset="0"/>
                <a:hlinkClick r:id="rId2" action="ppaction://hlinksldjump"/>
              </a:rPr>
              <a:t>правильно</a:t>
            </a:r>
            <a:endParaRPr lang="ru-RU" sz="9600" b="1" dirty="0"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4" name="Picture 2" descr="Картинки по запросу алюминий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085184"/>
            <a:ext cx="1533550" cy="1533550"/>
          </a:xfrm>
          <a:prstGeom prst="ellipse">
            <a:avLst/>
          </a:prstGeom>
          <a:noFill/>
        </p:spPr>
      </p:pic>
      <p:sp>
        <p:nvSpPr>
          <p:cNvPr id="5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789396" y="5871718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683569" y="2000250"/>
            <a:ext cx="79928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800" b="1" dirty="0" smtClean="0">
                <a:cs typeface="Times New Roman" pitchFamily="18" charset="0"/>
                <a:hlinkClick r:id="rId2" action="ppaction://hlinksldjump"/>
              </a:rPr>
              <a:t>проверьте ещё</a:t>
            </a:r>
            <a:endParaRPr lang="ru-RU" sz="8800" b="1" dirty="0"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4" name="Picture 2" descr="Картинки по запросу алюминий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452320" y="5229200"/>
            <a:ext cx="1317526" cy="1317526"/>
          </a:xfrm>
          <a:prstGeom prst="ellipse">
            <a:avLst/>
          </a:prstGeom>
          <a:noFill/>
        </p:spPr>
      </p:pic>
      <p:sp>
        <p:nvSpPr>
          <p:cNvPr id="5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789396" y="5871718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899592" y="692696"/>
            <a:ext cx="77048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9600" b="1" dirty="0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МОЛОДЦЫ!!!</a:t>
            </a:r>
            <a:endParaRPr lang="ru-RU" sz="9600" b="1" dirty="0">
              <a:solidFill>
                <a:srgbClr val="7030A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9218" name="Picture 2" descr="Картинки по запросу молодцы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276872"/>
            <a:ext cx="5544616" cy="3991543"/>
          </a:xfrm>
          <a:prstGeom prst="rect">
            <a:avLst/>
          </a:prstGeom>
          <a:noFill/>
        </p:spPr>
      </p:pic>
      <p:sp>
        <p:nvSpPr>
          <p:cNvPr id="5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056" y="620688"/>
            <a:ext cx="84969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Тема урока «Алюминий и его свойства»</a:t>
            </a:r>
            <a:endParaRPr lang="ru-RU" sz="3600" b="1" dirty="0"/>
          </a:p>
        </p:txBody>
      </p:sp>
      <p:pic>
        <p:nvPicPr>
          <p:cNvPr id="36866" name="Picture 2" descr="Картинки по запросу алюми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44824"/>
            <a:ext cx="3333750" cy="3333750"/>
          </a:xfrm>
          <a:prstGeom prst="ellipse">
            <a:avLst/>
          </a:prstGeom>
          <a:noFill/>
        </p:spPr>
      </p:pic>
      <p:pic>
        <p:nvPicPr>
          <p:cNvPr id="36868" name="Picture 4" descr="Картинки по запросу алюмини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54640">
            <a:off x="539122" y="4178943"/>
            <a:ext cx="3471272" cy="2235499"/>
          </a:xfrm>
          <a:prstGeom prst="rect">
            <a:avLst/>
          </a:prstGeom>
          <a:noFill/>
        </p:spPr>
      </p:pic>
      <p:pic>
        <p:nvPicPr>
          <p:cNvPr id="36870" name="Picture 6" descr="Картинки по запросу алюминий примен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4788024" y="3861048"/>
            <a:ext cx="4096454" cy="2304256"/>
          </a:xfrm>
          <a:prstGeom prst="rect">
            <a:avLst/>
          </a:prstGeom>
          <a:noFill/>
        </p:spPr>
      </p:pic>
      <p:pic>
        <p:nvPicPr>
          <p:cNvPr id="36872" name="Picture 8" descr="Картинки по запросу алюминий примен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998014">
            <a:off x="5527412" y="1000036"/>
            <a:ext cx="3266569" cy="3266569"/>
          </a:xfrm>
          <a:prstGeom prst="rect">
            <a:avLst/>
          </a:prstGeom>
          <a:noFill/>
        </p:spPr>
      </p:pic>
      <p:pic>
        <p:nvPicPr>
          <p:cNvPr id="36874" name="Picture 10" descr="Картинки по запросу алюминий проволок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556792"/>
            <a:ext cx="2536072" cy="2018928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9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1714500"/>
          <a:ext cx="7560840" cy="3226668"/>
        </p:xfrm>
        <a:graphic>
          <a:graphicData uri="http://schemas.openxmlformats.org/drawingml/2006/table">
            <a:tbl>
              <a:tblPr/>
              <a:tblGrid>
                <a:gridCol w="4489249"/>
                <a:gridCol w="3071591"/>
              </a:tblGrid>
              <a:tr h="322666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Я   работал(а)     на    отлично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Я   работал(а)    хорошо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Я  работал(а)  не так усердно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154" marR="661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Я понял все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" pitchFamily="34" charset="0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Я не понял…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сформулируйте вопрос.)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154" marR="6615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538" name="TextBox 2"/>
          <p:cNvSpPr txBox="1">
            <a:spLocks noChangeArrowheads="1"/>
          </p:cNvSpPr>
          <p:nvPr/>
        </p:nvSpPr>
        <p:spPr bwMode="auto">
          <a:xfrm>
            <a:off x="323528" y="620688"/>
            <a:ext cx="83581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latin typeface="Calibri" pitchFamily="34" charset="0"/>
                <a:cs typeface="Times New Roman" pitchFamily="18" charset="0"/>
              </a:rPr>
              <a:t>Оцени свою работу на уроке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5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Картинки по запросу спасибо за рабо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6364" y="3933056"/>
            <a:ext cx="4933880" cy="26642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Номер слайда 21"/>
          <p:cNvSpPr txBox="1">
            <a:spLocks/>
          </p:cNvSpPr>
          <p:nvPr/>
        </p:nvSpPr>
        <p:spPr>
          <a:xfrm>
            <a:off x="8180784" y="65087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7170" name="Picture 2" descr="Картинки по запросу спасибо за работу"/>
          <p:cNvPicPr>
            <a:picLocks noChangeAspect="1" noChangeArrowheads="1"/>
          </p:cNvPicPr>
          <p:nvPr/>
        </p:nvPicPr>
        <p:blipFill>
          <a:blip r:embed="rId2" cstate="print"/>
          <a:srcRect b="6761"/>
          <a:stretch>
            <a:fillRect/>
          </a:stretch>
        </p:blipFill>
        <p:spPr bwMode="auto">
          <a:xfrm>
            <a:off x="755576" y="836712"/>
            <a:ext cx="7620000" cy="5328592"/>
          </a:xfrm>
          <a:prstGeom prst="rect">
            <a:avLst/>
          </a:prstGeom>
          <a:noFill/>
        </p:spPr>
      </p:pic>
      <p:sp>
        <p:nvSpPr>
          <p:cNvPr id="4" name="Номер слайда 21"/>
          <p:cNvSpPr txBox="1">
            <a:spLocks/>
          </p:cNvSpPr>
          <p:nvPr/>
        </p:nvSpPr>
        <p:spPr>
          <a:xfrm>
            <a:off x="8028384" y="6356350"/>
            <a:ext cx="658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251520" y="1268760"/>
            <a:ext cx="5220072" cy="4464496"/>
          </a:xfrm>
          <a:prstGeom prst="verticalScroll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0" name="Picture 2" descr="Серебро из глины"/>
          <p:cNvPicPr>
            <a:picLocks noChangeAspect="1" noChangeArrowheads="1"/>
          </p:cNvPicPr>
          <p:nvPr/>
        </p:nvPicPr>
        <p:blipFill>
          <a:blip r:embed="rId3" cstate="print"/>
          <a:srcRect l="57875" t="26250" r="9051" b="23351"/>
          <a:stretch>
            <a:fillRect/>
          </a:stretch>
        </p:blipFill>
        <p:spPr bwMode="auto">
          <a:xfrm>
            <a:off x="6228184" y="773485"/>
            <a:ext cx="2177522" cy="2655515"/>
          </a:xfrm>
          <a:prstGeom prst="roundRect">
            <a:avLst>
              <a:gd name="adj" fmla="val 2197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012160" y="3573016"/>
            <a:ext cx="2702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Д.И. Менделеев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476672"/>
            <a:ext cx="4266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</a:rPr>
              <a:t>«Серебро из глины»</a:t>
            </a:r>
            <a:endParaRPr lang="ru-RU" sz="3600" b="1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899592" y="1268760"/>
            <a:ext cx="4176464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2800" b="1" i="1" dirty="0" smtClean="0">
                <a:ln>
                  <a:solidFill>
                    <a:sysClr val="windowText" lastClr="000000"/>
                  </a:solidFill>
                </a:ln>
                <a:ea typeface="Times New Roman" pitchFamily="18" charset="0"/>
                <a:cs typeface="Arial" pitchFamily="34" charset="0"/>
              </a:rPr>
              <a:t>Историческая справка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Англичане хотели почтить богатым подарком великого русского химика Д.И Менделеева, подарили ему химические весы, в которых одна чашка была изготовлена из золота, другая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из алюминия. Чашка из алюминия стала дороже золотой. Полученное «серебро из глины» заинтересовало не только учёных, но и промышленников и даже императора Франции.</a:t>
            </a:r>
          </a:p>
        </p:txBody>
      </p:sp>
      <p:pic>
        <p:nvPicPr>
          <p:cNvPr id="37893" name="Picture 5" descr="Картинки по запросу весы \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932040" y="4077072"/>
            <a:ext cx="2962412" cy="2224088"/>
          </a:xfrm>
          <a:prstGeom prst="rect">
            <a:avLst/>
          </a:prstGeom>
          <a:noFill/>
        </p:spPr>
      </p:pic>
      <p:pic>
        <p:nvPicPr>
          <p:cNvPr id="8" name="Picture 5" descr="Картинки по запросу весы \"/>
          <p:cNvPicPr>
            <a:picLocks noChangeAspect="1" noChangeArrowheads="1"/>
          </p:cNvPicPr>
          <p:nvPr/>
        </p:nvPicPr>
        <p:blipFill>
          <a:blip r:embed="rId4" cstate="print"/>
          <a:srcRect l="50762" b="-3228"/>
          <a:stretch>
            <a:fillRect/>
          </a:stretch>
        </p:blipFill>
        <p:spPr bwMode="auto">
          <a:xfrm>
            <a:off x="6444208" y="4077072"/>
            <a:ext cx="1458628" cy="2295872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0" name="Номер слайда 21"/>
          <p:cNvSpPr txBox="1">
            <a:spLocks/>
          </p:cNvSpPr>
          <p:nvPr/>
        </p:nvSpPr>
        <p:spPr>
          <a:xfrm>
            <a:off x="8388424" y="6356350"/>
            <a:ext cx="298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056" y="620688"/>
            <a:ext cx="84969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Тема урока «Алюминий и его свойства»</a:t>
            </a:r>
            <a:endParaRPr lang="ru-RU" sz="3600" b="1" dirty="0"/>
          </a:p>
        </p:txBody>
      </p:sp>
      <p:pic>
        <p:nvPicPr>
          <p:cNvPr id="36866" name="Picture 2" descr="Картинки по запросу алюми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844824"/>
            <a:ext cx="3333750" cy="3333750"/>
          </a:xfrm>
          <a:prstGeom prst="ellipse">
            <a:avLst/>
          </a:prstGeom>
          <a:noFill/>
        </p:spPr>
      </p:pic>
      <p:pic>
        <p:nvPicPr>
          <p:cNvPr id="36868" name="Picture 4" descr="Картинки по запросу алюминий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654640">
            <a:off x="539122" y="4178943"/>
            <a:ext cx="3471272" cy="2235499"/>
          </a:xfrm>
          <a:prstGeom prst="rect">
            <a:avLst/>
          </a:prstGeom>
          <a:noFill/>
        </p:spPr>
      </p:pic>
      <p:pic>
        <p:nvPicPr>
          <p:cNvPr id="36870" name="Picture 6" descr="Картинки по запросу алюминий примен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4788024" y="3861048"/>
            <a:ext cx="4096454" cy="2304256"/>
          </a:xfrm>
          <a:prstGeom prst="rect">
            <a:avLst/>
          </a:prstGeom>
          <a:noFill/>
        </p:spPr>
      </p:pic>
      <p:pic>
        <p:nvPicPr>
          <p:cNvPr id="36872" name="Picture 8" descr="Картинки по запросу алюминий применение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998014">
            <a:off x="5527412" y="1000036"/>
            <a:ext cx="3266569" cy="3266569"/>
          </a:xfrm>
          <a:prstGeom prst="rect">
            <a:avLst/>
          </a:prstGeom>
          <a:noFill/>
        </p:spPr>
      </p:pic>
      <p:pic>
        <p:nvPicPr>
          <p:cNvPr id="36874" name="Picture 10" descr="Картинки по запросу алюминий проволока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556792"/>
            <a:ext cx="2536072" cy="2018928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9" name="Номер слайда 21"/>
          <p:cNvSpPr txBox="1">
            <a:spLocks/>
          </p:cNvSpPr>
          <p:nvPr/>
        </p:nvSpPr>
        <p:spPr>
          <a:xfrm>
            <a:off x="8388424" y="6356350"/>
            <a:ext cx="298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51520" y="332656"/>
            <a:ext cx="864096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Тема урока «Алюминий и его свойства»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7056" y="1700808"/>
            <a:ext cx="810140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Цель урока:……….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7056" y="2852936"/>
            <a:ext cx="849694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План урока: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/>
              <a:t>?</a:t>
            </a:r>
          </a:p>
        </p:txBody>
      </p:sp>
      <p:sp>
        <p:nvSpPr>
          <p:cNvPr id="6" name="Номер слайда 21"/>
          <p:cNvSpPr txBox="1">
            <a:spLocks/>
          </p:cNvSpPr>
          <p:nvPr/>
        </p:nvSpPr>
        <p:spPr>
          <a:xfrm>
            <a:off x="8388424" y="6356350"/>
            <a:ext cx="298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27584" y="0"/>
            <a:ext cx="7167796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 b="1" dirty="0">
                <a:ea typeface="Calibri" pitchFamily="34" charset="0"/>
                <a:cs typeface="Times New Roman" pitchFamily="18" charset="0"/>
              </a:rPr>
              <a:t>План характеристики химического 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элемента</a:t>
            </a:r>
            <a:endParaRPr lang="ru-RU" sz="2400" dirty="0"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620688"/>
          <a:ext cx="9143998" cy="632554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42975"/>
                <a:gridCol w="6715172"/>
                <a:gridCol w="1285851"/>
              </a:tblGrid>
              <a:tr h="436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baseline="0" dirty="0"/>
                        <a:t>№ </a:t>
                      </a:r>
                      <a:r>
                        <a:rPr lang="ru-RU" sz="2400" kern="1200" baseline="0" dirty="0" smtClean="0"/>
                        <a:t> </a:t>
                      </a:r>
                      <a:r>
                        <a:rPr lang="ru-RU" sz="2400" kern="1200" baseline="0" dirty="0" err="1" smtClean="0"/>
                        <a:t>п</a:t>
                      </a:r>
                      <a:r>
                        <a:rPr lang="ru-RU" sz="2400" kern="1200" baseline="0" dirty="0" smtClean="0"/>
                        <a:t>/</a:t>
                      </a:r>
                      <a:r>
                        <a:rPr lang="ru-RU" sz="2400" kern="1200" baseline="0" dirty="0" err="1" smtClean="0"/>
                        <a:t>п</a:t>
                      </a:r>
                      <a:endParaRPr lang="ru-RU" sz="24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baseline="0" dirty="0"/>
                        <a:t>Характеристика</a:t>
                      </a:r>
                      <a:endParaRPr lang="ru-RU" sz="24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baseline="0" dirty="0"/>
                        <a:t>Ответы</a:t>
                      </a:r>
                      <a:endParaRPr lang="ru-RU" sz="24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</a:tr>
              <a:tr h="404268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aseline="0" dirty="0" smtClean="0"/>
                        <a:t>1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/>
                        <a:t>Символ элемента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</a:tr>
              <a:tr h="404268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aseline="0" dirty="0" smtClean="0"/>
                        <a:t>2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/>
                        <a:t>Порядковый номер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</a:tr>
              <a:tr h="404268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aseline="0" dirty="0" smtClean="0"/>
                        <a:t>3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/>
                        <a:t>Заряд ядра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</a:tr>
              <a:tr h="404268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aseline="0" dirty="0" smtClean="0"/>
                        <a:t>4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/>
                        <a:t>Число протонов в ядре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</a:tr>
              <a:tr h="404268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aseline="0" dirty="0" smtClean="0"/>
                        <a:t>5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/>
                        <a:t>Число электронов в атоме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</a:tr>
              <a:tr h="404268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aseline="0" dirty="0" smtClean="0"/>
                        <a:t>6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aseline="0" dirty="0" err="1"/>
                        <a:t>Ar</a:t>
                      </a:r>
                      <a:r>
                        <a:rPr lang="en-US" sz="2400" baseline="0" dirty="0"/>
                        <a:t>(</a:t>
                      </a:r>
                      <a:r>
                        <a:rPr lang="ru-RU" sz="2400" baseline="0" dirty="0"/>
                        <a:t>Э</a:t>
                      </a:r>
                      <a:r>
                        <a:rPr lang="en-US" sz="2400" baseline="0" dirty="0"/>
                        <a:t>)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</a:tr>
              <a:tr h="404268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aseline="0" dirty="0" smtClean="0"/>
                        <a:t>7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aseline="0" dirty="0"/>
                        <a:t>Число нейтронов в ядре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</a:tr>
              <a:tr h="404268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aseline="0" dirty="0" smtClean="0"/>
                        <a:t>8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/>
                        <a:t>Номер периода</a:t>
                      </a:r>
                      <a:endParaRPr lang="ru-RU" sz="2400" b="1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</a:tr>
              <a:tr h="404268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aseline="0" dirty="0" smtClean="0"/>
                        <a:t>9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/>
                        <a:t>Число электронных уровней в атоме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</a:tr>
              <a:tr h="404268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aseline="0" dirty="0" smtClean="0"/>
                        <a:t>10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/>
                        <a:t>Номер группы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</a:tr>
              <a:tr h="404268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aseline="0" dirty="0" smtClean="0"/>
                        <a:t>11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/>
                        <a:t>Наивысшая и наименьшая  степень окисления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</a:tr>
              <a:tr h="404268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aseline="0" dirty="0" smtClean="0"/>
                        <a:t>12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/>
                        <a:t>Число электронов на внешнем электронном уровне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</a:tr>
              <a:tr h="404268">
                <a:tc>
                  <a:txBody>
                    <a:bodyPr/>
                    <a:lstStyle/>
                    <a:p>
                      <a:pPr marL="457200" indent="-2286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aseline="0" dirty="0" smtClean="0"/>
                        <a:t>13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aseline="0" dirty="0" smtClean="0"/>
                        <a:t>Распределение </a:t>
                      </a:r>
                      <a:r>
                        <a:rPr lang="ru-RU" sz="2400" baseline="0" dirty="0"/>
                        <a:t>электронов по уровням </a:t>
                      </a:r>
                      <a:endParaRPr lang="ru-RU" sz="2400" b="1" baseline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1556" marR="41556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омер слайда 21"/>
          <p:cNvSpPr txBox="1">
            <a:spLocks/>
          </p:cNvSpPr>
          <p:nvPr/>
        </p:nvSpPr>
        <p:spPr>
          <a:xfrm>
            <a:off x="8388424" y="6356350"/>
            <a:ext cx="298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2160240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3" name="Picture 2" descr="Картинки по запросу распространение элементов в природе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459" r="785"/>
          <a:stretch>
            <a:fillRect/>
          </a:stretch>
        </p:blipFill>
        <p:spPr bwMode="auto">
          <a:xfrm>
            <a:off x="899592" y="1844824"/>
            <a:ext cx="7272808" cy="43628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692696"/>
            <a:ext cx="7848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Диаграмма </a:t>
            </a:r>
          </a:p>
          <a:p>
            <a:pPr algn="ctr"/>
            <a:r>
              <a:rPr lang="ru-RU" sz="3200" b="1" dirty="0" smtClean="0"/>
              <a:t>«Распространение элементов в природе». </a:t>
            </a:r>
            <a:endParaRPr lang="ru-RU" sz="3200" dirty="0"/>
          </a:p>
        </p:txBody>
      </p:sp>
      <p:sp>
        <p:nvSpPr>
          <p:cNvPr id="5" name="Номер слайда 21"/>
          <p:cNvSpPr txBox="1">
            <a:spLocks/>
          </p:cNvSpPr>
          <p:nvPr/>
        </p:nvSpPr>
        <p:spPr>
          <a:xfrm>
            <a:off x="8388424" y="6356350"/>
            <a:ext cx="298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92696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Таблица </a:t>
            </a:r>
          </a:p>
          <a:p>
            <a:pPr algn="ctr"/>
            <a:r>
              <a:rPr lang="ru-RU" sz="2400" b="1" dirty="0" smtClean="0"/>
              <a:t>«Характеристика природных соединений алюминия» алюминия</a:t>
            </a:r>
          </a:p>
          <a:p>
            <a:pPr algn="ctr"/>
            <a:endParaRPr lang="ru-RU" sz="3200" dirty="0"/>
          </a:p>
        </p:txBody>
      </p:sp>
      <p:sp>
        <p:nvSpPr>
          <p:cNvPr id="5" name="Номер слайда 21"/>
          <p:cNvSpPr txBox="1">
            <a:spLocks/>
          </p:cNvSpPr>
          <p:nvPr/>
        </p:nvSpPr>
        <p:spPr>
          <a:xfrm>
            <a:off x="8388424" y="6356350"/>
            <a:ext cx="298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1844824"/>
          <a:ext cx="7704857" cy="41335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1429"/>
                <a:gridCol w="1580939"/>
                <a:gridCol w="1584176"/>
                <a:gridCol w="864096"/>
                <a:gridCol w="1944217"/>
              </a:tblGrid>
              <a:tr h="1397873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Порода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твёрдость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прочность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цвет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Доля</a:t>
                      </a:r>
                      <a:r>
                        <a:rPr lang="ru-RU" sz="2400" b="1" baseline="0" dirty="0" smtClean="0"/>
                        <a:t> алюминия в породе</a:t>
                      </a:r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760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боксит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4968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нефелин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4968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каолинит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67600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глина</a:t>
                      </a:r>
                      <a:endParaRPr lang="ru-RU" sz="28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7BE-37E1-4F70-8B18-C346E20D0240}" type="slidenum">
              <a:rPr lang="ru-RU" sz="3600" b="1" smtClean="0">
                <a:solidFill>
                  <a:schemeClr val="tx1"/>
                </a:solidFill>
              </a:rPr>
              <a:pPr/>
              <a:t>9</a:t>
            </a:fld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836712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Химические свойства алюминия</a:t>
            </a:r>
            <a:endParaRPr lang="ru-RU" sz="3200" dirty="0"/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755576" y="1556792"/>
            <a:ext cx="3600400" cy="4752528"/>
          </a:xfrm>
          <a:prstGeom prst="flowChartDocumen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4716016" y="1556792"/>
            <a:ext cx="3600400" cy="4680520"/>
          </a:xfrm>
          <a:prstGeom prst="flowChartDocumen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1628800"/>
            <a:ext cx="1692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Группа 1</a:t>
            </a:r>
            <a:endParaRPr lang="ru-RU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1700808"/>
            <a:ext cx="176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Группа 2</a:t>
            </a:r>
            <a:endParaRPr lang="ru-RU" sz="32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971600" y="2132856"/>
            <a:ext cx="31683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</a:t>
            </a:r>
            <a:r>
              <a:rPr kumimoji="0" lang="ru-RU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latin typeface="Arial" pitchFamily="34" charset="0"/>
                <a:ea typeface="Times New Roman" pitchFamily="18" charset="0"/>
                <a:cs typeface="Arial" pitchFamily="34" charset="0"/>
              </a:rPr>
              <a:t>алюминия</a:t>
            </a:r>
            <a:r>
              <a:rPr kumimoji="0" lang="ru-RU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простыми веществами (О</a:t>
            </a:r>
            <a:r>
              <a:rPr kumimoji="0" lang="ru-RU" b="1" i="0" u="none" strike="noStrike" cap="none" normalizeH="0" baseline="-30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b="1" i="0" u="none" strike="noStrike" cap="none" normalizeH="0" baseline="-30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2, </a:t>
            </a:r>
            <a:r>
              <a:rPr kumimoji="0" lang="en-US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ru-RU" b="1" i="0" u="none" strike="noStrike" cap="none" normalizeH="0" baseline="-30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ru-RU" b="1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ru-RU" b="1" i="0" u="none" strike="noStrike" cap="none" normalizeH="0" baseline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емонстрация опытов, наблюдение, запись уравнений, определение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условий течения химических реакций с указанием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окислительно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восстановительных процессов.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2132856"/>
            <a:ext cx="331236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</a:rPr>
              <a:t>Взаимодействие алюминия со сложными веществами.</a:t>
            </a:r>
          </a:p>
          <a:p>
            <a:endParaRPr lang="ru-RU" b="1" dirty="0" smtClean="0">
              <a:ln>
                <a:solidFill>
                  <a:schemeClr val="tx1"/>
                </a:solidFill>
              </a:ln>
            </a:endParaRPr>
          </a:p>
          <a:p>
            <a:r>
              <a:rPr lang="ru-RU" sz="2000" b="1" dirty="0" smtClean="0"/>
              <a:t>Выполнение лабораторных опытов «Взаимодействие алюминия с растворами кислот, щелочей, солей». (при помощи  модуля ФЦИОР)</a:t>
            </a:r>
            <a:endParaRPr lang="ru-RU" sz="2000" b="1" dirty="0"/>
          </a:p>
        </p:txBody>
      </p:sp>
      <p:sp>
        <p:nvSpPr>
          <p:cNvPr id="11" name="Овал 10">
            <a:hlinkClick r:id="rId2" action="ppaction://hlinkfile"/>
          </p:cNvPr>
          <p:cNvSpPr/>
          <p:nvPr/>
        </p:nvSpPr>
        <p:spPr>
          <a:xfrm>
            <a:off x="5292080" y="5085184"/>
            <a:ext cx="914400" cy="914400"/>
          </a:xfrm>
          <a:prstGeom prst="ellipse">
            <a:avLst/>
          </a:prstGeom>
          <a:solidFill>
            <a:srgbClr val="C00000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46050" h="247650" prst="slope"/>
            <a:bevelB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230801" y="5085184"/>
            <a:ext cx="2913199" cy="1283910"/>
          </a:xfrm>
          <a:prstGeom prst="leftArrow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200" dirty="0" smtClean="0"/>
              <a:t>Нажать на кнопку и выбрать</a:t>
            </a:r>
          </a:p>
          <a:p>
            <a:r>
              <a:rPr lang="ru-RU" sz="1200" dirty="0" smtClean="0"/>
              <a:t> позицию  №3 в левом нижнем углу, </a:t>
            </a:r>
          </a:p>
          <a:p>
            <a:r>
              <a:rPr lang="ru-RU" sz="1200" dirty="0" smtClean="0"/>
              <a:t>просматривать без звука</a:t>
            </a:r>
            <a:endParaRPr lang="ru-RU" sz="1200" dirty="0"/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527BE-37E1-4F70-8B18-C346E20D024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383</TotalTime>
  <Words>579</Words>
  <Application>Microsoft Office PowerPoint</Application>
  <PresentationFormat>Экран (4:3)</PresentationFormat>
  <Paragraphs>198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"Калининская ООШ"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 Владимировна</dc:creator>
  <cp:lastModifiedBy>user</cp:lastModifiedBy>
  <cp:revision>64</cp:revision>
  <dcterms:created xsi:type="dcterms:W3CDTF">2017-02-27T17:54:39Z</dcterms:created>
  <dcterms:modified xsi:type="dcterms:W3CDTF">2018-11-08T17:24:29Z</dcterms:modified>
</cp:coreProperties>
</file>