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3" r:id="rId4"/>
    <p:sldId id="258" r:id="rId5"/>
    <p:sldId id="259" r:id="rId6"/>
    <p:sldId id="260" r:id="rId7"/>
    <p:sldId id="262" r:id="rId8"/>
    <p:sldId id="274" r:id="rId9"/>
    <p:sldId id="263" r:id="rId10"/>
    <p:sldId id="264" r:id="rId11"/>
    <p:sldId id="265" r:id="rId12"/>
    <p:sldId id="266" r:id="rId13"/>
    <p:sldId id="267" r:id="rId14"/>
    <p:sldId id="272" r:id="rId15"/>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339933"/>
    <a:srgbClr val="48B65A"/>
  </p:clrMru>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9" d="100"/>
          <a:sy n="79" d="100"/>
        </p:scale>
        <p:origin x="-94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14348" y="2928934"/>
            <a:ext cx="7772400" cy="1470025"/>
          </a:xfrm>
        </p:spPr>
        <p:txBody>
          <a:bodyPr/>
          <a:lstStyle>
            <a:lvl1pPr algn="ctr">
              <a:defRPr b="1" cap="none" spc="0">
                <a:ln/>
                <a:solidFill>
                  <a:srgbClr val="293315"/>
                </a:solidFill>
                <a:effectLst/>
              </a:defRPr>
            </a:lvl1pPr>
          </a:lstStyle>
          <a:p>
            <a:r>
              <a:rPr lang="ru-RU" smtClean="0"/>
              <a:t>Образец заголовка</a:t>
            </a:r>
            <a:endParaRPr lang="ru-RU" dirty="0"/>
          </a:p>
        </p:txBody>
      </p:sp>
      <p:sp>
        <p:nvSpPr>
          <p:cNvPr id="3" name="Подзаголовок 2"/>
          <p:cNvSpPr>
            <a:spLocks noGrp="1"/>
          </p:cNvSpPr>
          <p:nvPr>
            <p:ph type="subTitle" idx="1"/>
          </p:nvPr>
        </p:nvSpPr>
        <p:spPr>
          <a:xfrm>
            <a:off x="714348" y="4500570"/>
            <a:ext cx="4414846" cy="1395410"/>
          </a:xfrm>
        </p:spPr>
        <p:txBody>
          <a:bodyPr/>
          <a:lstStyle>
            <a:lvl1pPr marL="0" indent="0" algn="ctr">
              <a:buNone/>
              <a:defRPr>
                <a:solidFill>
                  <a:schemeClr val="accent3">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dirty="0"/>
          </a:p>
        </p:txBody>
      </p:sp>
      <p:sp>
        <p:nvSpPr>
          <p:cNvPr id="4" name="Дата 3"/>
          <p:cNvSpPr>
            <a:spLocks noGrp="1"/>
          </p:cNvSpPr>
          <p:nvPr>
            <p:ph type="dt" sz="half" idx="10"/>
          </p:nvPr>
        </p:nvSpPr>
        <p:spPr/>
        <p:txBody>
          <a:bodyPr/>
          <a:lstStyle>
            <a:lvl1pPr>
              <a:defRPr/>
            </a:lvl1pPr>
          </a:lstStyle>
          <a:p>
            <a:pPr>
              <a:defRPr/>
            </a:pPr>
            <a:fld id="{AF05712E-79F4-4699-B8A8-2FE9E92CA5EB}" type="datetimeFigureOut">
              <a:rPr lang="ru-RU"/>
              <a:pPr>
                <a:defRPr/>
              </a:pPr>
              <a:t>18.02.2020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057FA54F-35D0-43DC-BE2A-A9E157BD9DF8}"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672A8DD5-8C86-4336-823E-D3F511CAAAFD}" type="datetimeFigureOut">
              <a:rPr lang="ru-RU"/>
              <a:pPr>
                <a:defRPr/>
              </a:pPr>
              <a:t>18.02.2020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B7DFB6C0-20CA-4ED8-BF19-04D1F8E19249}"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5A2E2532-DD37-4915-90FD-6A2106CD9A1F}" type="datetimeFigureOut">
              <a:rPr lang="ru-RU"/>
              <a:pPr>
                <a:defRPr/>
              </a:pPr>
              <a:t>18.02.2020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DCAEEC41-0E1D-4EEE-9801-E30FB59BED5F}"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5B032F64-0A16-48F6-B11C-512ADFC4FB8A}" type="datetimeFigureOut">
              <a:rPr lang="ru-RU"/>
              <a:pPr>
                <a:defRPr/>
              </a:pPr>
              <a:t>18.02.2020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95B0112F-5B1B-4F5D-A895-FEEBD36FC95F}"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4BC21396-AE50-446B-A12F-0BE5F8CCB0B1}" type="datetimeFigureOut">
              <a:rPr lang="ru-RU"/>
              <a:pPr>
                <a:defRPr/>
              </a:pPr>
              <a:t>18.02.2020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F45A8621-D4EC-46A8-ACE8-D40EF73516AA}"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8F9EAE69-D5CC-4407-AEC9-9A898C5188B7}" type="datetimeFigureOut">
              <a:rPr lang="ru-RU"/>
              <a:pPr>
                <a:defRPr/>
              </a:pPr>
              <a:t>18.02.2020</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9066B56F-89EC-4263-B1A0-047C4263AD7D}"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D2BC0C36-3B99-4FEB-A8C0-B6B3D574F434}" type="datetimeFigureOut">
              <a:rPr lang="ru-RU"/>
              <a:pPr>
                <a:defRPr/>
              </a:pPr>
              <a:t>18.02.2020</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611BB602-BC3B-4049-B8E1-E55B317252E0}"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2C52F51C-7361-460B-B317-3335599D6FD6}" type="datetimeFigureOut">
              <a:rPr lang="ru-RU"/>
              <a:pPr>
                <a:defRPr/>
              </a:pPr>
              <a:t>18.02.2020</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CE93FF8A-3745-4CA8-96DB-076DB4C5212C}"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69746927-AA15-42F1-B58A-87C630121C60}" type="datetimeFigureOut">
              <a:rPr lang="ru-RU"/>
              <a:pPr>
                <a:defRPr/>
              </a:pPr>
              <a:t>18.02.2020</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EA20565B-06E5-44BC-85DB-1D941E312C54}"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D14B8A96-AF5D-495B-8431-A866E147D29B}" type="datetimeFigureOut">
              <a:rPr lang="ru-RU"/>
              <a:pPr>
                <a:defRPr/>
              </a:pPr>
              <a:t>18.02.2020</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61CF6A64-8F7C-4796-A1EF-6F6BF6845CE6}"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157D344E-9EAF-4015-9D5F-0CBFDEACEE03}" type="datetimeFigureOut">
              <a:rPr lang="ru-RU"/>
              <a:pPr>
                <a:defRPr/>
              </a:pPr>
              <a:t>18.02.2020</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AE291E44-434F-4771-836E-DD156D8844F0}"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14500" y="285750"/>
            <a:ext cx="7115175" cy="1143000"/>
          </a:xfrm>
          <a:prstGeom prst="rect">
            <a:avLst/>
          </a:prstGeom>
        </p:spPr>
        <p:txBody>
          <a:bodyPr vert="horz" lIns="91440" tIns="45720" rIns="91440" bIns="45720" rtlCol="0" anchor="ctr">
            <a:norm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ru-RU" dirty="0" smtClean="0"/>
              <a:t>Образец заголовка</a:t>
            </a:r>
            <a:endParaRPr lang="ru-RU" dirty="0"/>
          </a:p>
        </p:txBody>
      </p:sp>
      <p:sp>
        <p:nvSpPr>
          <p:cNvPr id="1027" name="Текст 2"/>
          <p:cNvSpPr>
            <a:spLocks noGrp="1"/>
          </p:cNvSpPr>
          <p:nvPr>
            <p:ph type="body" idx="1"/>
          </p:nvPr>
        </p:nvSpPr>
        <p:spPr bwMode="auto">
          <a:xfrm>
            <a:off x="1714500" y="1643063"/>
            <a:ext cx="7115175"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8EC6AEC7-A1C6-4C6A-9A55-92C70F028324}" type="datetimeFigureOut">
              <a:rPr lang="ru-RU"/>
              <a:pPr>
                <a:defRPr/>
              </a:pPr>
              <a:t>18.02.2020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CE9E12F4-57FE-4034-9AE4-4080D0074D0A}"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95"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algn="ctr" rtl="0" eaLnBrk="0" fontAlgn="base" hangingPunct="0">
        <a:spcBef>
          <a:spcPct val="0"/>
        </a:spcBef>
        <a:spcAft>
          <a:spcPct val="0"/>
        </a:spcAft>
        <a:defRPr sz="4400" b="1" kern="1200">
          <a:ln/>
          <a:solidFill>
            <a:srgbClr val="2E3917"/>
          </a:solidFill>
          <a:latin typeface="+mj-lt"/>
          <a:ea typeface="+mj-ea"/>
          <a:cs typeface="+mj-cs"/>
        </a:defRPr>
      </a:lvl1pPr>
      <a:lvl2pPr algn="ctr" rtl="0" eaLnBrk="0" fontAlgn="base" hangingPunct="0">
        <a:spcBef>
          <a:spcPct val="0"/>
        </a:spcBef>
        <a:spcAft>
          <a:spcPct val="0"/>
        </a:spcAft>
        <a:defRPr sz="4400" b="1">
          <a:solidFill>
            <a:srgbClr val="2E3917"/>
          </a:solidFill>
          <a:latin typeface="Calibri" pitchFamily="34" charset="0"/>
        </a:defRPr>
      </a:lvl2pPr>
      <a:lvl3pPr algn="ctr" rtl="0" eaLnBrk="0" fontAlgn="base" hangingPunct="0">
        <a:spcBef>
          <a:spcPct val="0"/>
        </a:spcBef>
        <a:spcAft>
          <a:spcPct val="0"/>
        </a:spcAft>
        <a:defRPr sz="4400" b="1">
          <a:solidFill>
            <a:srgbClr val="2E3917"/>
          </a:solidFill>
          <a:latin typeface="Calibri" pitchFamily="34" charset="0"/>
        </a:defRPr>
      </a:lvl3pPr>
      <a:lvl4pPr algn="ctr" rtl="0" eaLnBrk="0" fontAlgn="base" hangingPunct="0">
        <a:spcBef>
          <a:spcPct val="0"/>
        </a:spcBef>
        <a:spcAft>
          <a:spcPct val="0"/>
        </a:spcAft>
        <a:defRPr sz="4400" b="1">
          <a:solidFill>
            <a:srgbClr val="2E3917"/>
          </a:solidFill>
          <a:latin typeface="Calibri" pitchFamily="34" charset="0"/>
        </a:defRPr>
      </a:lvl4pPr>
      <a:lvl5pPr algn="ctr" rtl="0" eaLnBrk="0" fontAlgn="base" hangingPunct="0">
        <a:spcBef>
          <a:spcPct val="0"/>
        </a:spcBef>
        <a:spcAft>
          <a:spcPct val="0"/>
        </a:spcAft>
        <a:defRPr sz="4400" b="1">
          <a:solidFill>
            <a:srgbClr val="2E3917"/>
          </a:solidFill>
          <a:latin typeface="Calibri" pitchFamily="34" charset="0"/>
        </a:defRPr>
      </a:lvl5pPr>
      <a:lvl6pPr marL="457200" algn="ctr" rtl="0" fontAlgn="base">
        <a:spcBef>
          <a:spcPct val="0"/>
        </a:spcBef>
        <a:spcAft>
          <a:spcPct val="0"/>
        </a:spcAft>
        <a:defRPr sz="4400" b="1">
          <a:solidFill>
            <a:srgbClr val="2E3917"/>
          </a:solidFill>
          <a:latin typeface="Calibri" pitchFamily="34" charset="0"/>
        </a:defRPr>
      </a:lvl6pPr>
      <a:lvl7pPr marL="914400" algn="ctr" rtl="0" fontAlgn="base">
        <a:spcBef>
          <a:spcPct val="0"/>
        </a:spcBef>
        <a:spcAft>
          <a:spcPct val="0"/>
        </a:spcAft>
        <a:defRPr sz="4400" b="1">
          <a:solidFill>
            <a:srgbClr val="2E3917"/>
          </a:solidFill>
          <a:latin typeface="Calibri" pitchFamily="34" charset="0"/>
        </a:defRPr>
      </a:lvl7pPr>
      <a:lvl8pPr marL="1371600" algn="ctr" rtl="0" fontAlgn="base">
        <a:spcBef>
          <a:spcPct val="0"/>
        </a:spcBef>
        <a:spcAft>
          <a:spcPct val="0"/>
        </a:spcAft>
        <a:defRPr sz="4400" b="1">
          <a:solidFill>
            <a:srgbClr val="2E3917"/>
          </a:solidFill>
          <a:latin typeface="Calibri" pitchFamily="34" charset="0"/>
        </a:defRPr>
      </a:lvl8pPr>
      <a:lvl9pPr marL="1828800" algn="ctr" rtl="0" fontAlgn="base">
        <a:spcBef>
          <a:spcPct val="0"/>
        </a:spcBef>
        <a:spcAft>
          <a:spcPct val="0"/>
        </a:spcAft>
        <a:defRPr sz="4400" b="1">
          <a:solidFill>
            <a:srgbClr val="2E3917"/>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rgbClr val="4F6228"/>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rgbClr val="4F6228"/>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rgbClr val="4F6228"/>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rgbClr val="4F6228"/>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rgbClr val="4F6228"/>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143108" y="1357298"/>
            <a:ext cx="5772163" cy="2571768"/>
          </a:xfrm>
        </p:spPr>
        <p:txBody>
          <a:bodyPr>
            <a:normAutofit/>
          </a:bodyPr>
          <a:lstStyle/>
          <a:p>
            <a:pPr eaLnBrk="1" fontAlgn="auto" hangingPunct="1">
              <a:spcAft>
                <a:spcPts val="0"/>
              </a:spcAft>
              <a:defRPr/>
            </a:pPr>
            <a:r>
              <a:rPr lang="ru-RU" i="1" dirty="0" smtClean="0">
                <a:solidFill>
                  <a:srgbClr val="008000"/>
                </a:solidFill>
              </a:rPr>
              <a:t>Оценивание детей специальной медицинской группы</a:t>
            </a:r>
            <a:endParaRPr lang="ru-RU" i="1" dirty="0">
              <a:solidFill>
                <a:srgbClr val="008000"/>
              </a:solidFill>
            </a:endParaRPr>
          </a:p>
        </p:txBody>
      </p:sp>
      <p:sp>
        <p:nvSpPr>
          <p:cNvPr id="3075" name="Подзаголовок 2"/>
          <p:cNvSpPr>
            <a:spLocks noGrp="1"/>
          </p:cNvSpPr>
          <p:nvPr>
            <p:ph type="subTitle" idx="1"/>
          </p:nvPr>
        </p:nvSpPr>
        <p:spPr>
          <a:xfrm>
            <a:off x="4857752" y="4071942"/>
            <a:ext cx="3786214" cy="1428760"/>
          </a:xfrm>
        </p:spPr>
        <p:txBody>
          <a:bodyPr/>
          <a:lstStyle/>
          <a:p>
            <a:pPr algn="l" eaLnBrk="1" hangingPunct="1">
              <a:defRPr/>
            </a:pPr>
            <a:r>
              <a:rPr lang="ru-RU" sz="2000" b="1" i="1" dirty="0" smtClean="0">
                <a:solidFill>
                  <a:schemeClr val="accent5">
                    <a:lumMod val="50000"/>
                  </a:schemeClr>
                </a:solidFill>
                <a:cs typeface="Times New Roman" pitchFamily="18" charset="0"/>
              </a:rPr>
              <a:t>Подготовила: Г.В. Таланова, </a:t>
            </a:r>
          </a:p>
          <a:p>
            <a:pPr algn="l" eaLnBrk="1" hangingPunct="1">
              <a:defRPr/>
            </a:pPr>
            <a:r>
              <a:rPr lang="ru-RU" sz="2000" b="1" i="1" dirty="0" smtClean="0">
                <a:solidFill>
                  <a:schemeClr val="accent5">
                    <a:lumMod val="50000"/>
                  </a:schemeClr>
                </a:solidFill>
                <a:cs typeface="Times New Roman" pitchFamily="18" charset="0"/>
              </a:rPr>
              <a:t>учитель физической культуры высшей квалификационной категории МКОУ «СОШ № 15»</a:t>
            </a:r>
            <a:endParaRPr lang="ru-RU" sz="2000" b="1" i="1" dirty="0" smtClean="0">
              <a:solidFill>
                <a:srgbClr val="4F6228"/>
              </a:solidFill>
            </a:endParaRPr>
          </a:p>
        </p:txBody>
      </p:sp>
      <p:sp>
        <p:nvSpPr>
          <p:cNvPr id="4" name="Подзаголовок 2"/>
          <p:cNvSpPr txBox="1">
            <a:spLocks/>
          </p:cNvSpPr>
          <p:nvPr/>
        </p:nvSpPr>
        <p:spPr bwMode="auto">
          <a:xfrm>
            <a:off x="1643042" y="571480"/>
            <a:ext cx="7072362" cy="50006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defRPr/>
            </a:pPr>
            <a:r>
              <a:rPr kumimoji="0" lang="ru-RU" sz="2000" b="1" i="1" u="none" strike="noStrike" kern="1200" cap="none" spc="0" normalizeH="0" baseline="0" noProof="0" dirty="0" smtClean="0">
                <a:ln>
                  <a:noFill/>
                </a:ln>
                <a:solidFill>
                  <a:srgbClr val="002060"/>
                </a:solidFill>
                <a:effectLst/>
                <a:uLnTx/>
                <a:uFillTx/>
                <a:latin typeface="+mn-lt"/>
                <a:ea typeface="+mn-ea"/>
                <a:cs typeface="Times New Roman" pitchFamily="18" charset="0"/>
              </a:rPr>
              <a:t>МКОУ «Средняя общеобразовательная школа</a:t>
            </a:r>
            <a:r>
              <a:rPr kumimoji="0" lang="ru-RU" sz="2000" b="1" i="1" u="none" strike="noStrike" kern="1200" cap="none" spc="0" normalizeH="0" noProof="0" dirty="0" smtClean="0">
                <a:ln>
                  <a:noFill/>
                </a:ln>
                <a:solidFill>
                  <a:srgbClr val="002060"/>
                </a:solidFill>
                <a:effectLst/>
                <a:uLnTx/>
                <a:uFillTx/>
                <a:latin typeface="+mn-lt"/>
                <a:ea typeface="+mn-ea"/>
                <a:cs typeface="Times New Roman" pitchFamily="18" charset="0"/>
              </a:rPr>
              <a:t> № 15</a:t>
            </a:r>
            <a:r>
              <a:rPr kumimoji="0" lang="ru-RU" sz="2000" b="1" i="1" u="none" strike="noStrike" kern="1200" cap="none" spc="0" normalizeH="0" baseline="0" noProof="0" dirty="0" smtClean="0">
                <a:ln>
                  <a:noFill/>
                </a:ln>
                <a:solidFill>
                  <a:srgbClr val="002060"/>
                </a:solidFill>
                <a:effectLst/>
                <a:uLnTx/>
                <a:uFillTx/>
                <a:latin typeface="+mn-lt"/>
                <a:ea typeface="+mn-ea"/>
                <a:cs typeface="Times New Roman" pitchFamily="18" charset="0"/>
              </a:rPr>
              <a:t>»</a:t>
            </a:r>
            <a:endParaRPr kumimoji="0" lang="ru-RU" sz="2000" b="1" i="1" u="none" strike="noStrike" kern="1200" cap="none" spc="0" normalizeH="0" baseline="0" noProof="0" dirty="0" smtClean="0">
              <a:ln>
                <a:noFill/>
              </a:ln>
              <a:solidFill>
                <a:srgbClr val="002060"/>
              </a:solidFill>
              <a:effectLst/>
              <a:uLnTx/>
              <a:uFillTx/>
              <a:latin typeface="+mn-lt"/>
              <a:ea typeface="+mn-ea"/>
              <a:cs typeface="+mn-cs"/>
            </a:endParaRPr>
          </a:p>
        </p:txBody>
      </p:sp>
      <p:sp>
        <p:nvSpPr>
          <p:cNvPr id="5" name="Подзаголовок 2"/>
          <p:cNvSpPr txBox="1">
            <a:spLocks/>
          </p:cNvSpPr>
          <p:nvPr/>
        </p:nvSpPr>
        <p:spPr bwMode="auto">
          <a:xfrm>
            <a:off x="3357554" y="5929330"/>
            <a:ext cx="2643206" cy="42862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defRPr/>
            </a:pPr>
            <a:r>
              <a:rPr kumimoji="0" lang="ru-RU" b="1" i="0" u="none" strike="noStrike" kern="1200" cap="none" spc="0" normalizeH="0" baseline="0" noProof="0" dirty="0" smtClean="0">
                <a:ln>
                  <a:noFill/>
                </a:ln>
                <a:solidFill>
                  <a:schemeClr val="accent5">
                    <a:lumMod val="50000"/>
                  </a:schemeClr>
                </a:solidFill>
                <a:effectLst/>
                <a:uLnTx/>
                <a:uFillTx/>
                <a:latin typeface="+mn-lt"/>
                <a:ea typeface="+mn-ea"/>
                <a:cs typeface="Times New Roman" pitchFamily="18" charset="0"/>
              </a:rPr>
              <a:t>Шадринск, 2017</a:t>
            </a:r>
            <a:endParaRPr kumimoji="0" lang="ru-RU" b="1" i="0" u="none" strike="noStrike" kern="1200" cap="none" spc="0" normalizeH="0" baseline="0" noProof="0" dirty="0" smtClean="0">
              <a:ln>
                <a:noFill/>
              </a:ln>
              <a:solidFill>
                <a:srgbClr val="4F6228"/>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title"/>
          </p:nvPr>
        </p:nvSpPr>
        <p:spPr>
          <a:xfrm>
            <a:off x="1857324" y="142852"/>
            <a:ext cx="7286676" cy="500066"/>
          </a:xfrm>
        </p:spPr>
        <p:txBody>
          <a:bodyPr>
            <a:noAutofit/>
          </a:bodyPr>
          <a:lstStyle/>
          <a:p>
            <a:pPr eaLnBrk="1" hangingPunct="1">
              <a:defRPr/>
            </a:pPr>
            <a:r>
              <a:rPr lang="ru-RU" sz="2400" dirty="0" smtClean="0"/>
              <a:t>Определение уровня физической подготовленности</a:t>
            </a:r>
            <a:endParaRPr lang="ru-RU" sz="2400" dirty="0"/>
          </a:p>
        </p:txBody>
      </p:sp>
      <p:sp>
        <p:nvSpPr>
          <p:cNvPr id="5" name="Содержимое 2"/>
          <p:cNvSpPr>
            <a:spLocks noGrp="1"/>
          </p:cNvSpPr>
          <p:nvPr>
            <p:ph idx="1"/>
          </p:nvPr>
        </p:nvSpPr>
        <p:spPr>
          <a:xfrm>
            <a:off x="7286644" y="785794"/>
            <a:ext cx="1471573" cy="357190"/>
          </a:xfrm>
        </p:spPr>
        <p:txBody>
          <a:bodyPr/>
          <a:lstStyle/>
          <a:p>
            <a:pPr>
              <a:buNone/>
            </a:pPr>
            <a:r>
              <a:rPr lang="ru-RU" sz="2200" i="1" dirty="0" smtClean="0"/>
              <a:t>Мальчики</a:t>
            </a:r>
            <a:r>
              <a:rPr lang="ru-RU" sz="2200" dirty="0" smtClean="0"/>
              <a:t> </a:t>
            </a:r>
          </a:p>
        </p:txBody>
      </p:sp>
      <p:pic>
        <p:nvPicPr>
          <p:cNvPr id="2050" name="Picture 2" descr="C:\Users\User\Documents\УФП мальчики.jpg"/>
          <p:cNvPicPr>
            <a:picLocks noChangeAspect="1" noChangeArrowheads="1"/>
          </p:cNvPicPr>
          <p:nvPr/>
        </p:nvPicPr>
        <p:blipFill>
          <a:blip r:embed="rId2"/>
          <a:srcRect/>
          <a:stretch>
            <a:fillRect/>
          </a:stretch>
        </p:blipFill>
        <p:spPr bwMode="auto">
          <a:xfrm>
            <a:off x="1714480" y="714356"/>
            <a:ext cx="5500726" cy="5966246"/>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1"/>
          <p:cNvSpPr>
            <a:spLocks noGrp="1"/>
          </p:cNvSpPr>
          <p:nvPr>
            <p:ph type="title"/>
          </p:nvPr>
        </p:nvSpPr>
        <p:spPr>
          <a:xfrm>
            <a:off x="1857324" y="142852"/>
            <a:ext cx="7286676" cy="500066"/>
          </a:xfrm>
        </p:spPr>
        <p:txBody>
          <a:bodyPr>
            <a:noAutofit/>
          </a:bodyPr>
          <a:lstStyle/>
          <a:p>
            <a:pPr eaLnBrk="1" hangingPunct="1">
              <a:defRPr/>
            </a:pPr>
            <a:r>
              <a:rPr lang="ru-RU" sz="2400" dirty="0" smtClean="0"/>
              <a:t>Определение уровня физической подготовленности</a:t>
            </a:r>
            <a:endParaRPr lang="ru-RU" sz="2400" dirty="0"/>
          </a:p>
        </p:txBody>
      </p:sp>
      <p:sp>
        <p:nvSpPr>
          <p:cNvPr id="8" name="Содержимое 2"/>
          <p:cNvSpPr>
            <a:spLocks noGrp="1"/>
          </p:cNvSpPr>
          <p:nvPr>
            <p:ph idx="1"/>
          </p:nvPr>
        </p:nvSpPr>
        <p:spPr>
          <a:xfrm>
            <a:off x="7429520" y="785794"/>
            <a:ext cx="1471573" cy="357190"/>
          </a:xfrm>
        </p:spPr>
        <p:txBody>
          <a:bodyPr/>
          <a:lstStyle/>
          <a:p>
            <a:pPr algn="ctr">
              <a:buNone/>
            </a:pPr>
            <a:r>
              <a:rPr lang="ru-RU" sz="2200" i="1" dirty="0" smtClean="0"/>
              <a:t>Девочки</a:t>
            </a:r>
            <a:r>
              <a:rPr lang="ru-RU" sz="2200" dirty="0" smtClean="0"/>
              <a:t> </a:t>
            </a:r>
          </a:p>
        </p:txBody>
      </p:sp>
      <p:pic>
        <p:nvPicPr>
          <p:cNvPr id="3074" name="Picture 2" descr="C:\Users\User\Documents\УФП девочки.jpg"/>
          <p:cNvPicPr>
            <a:picLocks noChangeAspect="1" noChangeArrowheads="1"/>
          </p:cNvPicPr>
          <p:nvPr/>
        </p:nvPicPr>
        <p:blipFill>
          <a:blip r:embed="rId2"/>
          <a:srcRect/>
          <a:stretch>
            <a:fillRect/>
          </a:stretch>
        </p:blipFill>
        <p:spPr bwMode="auto">
          <a:xfrm>
            <a:off x="1785918" y="642918"/>
            <a:ext cx="5467350" cy="5981700"/>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1"/>
          <p:cNvSpPr>
            <a:spLocks noGrp="1"/>
          </p:cNvSpPr>
          <p:nvPr>
            <p:ph type="title"/>
          </p:nvPr>
        </p:nvSpPr>
        <p:spPr>
          <a:xfrm>
            <a:off x="2000232" y="142852"/>
            <a:ext cx="6715172" cy="571504"/>
          </a:xfrm>
        </p:spPr>
        <p:txBody>
          <a:bodyPr>
            <a:noAutofit/>
          </a:bodyPr>
          <a:lstStyle/>
          <a:p>
            <a:pPr eaLnBrk="1" hangingPunct="1">
              <a:defRPr/>
            </a:pPr>
            <a:r>
              <a:rPr lang="ru-RU" sz="3600" i="1" dirty="0" smtClean="0"/>
              <a:t>Заключение</a:t>
            </a:r>
            <a:endParaRPr lang="ru-RU" sz="3600" dirty="0"/>
          </a:p>
        </p:txBody>
      </p:sp>
      <p:sp>
        <p:nvSpPr>
          <p:cNvPr id="7" name="Содержимое 2"/>
          <p:cNvSpPr>
            <a:spLocks noGrp="1"/>
          </p:cNvSpPr>
          <p:nvPr>
            <p:ph idx="1"/>
          </p:nvPr>
        </p:nvSpPr>
        <p:spPr>
          <a:xfrm>
            <a:off x="1714480" y="857232"/>
            <a:ext cx="7115175" cy="5357850"/>
          </a:xfrm>
        </p:spPr>
        <p:txBody>
          <a:bodyPr/>
          <a:lstStyle/>
          <a:p>
            <a:r>
              <a:rPr lang="ru-RU" sz="2000" dirty="0" smtClean="0"/>
              <a:t>При выставлении текущей отметки необходимо соблюдать особый такт, быть максимально внимательным, не унижать достоинства обучающегося, использовать отметку таким образом, чтобы она способствовала его развитию, стимулировала его на дальнейшие занятия физической культурой.</a:t>
            </a:r>
          </a:p>
          <a:p>
            <a:pPr>
              <a:buNone/>
            </a:pPr>
            <a:endParaRPr lang="ru-RU" sz="1000" dirty="0" smtClean="0"/>
          </a:p>
          <a:p>
            <a:r>
              <a:rPr lang="ru-RU" sz="2000" dirty="0" smtClean="0"/>
              <a:t>Итоговая отметка по физической культуре обучающимся в специальной медицинской группы «А» выставляется с учетом теоретических и практических знаний (двигательных умений и навыков, умений осуществлять физкультурно-оздоровительную деятельность), динамики функционального состояния и ФП, а также прилежания.</a:t>
            </a:r>
          </a:p>
          <a:p>
            <a:pPr>
              <a:buNone/>
            </a:pPr>
            <a:endParaRPr lang="ru-RU" sz="1000" dirty="0" smtClean="0"/>
          </a:p>
          <a:p>
            <a:r>
              <a:rPr lang="ru-RU" sz="2000" dirty="0" smtClean="0"/>
              <a:t>В аттестаты об основном общем образовании и среднем (полном) общем образовании обязательно выставляется отметка по физической культуре.</a:t>
            </a:r>
          </a:p>
          <a:p>
            <a:endParaRPr lang="ru-RU" sz="20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title"/>
          </p:nvPr>
        </p:nvSpPr>
        <p:spPr>
          <a:xfrm>
            <a:off x="2357423" y="214290"/>
            <a:ext cx="6000792" cy="428628"/>
          </a:xfrm>
        </p:spPr>
        <p:txBody>
          <a:bodyPr>
            <a:normAutofit fontScale="90000"/>
          </a:bodyPr>
          <a:lstStyle/>
          <a:p>
            <a:r>
              <a:rPr lang="ru-RU" sz="3600" i="1" dirty="0" smtClean="0"/>
              <a:t>Литература</a:t>
            </a:r>
            <a:endParaRPr lang="ru-RU" sz="3600" dirty="0">
              <a:solidFill>
                <a:srgbClr val="FF0000"/>
              </a:solidFill>
            </a:endParaRPr>
          </a:p>
        </p:txBody>
      </p:sp>
      <p:sp>
        <p:nvSpPr>
          <p:cNvPr id="6" name="Содержимое 2"/>
          <p:cNvSpPr>
            <a:spLocks noGrp="1"/>
          </p:cNvSpPr>
          <p:nvPr>
            <p:ph idx="1"/>
          </p:nvPr>
        </p:nvSpPr>
        <p:spPr>
          <a:xfrm>
            <a:off x="1714480" y="785794"/>
            <a:ext cx="7115175" cy="5786478"/>
          </a:xfrm>
        </p:spPr>
        <p:txBody>
          <a:bodyPr/>
          <a:lstStyle/>
          <a:p>
            <a:pPr lvl="0"/>
            <a:r>
              <a:rPr lang="ru-RU" sz="1600" dirty="0" smtClean="0"/>
              <a:t>Письмо Минобразования РФ от 31.10.2003 N 13-51-263/123 «Об оценивании и аттестации учащихся, отнесенных по состоянию здоровья к специальной медицинской группе для занятий физической культурой».</a:t>
            </a:r>
            <a:endParaRPr lang="ru-RU" sz="1600" b="1" dirty="0" smtClean="0"/>
          </a:p>
          <a:p>
            <a:pPr lvl="0"/>
            <a:r>
              <a:rPr lang="ru-RU" sz="1600" dirty="0" smtClean="0"/>
              <a:t>Письмо Министерства образования и науки РФ от 30 мая 2012 г. N МД-583/19 «О методических рекомендациях «Медико-педагогический контроль за организацией занятий физической культурой обучающихся с отклонениями в состоянии здоровья».</a:t>
            </a:r>
          </a:p>
          <a:p>
            <a:pPr lvl="0"/>
            <a:r>
              <a:rPr lang="ru-RU" sz="1600" dirty="0" smtClean="0"/>
              <a:t>Справочник учителя физической культуры / сост. Н.М. Вилкова. – Волгоград: Учитель, 2016. 118 с.</a:t>
            </a:r>
          </a:p>
          <a:p>
            <a:pPr lvl="0"/>
            <a:r>
              <a:rPr lang="ru-RU" sz="1600" dirty="0" smtClean="0"/>
              <a:t>Физическая культура. Система работы с учащимися специальных медицинских групп: рекомендации, планирование, программы / авт.-сост. А.Н. Каинов, И.Ю. </a:t>
            </a:r>
            <a:r>
              <a:rPr lang="ru-RU" sz="1600" dirty="0" err="1" smtClean="0"/>
              <a:t>Шалаева</a:t>
            </a:r>
            <a:r>
              <a:rPr lang="ru-RU" sz="1600" dirty="0" smtClean="0"/>
              <a:t>. – Волгоград: Учитель, 2009. 185 с.</a:t>
            </a:r>
          </a:p>
          <a:p>
            <a:pPr lvl="0"/>
            <a:r>
              <a:rPr lang="ru-RU" sz="1600" dirty="0" smtClean="0"/>
              <a:t>Физическая культура. 5-9 классы. Рабочая программа. Расширенное трехчасовое планирование для специальных медицинских групп с вариантами уроков оздоровительно-корригирующей направленности и обучения бадминтону. Ресурсное обеспечение / авт.-сост. К.Р. Мамедов. – Волгоград: Учитель, 2014. – 159 с.</a:t>
            </a:r>
          </a:p>
          <a:p>
            <a:pPr lvl="0"/>
            <a:r>
              <a:rPr lang="ru-RU" sz="1600" dirty="0" smtClean="0"/>
              <a:t>Физическая культура. 10-11 классы. Рабочая программа. Расширенное трехчасовое планирование для специальных медицинских групп с вариантами уроков оздоровительно-корригирующей направленности и обучения бадминтону. Ресурсное обеспечение / авт.-сост. К.Р. Мамедов. – Волгоград: Учитель, 2014. – 143 с.</a:t>
            </a:r>
          </a:p>
          <a:p>
            <a:endParaRPr lang="ru-RU" sz="16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85918" y="1285860"/>
            <a:ext cx="7186613" cy="2000251"/>
          </a:xfrm>
        </p:spPr>
        <p:txBody>
          <a:bodyPr/>
          <a:lstStyle/>
          <a:p>
            <a:pPr>
              <a:buNone/>
            </a:pPr>
            <a:r>
              <a:rPr lang="ru-RU" sz="3600" b="1" dirty="0" smtClean="0"/>
              <a:t>  </a:t>
            </a:r>
            <a:r>
              <a:rPr lang="ru-RU" sz="4500" b="1" i="1" dirty="0" smtClean="0">
                <a:solidFill>
                  <a:srgbClr val="339933"/>
                </a:solidFill>
              </a:rPr>
              <a:t>Жизнь требует движения</a:t>
            </a:r>
          </a:p>
          <a:p>
            <a:pPr algn="ctr">
              <a:buNone/>
            </a:pPr>
            <a:r>
              <a:rPr lang="ru-RU" dirty="0" smtClean="0"/>
              <a:t>                                              </a:t>
            </a:r>
          </a:p>
          <a:p>
            <a:pPr algn="ctr">
              <a:buNone/>
            </a:pPr>
            <a:r>
              <a:rPr lang="ru-RU" sz="2800" i="1" dirty="0" smtClean="0"/>
              <a:t>                                                 Аристотель</a:t>
            </a:r>
            <a:endParaRPr lang="ru-RU" sz="2800" dirty="0" smtClean="0"/>
          </a:p>
          <a:p>
            <a:endParaRPr lang="ru-RU" dirty="0"/>
          </a:p>
        </p:txBody>
      </p:sp>
      <p:pic>
        <p:nvPicPr>
          <p:cNvPr id="4" name="Рисунок 3" descr="d:\Мои документы\Мои рисунки\школьная тема.jpg"/>
          <p:cNvPicPr/>
          <p:nvPr/>
        </p:nvPicPr>
        <p:blipFill>
          <a:blip r:embed="rId2" cstate="print">
            <a:clrChange>
              <a:clrFrom>
                <a:srgbClr val="FFFFFF"/>
              </a:clrFrom>
              <a:clrTo>
                <a:srgbClr val="FFFFFF">
                  <a:alpha val="0"/>
                </a:srgbClr>
              </a:clrTo>
            </a:clrChange>
          </a:blip>
          <a:srcRect l="1846" t="2702" r="76923" b="48648"/>
          <a:stretch>
            <a:fillRect/>
          </a:stretch>
        </p:blipFill>
        <p:spPr bwMode="auto">
          <a:xfrm>
            <a:off x="1785918" y="3000372"/>
            <a:ext cx="904878" cy="128587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Содержимое 2"/>
          <p:cNvSpPr>
            <a:spLocks noGrp="1"/>
          </p:cNvSpPr>
          <p:nvPr>
            <p:ph idx="1"/>
          </p:nvPr>
        </p:nvSpPr>
        <p:spPr>
          <a:xfrm>
            <a:off x="1785918" y="1142984"/>
            <a:ext cx="7115175" cy="3143272"/>
          </a:xfrm>
        </p:spPr>
        <p:txBody>
          <a:bodyPr/>
          <a:lstStyle/>
          <a:p>
            <a:pPr algn="r">
              <a:buNone/>
            </a:pPr>
            <a:r>
              <a:rPr lang="ru-RU" i="1" dirty="0" smtClean="0"/>
              <a:t>Радость, пусть даже сама маленькая, </a:t>
            </a:r>
          </a:p>
          <a:p>
            <a:pPr algn="r">
              <a:buNone/>
            </a:pPr>
            <a:r>
              <a:rPr lang="ru-RU" i="1" dirty="0" smtClean="0"/>
              <a:t>не бывает без причин: всегда она обусловлена победой или успехом.</a:t>
            </a:r>
            <a:r>
              <a:rPr lang="ru-RU" dirty="0" smtClean="0"/>
              <a:t/>
            </a:r>
            <a:br>
              <a:rPr lang="ru-RU" dirty="0" smtClean="0"/>
            </a:br>
            <a:endParaRPr lang="ru-RU" dirty="0" smtClean="0"/>
          </a:p>
          <a:p>
            <a:pPr algn="r">
              <a:buNone/>
            </a:pPr>
            <a:r>
              <a:rPr lang="ru-RU" i="1" dirty="0" smtClean="0"/>
              <a:t>С. Бабаевский</a:t>
            </a:r>
            <a:endParaRPr lang="ru-RU" dirty="0" smtClean="0"/>
          </a:p>
          <a:p>
            <a:pPr eaLnBrk="1" fontAlgn="auto" hangingPunct="1">
              <a:spcBef>
                <a:spcPts val="0"/>
              </a:spcBef>
              <a:spcAft>
                <a:spcPts val="0"/>
              </a:spcAft>
              <a:buNone/>
              <a:defRPr/>
            </a:pPr>
            <a:endParaRPr lang="ru-RU"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14480" y="214290"/>
            <a:ext cx="7115175" cy="642920"/>
          </a:xfrm>
        </p:spPr>
        <p:txBody>
          <a:bodyPr>
            <a:normAutofit fontScale="90000"/>
          </a:bodyPr>
          <a:lstStyle/>
          <a:p>
            <a:r>
              <a:rPr lang="ru-RU" dirty="0" smtClean="0"/>
              <a:t>Физкультурные группы</a:t>
            </a:r>
            <a:endParaRPr lang="ru-RU" dirty="0"/>
          </a:p>
        </p:txBody>
      </p:sp>
      <p:pic>
        <p:nvPicPr>
          <p:cNvPr id="4" name="Рисунок 3" descr="схема-группы-здоровья-по-физкультуре"/>
          <p:cNvPicPr/>
          <p:nvPr/>
        </p:nvPicPr>
        <p:blipFill>
          <a:blip r:embed="rId2">
            <a:clrChange>
              <a:clrFrom>
                <a:srgbClr val="FFFFFF"/>
              </a:clrFrom>
              <a:clrTo>
                <a:srgbClr val="FFFFFF">
                  <a:alpha val="0"/>
                </a:srgbClr>
              </a:clrTo>
            </a:clrChange>
          </a:blip>
          <a:srcRect l="1031" t="3030" r="1031" b="6061"/>
          <a:stretch>
            <a:fillRect/>
          </a:stretch>
        </p:blipFill>
        <p:spPr bwMode="auto">
          <a:xfrm>
            <a:off x="1928794" y="1285860"/>
            <a:ext cx="6786610" cy="4286280"/>
          </a:xfrm>
          <a:prstGeom prst="rect">
            <a:avLst/>
          </a:prstGeom>
          <a:noFill/>
          <a:ln w="9525">
            <a:solidFill>
              <a:schemeClr val="bg1"/>
            </a:solid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14480" y="142852"/>
            <a:ext cx="7115175" cy="714358"/>
          </a:xfrm>
        </p:spPr>
        <p:txBody>
          <a:bodyPr>
            <a:normAutofit fontScale="90000"/>
          </a:bodyPr>
          <a:lstStyle/>
          <a:p>
            <a:pPr eaLnBrk="1" hangingPunct="1">
              <a:defRPr/>
            </a:pPr>
            <a:r>
              <a:rPr lang="ru-RU" dirty="0" smtClean="0"/>
              <a:t>Документы</a:t>
            </a:r>
            <a:endParaRPr lang="ru-RU" dirty="0"/>
          </a:p>
        </p:txBody>
      </p:sp>
      <p:sp>
        <p:nvSpPr>
          <p:cNvPr id="3" name="Содержимое 2"/>
          <p:cNvSpPr>
            <a:spLocks noGrp="1"/>
          </p:cNvSpPr>
          <p:nvPr>
            <p:ph idx="1"/>
          </p:nvPr>
        </p:nvSpPr>
        <p:spPr>
          <a:xfrm>
            <a:off x="1714480" y="1142984"/>
            <a:ext cx="7115175" cy="4786346"/>
          </a:xfrm>
        </p:spPr>
        <p:txBody>
          <a:bodyPr/>
          <a:lstStyle/>
          <a:p>
            <a:r>
              <a:rPr lang="ru-RU" sz="2400" dirty="0" smtClean="0"/>
              <a:t>Письмо Минобразования РФ от 31.10.2003 N 13-51-263/123 «Об оценивании и аттестации учащихся, отнесенных по состоянию здоровья к специальной медицинской группе для занятий физической культурой»</a:t>
            </a:r>
          </a:p>
          <a:p>
            <a:pPr>
              <a:buNone/>
            </a:pPr>
            <a:endParaRPr lang="ru-RU" sz="2400" dirty="0" smtClean="0"/>
          </a:p>
          <a:p>
            <a:r>
              <a:rPr lang="ru-RU" sz="2400" dirty="0" smtClean="0"/>
              <a:t>Письмо Министерства образования и науки РФ от 30 мая 2012 г. N МД-583/19 «О методических рекомендациях «Медико-педагогический контроль за организацией занятий физической культурой обучающихся с отклонениями в состоянии здоровья». </a:t>
            </a:r>
            <a:endParaRPr lang="ru-RU"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14480" y="0"/>
            <a:ext cx="7115175" cy="714358"/>
          </a:xfrm>
        </p:spPr>
        <p:txBody>
          <a:bodyPr>
            <a:normAutofit fontScale="90000"/>
          </a:bodyPr>
          <a:lstStyle/>
          <a:p>
            <a:pPr eaLnBrk="1" hangingPunct="1">
              <a:defRPr/>
            </a:pPr>
            <a:r>
              <a:rPr lang="ru-RU" dirty="0" smtClean="0"/>
              <a:t>Форма справки СМГ «Б»</a:t>
            </a:r>
            <a:endParaRPr lang="ru-RU" dirty="0"/>
          </a:p>
        </p:txBody>
      </p:sp>
      <p:sp>
        <p:nvSpPr>
          <p:cNvPr id="1026" name="Text Box 2"/>
          <p:cNvSpPr txBox="1">
            <a:spLocks noChangeArrowheads="1"/>
          </p:cNvSpPr>
          <p:nvPr/>
        </p:nvSpPr>
        <p:spPr bwMode="auto">
          <a:xfrm>
            <a:off x="1857356" y="1000108"/>
            <a:ext cx="6786610" cy="503214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Times New Roman" pitchFamily="18" charset="0"/>
                <a:cs typeface="Arial" pitchFamily="34" charset="0"/>
              </a:rPr>
              <a:t>Форма справки</a:t>
            </a:r>
          </a:p>
          <a:p>
            <a:pPr marL="0" marR="0" lvl="0" indent="0" algn="r" defTabSz="9144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Times New Roman" pitchFamily="18" charset="0"/>
                <a:cs typeface="Arial" pitchFamily="34" charset="0"/>
              </a:rPr>
              <a:t>о прохождении курса ЛФК</a:t>
            </a:r>
          </a:p>
          <a:p>
            <a:pPr marL="0" marR="0" lvl="0" indent="0" algn="r" defTabSz="9144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Times New Roman" pitchFamily="18" charset="0"/>
                <a:cs typeface="Arial" pitchFamily="34" charset="0"/>
              </a:rPr>
              <a:t>обучающимся специальной</a:t>
            </a:r>
          </a:p>
          <a:p>
            <a:pPr marL="0" marR="0" lvl="0" indent="0" algn="r" defTabSz="9144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Times New Roman" pitchFamily="18" charset="0"/>
                <a:cs typeface="Arial" pitchFamily="34" charset="0"/>
              </a:rPr>
              <a:t>медицинской группы "Б"</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smtClean="0">
                <a:ln>
                  <a:noFill/>
                </a:ln>
                <a:solidFill>
                  <a:schemeClr val="tx1"/>
                </a:solidFill>
                <a:effectLst/>
                <a:latin typeface="Times New Roman" pitchFamily="18" charset="0"/>
                <a:cs typeface="Arial" pitchFamily="34" charset="0"/>
              </a:rPr>
              <a:t>СПРАВКА № _____</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smtClean="0">
                <a:ln>
                  <a:noFill/>
                </a:ln>
                <a:solidFill>
                  <a:schemeClr val="tx1"/>
                </a:solidFill>
                <a:effectLst/>
                <a:latin typeface="Times New Roman" pitchFamily="18" charset="0"/>
                <a:cs typeface="Arial" pitchFamily="34" charset="0"/>
              </a:rPr>
              <a:t>Выдана (Ф.И.)_________________________________________________________________________</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smtClean="0">
                <a:ln>
                  <a:noFill/>
                </a:ln>
                <a:solidFill>
                  <a:schemeClr val="tx1"/>
                </a:solidFill>
                <a:effectLst/>
                <a:latin typeface="Times New Roman" pitchFamily="18" charset="0"/>
                <a:cs typeface="Arial" pitchFamily="34" charset="0"/>
              </a:rPr>
              <a:t>Дата рождения _________________________________________________________</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smtClean="0">
                <a:ln>
                  <a:noFill/>
                </a:ln>
                <a:solidFill>
                  <a:schemeClr val="tx1"/>
                </a:solidFill>
                <a:effectLst/>
                <a:latin typeface="Times New Roman" pitchFamily="18" charset="0"/>
                <a:cs typeface="Arial" pitchFamily="34" charset="0"/>
              </a:rPr>
              <a:t>обучающемуся общеобразовательного учреждения №_________________________</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smtClean="0">
                <a:ln>
                  <a:noFill/>
                </a:ln>
                <a:solidFill>
                  <a:schemeClr val="tx1"/>
                </a:solidFill>
                <a:effectLst/>
                <a:latin typeface="Times New Roman" pitchFamily="18" charset="0"/>
                <a:cs typeface="Arial" pitchFamily="34" charset="0"/>
              </a:rPr>
              <a:t>в том, что он(а) прошел (прошла)______________________ курсов ___________________ занятий</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smtClean="0">
                <a:ln>
                  <a:noFill/>
                </a:ln>
                <a:solidFill>
                  <a:schemeClr val="tx1"/>
                </a:solidFill>
                <a:effectLst/>
                <a:latin typeface="Times New Roman" pitchFamily="18" charset="0"/>
                <a:cs typeface="Arial" pitchFamily="34" charset="0"/>
              </a:rPr>
              <a:t>                                                            количество прописью                  количество прописью</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smtClean="0">
                <a:ln>
                  <a:noFill/>
                </a:ln>
                <a:solidFill>
                  <a:schemeClr val="tx1"/>
                </a:solidFill>
                <a:effectLst/>
                <a:latin typeface="Times New Roman" pitchFamily="18" charset="0"/>
                <a:cs typeface="Arial" pitchFamily="34" charset="0"/>
              </a:rPr>
              <a:t>лечебной физической культуры в _______________________________________________________</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smtClean="0">
                <a:ln>
                  <a:noFill/>
                </a:ln>
                <a:solidFill>
                  <a:schemeClr val="tx1"/>
                </a:solidFill>
                <a:effectLst/>
                <a:latin typeface="Times New Roman" pitchFamily="18" charset="0"/>
                <a:cs typeface="Arial" pitchFamily="34" charset="0"/>
              </a:rPr>
              <a:t>                                                                               название ЛПУ</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smtClean="0">
                <a:ln>
                  <a:noFill/>
                </a:ln>
                <a:solidFill>
                  <a:schemeClr val="tx1"/>
                </a:solidFill>
                <a:effectLst/>
                <a:latin typeface="Times New Roman" pitchFamily="18" charset="0"/>
                <a:cs typeface="Arial" pitchFamily="34" charset="0"/>
              </a:rPr>
              <a:t>____________________________________________________________________________________</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smtClean="0">
                <a:ln>
                  <a:noFill/>
                </a:ln>
                <a:solidFill>
                  <a:schemeClr val="tx1"/>
                </a:solidFill>
                <a:effectLst/>
                <a:latin typeface="Times New Roman" pitchFamily="18" charset="0"/>
                <a:cs typeface="Arial" pitchFamily="34" charset="0"/>
              </a:rPr>
              <a:t>Подпись и личная печать лечащего врача ________________________________</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smtClean="0">
                <a:ln>
                  <a:noFill/>
                </a:ln>
                <a:solidFill>
                  <a:schemeClr val="tx1"/>
                </a:solidFill>
                <a:effectLst/>
                <a:latin typeface="Times New Roman" pitchFamily="18" charset="0"/>
                <a:cs typeface="Arial" pitchFamily="34" charset="0"/>
              </a:rPr>
              <a:t>Подпись руководителя/заместителя ЛПУ___________________________________</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smtClean="0">
                <a:ln>
                  <a:noFill/>
                </a:ln>
                <a:solidFill>
                  <a:schemeClr val="tx1"/>
                </a:solidFill>
                <a:effectLst/>
                <a:latin typeface="Times New Roman" pitchFamily="18" charset="0"/>
                <a:cs typeface="Arial" pitchFamily="34" charset="0"/>
              </a:rPr>
              <a:t>дата выдачи справки ______________________ круглая печать ЛПУ</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100" b="0"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smtClean="0">
                <a:ln>
                  <a:noFill/>
                </a:ln>
                <a:solidFill>
                  <a:schemeClr val="tx1"/>
                </a:solidFill>
                <a:effectLst/>
                <a:latin typeface="Times New Roman" pitchFamily="18"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dirty="0" smtClean="0">
                <a:ln>
                  <a:noFill/>
                </a:ln>
                <a:solidFill>
                  <a:schemeClr val="tx1"/>
                </a:solidFill>
                <a:effectLst/>
                <a:latin typeface="Times New Roman" pitchFamily="18" charset="0"/>
                <a:cs typeface="Arial" pitchFamily="34" charset="0"/>
              </a:rPr>
              <a:t>                                                                                      ЛИНИЯ ОТРЕЗА</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smtClean="0">
                <a:ln>
                  <a:noFill/>
                </a:ln>
                <a:solidFill>
                  <a:schemeClr val="tx1"/>
                </a:solidFill>
                <a:effectLst/>
                <a:latin typeface="Times New Roman" pitchFamily="18" charset="0"/>
                <a:cs typeface="Arial" pitchFamily="34"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smtClean="0">
                <a:ln>
                  <a:noFill/>
                </a:ln>
                <a:solidFill>
                  <a:schemeClr val="tx1"/>
                </a:solidFill>
                <a:effectLst/>
                <a:latin typeface="Times New Roman" pitchFamily="18" charset="0"/>
                <a:cs typeface="Arial" pitchFamily="34" charset="0"/>
              </a:rPr>
              <a:t>Контрольный талон к справке о прохождении курса ЛФК обучающимся специальной медицинской группы "Б"</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smtClean="0">
                <a:ln>
                  <a:noFill/>
                </a:ln>
                <a:solidFill>
                  <a:schemeClr val="tx1"/>
                </a:solidFill>
                <a:effectLst/>
                <a:latin typeface="Times New Roman" pitchFamily="18" charset="0"/>
                <a:cs typeface="Arial" pitchFamily="34" charset="0"/>
              </a:rPr>
              <a:t>№ _____</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smtClean="0">
                <a:ln>
                  <a:noFill/>
                </a:ln>
                <a:solidFill>
                  <a:schemeClr val="tx1"/>
                </a:solidFill>
                <a:effectLst/>
                <a:latin typeface="Times New Roman" pitchFamily="18" charset="0"/>
                <a:cs typeface="Arial" pitchFamily="34" charset="0"/>
              </a:rPr>
              <a:t>1. Фамилия, имя, отчество _____________________________________________</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smtClean="0">
                <a:ln>
                  <a:noFill/>
                </a:ln>
                <a:solidFill>
                  <a:schemeClr val="tx1"/>
                </a:solidFill>
                <a:effectLst/>
                <a:latin typeface="Times New Roman" pitchFamily="18" charset="0"/>
                <a:cs typeface="Arial" pitchFamily="34" charset="0"/>
              </a:rPr>
              <a:t>2. Домашний адрес _____________________________________________________</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smtClean="0">
                <a:ln>
                  <a:noFill/>
                </a:ln>
                <a:solidFill>
                  <a:schemeClr val="tx1"/>
                </a:solidFill>
                <a:effectLst/>
                <a:latin typeface="Times New Roman" pitchFamily="18" charset="0"/>
                <a:cs typeface="Arial" pitchFamily="34" charset="0"/>
              </a:rPr>
              <a:t>3. Общеобразовательное учреждение _____________________________________</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smtClean="0">
                <a:ln>
                  <a:noFill/>
                </a:ln>
                <a:solidFill>
                  <a:schemeClr val="tx1"/>
                </a:solidFill>
                <a:effectLst/>
                <a:latin typeface="Times New Roman" pitchFamily="18" charset="0"/>
                <a:cs typeface="Arial" pitchFamily="34" charset="0"/>
              </a:rPr>
              <a:t>4. Ф.И.О. лица, выдавшего справку _____________________________________</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smtClean="0">
                <a:ln>
                  <a:noFill/>
                </a:ln>
                <a:solidFill>
                  <a:schemeClr val="tx1"/>
                </a:solidFill>
                <a:effectLst/>
                <a:latin typeface="Times New Roman" pitchFamily="18" charset="0"/>
                <a:cs typeface="Arial" pitchFamily="34" charset="0"/>
              </a:rPr>
              <a:t>Дата выдачи "_____"________________________20____г.</a:t>
            </a:r>
          </a:p>
          <a:p>
            <a:pPr marL="0" marR="0" lvl="0" indent="0" algn="l" defTabSz="914400" rtl="0" eaLnBrk="1" fontAlgn="base" latinLnBrk="0" hangingPunct="1">
              <a:lnSpc>
                <a:spcPct val="100000"/>
              </a:lnSpc>
              <a:spcBef>
                <a:spcPct val="0"/>
              </a:spcBef>
              <a:spcAft>
                <a:spcPts val="1000"/>
              </a:spcAft>
              <a:buClrTx/>
              <a:buSzTx/>
              <a:buFontTx/>
              <a:buNone/>
              <a:tabLst/>
            </a:pPr>
            <a:r>
              <a:rPr kumimoji="0" lang="ru-RU" sz="1100" b="0" i="0" u="none" strike="noStrike" cap="none" normalizeH="0" baseline="0" dirty="0" smtClean="0">
                <a:ln>
                  <a:noFill/>
                </a:ln>
                <a:solidFill>
                  <a:schemeClr val="tx1"/>
                </a:solidFill>
                <a:effectLst/>
                <a:latin typeface="Times New Roman" pitchFamily="18" charset="0"/>
                <a:cs typeface="Arial" pitchFamily="34" charset="0"/>
              </a:rPr>
              <a:t>Приложение</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a:spLocks noGrp="1"/>
          </p:cNvSpPr>
          <p:nvPr>
            <p:ph type="title"/>
          </p:nvPr>
        </p:nvSpPr>
        <p:spPr>
          <a:xfrm>
            <a:off x="2000232" y="142852"/>
            <a:ext cx="6715172" cy="571504"/>
          </a:xfrm>
        </p:spPr>
        <p:txBody>
          <a:bodyPr>
            <a:noAutofit/>
          </a:bodyPr>
          <a:lstStyle/>
          <a:p>
            <a:pPr eaLnBrk="1" hangingPunct="1">
              <a:defRPr/>
            </a:pPr>
            <a:r>
              <a:rPr lang="ru-RU" sz="3600" dirty="0" smtClean="0"/>
              <a:t>Критерии оценки учащихся СМГ</a:t>
            </a:r>
            <a:endParaRPr lang="ru-RU" sz="3600" dirty="0"/>
          </a:p>
        </p:txBody>
      </p:sp>
      <p:sp>
        <p:nvSpPr>
          <p:cNvPr id="8" name="Содержимое 2"/>
          <p:cNvSpPr>
            <a:spLocks noGrp="1"/>
          </p:cNvSpPr>
          <p:nvPr>
            <p:ph idx="1"/>
          </p:nvPr>
        </p:nvSpPr>
        <p:spPr>
          <a:xfrm>
            <a:off x="1785918" y="1214422"/>
            <a:ext cx="7115175" cy="4143404"/>
          </a:xfrm>
        </p:spPr>
        <p:txBody>
          <a:bodyPr/>
          <a:lstStyle/>
          <a:p>
            <a:pPr algn="ctr">
              <a:buNone/>
            </a:pPr>
            <a:r>
              <a:rPr lang="ru-RU" sz="2400" b="1" i="1" u="sng" dirty="0" smtClean="0">
                <a:solidFill>
                  <a:srgbClr val="FF0000"/>
                </a:solidFill>
              </a:rPr>
              <a:t>1-4-й классы</a:t>
            </a:r>
            <a:endParaRPr lang="ru-RU" sz="2400" b="1" i="1" dirty="0" smtClean="0">
              <a:solidFill>
                <a:srgbClr val="FF0000"/>
              </a:solidFill>
            </a:endParaRPr>
          </a:p>
          <a:p>
            <a:pPr>
              <a:buNone/>
            </a:pPr>
            <a:r>
              <a:rPr lang="ru-RU" sz="2400" b="1" i="1" u="sng" dirty="0" smtClean="0"/>
              <a:t>Теория:</a:t>
            </a:r>
            <a:r>
              <a:rPr lang="ru-RU" sz="2400" i="1" dirty="0" smtClean="0"/>
              <a:t> </a:t>
            </a:r>
            <a:r>
              <a:rPr lang="ru-RU" sz="2400" dirty="0" smtClean="0"/>
              <a:t>правила поведения в спортзале и на улице; правильное дыхание при ходьбе, беге; формирование правильной осанки, двигательный режим.</a:t>
            </a:r>
          </a:p>
          <a:p>
            <a:pPr>
              <a:buNone/>
            </a:pPr>
            <a:r>
              <a:rPr lang="ru-RU" sz="2400" b="1" i="1" u="sng" dirty="0" smtClean="0"/>
              <a:t>Практика:</a:t>
            </a:r>
            <a:r>
              <a:rPr lang="ru-RU" sz="2400" i="1" dirty="0" smtClean="0"/>
              <a:t> </a:t>
            </a:r>
            <a:r>
              <a:rPr lang="ru-RU" sz="2400" dirty="0" smtClean="0"/>
              <a:t>строевые упражнения; челночный бег 3 </a:t>
            </a:r>
            <a:r>
              <a:rPr lang="ru-RU" sz="2400" dirty="0" err="1" smtClean="0"/>
              <a:t>х</a:t>
            </a:r>
            <a:r>
              <a:rPr lang="ru-RU" sz="2400" dirty="0" smtClean="0"/>
              <a:t> 10 м; оценка выполнения поворотов на месте; бег в медленном темпе с переходом на ходьбу, 10, 15, 20, 45 секунд бега, 30 секунд ходьбы; ОФП; метание мяча в цель с расстояния 6 метров.</a:t>
            </a:r>
          </a:p>
          <a:p>
            <a:pPr>
              <a:buNone/>
            </a:pPr>
            <a:endParaRPr lang="ru-RU" sz="24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2"/>
          <p:cNvSpPr>
            <a:spLocks noGrp="1"/>
          </p:cNvSpPr>
          <p:nvPr>
            <p:ph idx="1"/>
          </p:nvPr>
        </p:nvSpPr>
        <p:spPr>
          <a:xfrm>
            <a:off x="1785918" y="928670"/>
            <a:ext cx="7115175" cy="5429288"/>
          </a:xfrm>
        </p:spPr>
        <p:txBody>
          <a:bodyPr/>
          <a:lstStyle/>
          <a:p>
            <a:pPr algn="ctr">
              <a:buNone/>
            </a:pPr>
            <a:r>
              <a:rPr lang="ru-RU" sz="2000" b="1" i="1" u="sng" dirty="0" smtClean="0">
                <a:solidFill>
                  <a:srgbClr val="FF0000"/>
                </a:solidFill>
              </a:rPr>
              <a:t>5-9 </a:t>
            </a:r>
            <a:r>
              <a:rPr lang="ru-RU" sz="2000" b="1" i="1" u="sng" dirty="0" err="1" smtClean="0">
                <a:solidFill>
                  <a:srgbClr val="FF0000"/>
                </a:solidFill>
              </a:rPr>
              <a:t>й</a:t>
            </a:r>
            <a:r>
              <a:rPr lang="ru-RU" sz="2000" b="1" i="1" u="sng" dirty="0" smtClean="0">
                <a:solidFill>
                  <a:srgbClr val="FF0000"/>
                </a:solidFill>
              </a:rPr>
              <a:t> классы</a:t>
            </a:r>
          </a:p>
          <a:p>
            <a:pPr algn="ctr">
              <a:buNone/>
            </a:pPr>
            <a:endParaRPr lang="ru-RU" sz="1000" b="1" i="1" dirty="0" smtClean="0">
              <a:solidFill>
                <a:srgbClr val="FF0000"/>
              </a:solidFill>
            </a:endParaRPr>
          </a:p>
          <a:p>
            <a:r>
              <a:rPr lang="ru-RU" sz="2000" b="1" i="1" u="sng" dirty="0" smtClean="0"/>
              <a:t>Теория:</a:t>
            </a:r>
            <a:r>
              <a:rPr lang="ru-RU" sz="2000" i="1" dirty="0" smtClean="0"/>
              <a:t> </a:t>
            </a:r>
            <a:r>
              <a:rPr lang="ru-RU" sz="2000" dirty="0" smtClean="0"/>
              <a:t>значение физической культуры для развития организма; правильное оформление дневника самоконтроля; личная и общественная гигиена; составление комплекса утренней гигиенической гимнастики; инструкторская и судейская практика; врачебный контроль за занимающимися ФК и спортом.</a:t>
            </a:r>
          </a:p>
          <a:p>
            <a:pPr>
              <a:buNone/>
            </a:pPr>
            <a:endParaRPr lang="ru-RU" sz="2000" dirty="0" smtClean="0"/>
          </a:p>
          <a:p>
            <a:r>
              <a:rPr lang="ru-RU" sz="2000" b="1" i="1" u="sng" dirty="0" smtClean="0"/>
              <a:t>Практика:</a:t>
            </a:r>
            <a:r>
              <a:rPr lang="ru-RU" sz="2000" i="1" dirty="0" smtClean="0"/>
              <a:t> </a:t>
            </a:r>
            <a:r>
              <a:rPr lang="ru-RU" sz="2000" dirty="0" smtClean="0"/>
              <a:t>выполнение физических упражнений, направленных на коррекцию заболевания; подсчет ЧСС по частоте пульса и количеству дыханий в 1 минуту; выполнение контрольных нормативов с учетом противопоказаний; правильное выполнение строевых упражнений, упражнений на осанку. В первую очередь при выставлении оценок рассматривается посещаемость занятий.</a:t>
            </a:r>
          </a:p>
          <a:p>
            <a:pPr>
              <a:buNone/>
            </a:pPr>
            <a:endParaRPr lang="ru-RU" sz="2400" dirty="0" smtClean="0"/>
          </a:p>
        </p:txBody>
      </p:sp>
      <p:sp>
        <p:nvSpPr>
          <p:cNvPr id="7" name="Заголовок 1"/>
          <p:cNvSpPr>
            <a:spLocks noGrp="1"/>
          </p:cNvSpPr>
          <p:nvPr>
            <p:ph type="title"/>
          </p:nvPr>
        </p:nvSpPr>
        <p:spPr>
          <a:xfrm>
            <a:off x="2000232" y="142852"/>
            <a:ext cx="6715172" cy="571504"/>
          </a:xfrm>
        </p:spPr>
        <p:txBody>
          <a:bodyPr>
            <a:noAutofit/>
          </a:bodyPr>
          <a:lstStyle/>
          <a:p>
            <a:pPr eaLnBrk="1" hangingPunct="1">
              <a:defRPr/>
            </a:pPr>
            <a:r>
              <a:rPr lang="ru-RU" sz="3600" dirty="0" smtClean="0"/>
              <a:t>Критерии оценки учащихся СМГ</a:t>
            </a:r>
            <a:endParaRPr lang="ru-RU" sz="3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2"/>
          <p:cNvSpPr>
            <a:spLocks noGrp="1"/>
          </p:cNvSpPr>
          <p:nvPr>
            <p:ph idx="1"/>
          </p:nvPr>
        </p:nvSpPr>
        <p:spPr>
          <a:xfrm>
            <a:off x="1785918" y="928670"/>
            <a:ext cx="7115175" cy="4286280"/>
          </a:xfrm>
        </p:spPr>
        <p:txBody>
          <a:bodyPr/>
          <a:lstStyle/>
          <a:p>
            <a:pPr algn="ctr">
              <a:buNone/>
            </a:pPr>
            <a:r>
              <a:rPr lang="ru-RU" sz="2000" b="1" i="1" u="sng" dirty="0" smtClean="0">
                <a:solidFill>
                  <a:srgbClr val="FF0000"/>
                </a:solidFill>
              </a:rPr>
              <a:t>5-9 </a:t>
            </a:r>
            <a:r>
              <a:rPr lang="ru-RU" sz="2000" b="1" i="1" u="sng" dirty="0" err="1" smtClean="0">
                <a:solidFill>
                  <a:srgbClr val="FF0000"/>
                </a:solidFill>
              </a:rPr>
              <a:t>й</a:t>
            </a:r>
            <a:r>
              <a:rPr lang="ru-RU" sz="2000" b="1" i="1" u="sng" dirty="0" smtClean="0">
                <a:solidFill>
                  <a:srgbClr val="FF0000"/>
                </a:solidFill>
              </a:rPr>
              <a:t> классы</a:t>
            </a:r>
          </a:p>
          <a:p>
            <a:pPr algn="ctr">
              <a:buNone/>
            </a:pPr>
            <a:endParaRPr lang="ru-RU" sz="1000" b="1" i="1" dirty="0" smtClean="0">
              <a:solidFill>
                <a:srgbClr val="FF0000"/>
              </a:solidFill>
            </a:endParaRPr>
          </a:p>
          <a:p>
            <a:pPr>
              <a:buNone/>
            </a:pPr>
            <a:r>
              <a:rPr lang="ru-RU" sz="2200" dirty="0" smtClean="0"/>
              <a:t>	Аттестация производится по следующим темам: </a:t>
            </a:r>
          </a:p>
          <a:p>
            <a:pPr>
              <a:buFontTx/>
              <a:buChar char="-"/>
            </a:pPr>
            <a:r>
              <a:rPr lang="ru-RU" sz="2200" dirty="0" smtClean="0"/>
              <a:t>Гимнастика»</a:t>
            </a:r>
          </a:p>
          <a:p>
            <a:pPr>
              <a:buFontTx/>
              <a:buChar char="-"/>
            </a:pPr>
            <a:r>
              <a:rPr lang="ru-RU" sz="2200" dirty="0" smtClean="0"/>
              <a:t>«Основные движения руками, ногами, туловищем»</a:t>
            </a:r>
          </a:p>
          <a:p>
            <a:pPr>
              <a:buFontTx/>
              <a:buChar char="-"/>
            </a:pPr>
            <a:r>
              <a:rPr lang="ru-RU" sz="2200" dirty="0" smtClean="0"/>
              <a:t> «Акробатические элементы»</a:t>
            </a:r>
          </a:p>
          <a:p>
            <a:pPr>
              <a:buFontTx/>
              <a:buChar char="-"/>
            </a:pPr>
            <a:r>
              <a:rPr lang="ru-RU" sz="2200" dirty="0" smtClean="0"/>
              <a:t>«Равновесие»</a:t>
            </a:r>
          </a:p>
          <a:p>
            <a:pPr>
              <a:buFontTx/>
              <a:buChar char="-"/>
            </a:pPr>
            <a:r>
              <a:rPr lang="ru-RU" sz="2200" dirty="0" smtClean="0"/>
              <a:t>«Поднятие и перенесение тяжестей» </a:t>
            </a:r>
          </a:p>
          <a:p>
            <a:pPr>
              <a:buFontTx/>
              <a:buChar char="-"/>
            </a:pPr>
            <a:r>
              <a:rPr lang="ru-RU" sz="2200" dirty="0" smtClean="0"/>
              <a:t>«Упражнения на гимнастических снарядах и со снарядами»</a:t>
            </a:r>
          </a:p>
          <a:p>
            <a:pPr>
              <a:buFontTx/>
              <a:buChar char="-"/>
            </a:pPr>
            <a:r>
              <a:rPr lang="ru-RU" sz="2200" dirty="0" smtClean="0"/>
              <a:t>«Лазание по канату, гимнастической стенке»</a:t>
            </a:r>
          </a:p>
          <a:p>
            <a:pPr>
              <a:buNone/>
            </a:pPr>
            <a:endParaRPr lang="ru-RU" sz="2400" dirty="0" smtClean="0"/>
          </a:p>
        </p:txBody>
      </p:sp>
      <p:sp>
        <p:nvSpPr>
          <p:cNvPr id="7" name="Заголовок 1"/>
          <p:cNvSpPr>
            <a:spLocks noGrp="1"/>
          </p:cNvSpPr>
          <p:nvPr>
            <p:ph type="title"/>
          </p:nvPr>
        </p:nvSpPr>
        <p:spPr>
          <a:xfrm>
            <a:off x="2000232" y="142852"/>
            <a:ext cx="6715172" cy="571504"/>
          </a:xfrm>
        </p:spPr>
        <p:txBody>
          <a:bodyPr>
            <a:noAutofit/>
          </a:bodyPr>
          <a:lstStyle/>
          <a:p>
            <a:pPr eaLnBrk="1" hangingPunct="1">
              <a:defRPr/>
            </a:pPr>
            <a:r>
              <a:rPr lang="ru-RU" sz="3600" dirty="0" smtClean="0"/>
              <a:t>Критерии оценки учащихся СМГ</a:t>
            </a:r>
            <a:endParaRPr lang="ru-RU" sz="3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2"/>
          <p:cNvSpPr>
            <a:spLocks noGrp="1"/>
          </p:cNvSpPr>
          <p:nvPr>
            <p:ph idx="1"/>
          </p:nvPr>
        </p:nvSpPr>
        <p:spPr>
          <a:xfrm>
            <a:off x="1714480" y="857232"/>
            <a:ext cx="7115175" cy="5357850"/>
          </a:xfrm>
        </p:spPr>
        <p:txBody>
          <a:bodyPr/>
          <a:lstStyle/>
          <a:p>
            <a:pPr algn="ctr">
              <a:buNone/>
            </a:pPr>
            <a:r>
              <a:rPr lang="ru-RU" sz="2400" b="1" i="1" u="sng" dirty="0" smtClean="0">
                <a:solidFill>
                  <a:srgbClr val="FF0000"/>
                </a:solidFill>
              </a:rPr>
              <a:t>10-11 -</a:t>
            </a:r>
            <a:r>
              <a:rPr lang="ru-RU" sz="2400" b="1" i="1" u="sng" dirty="0" err="1" smtClean="0">
                <a:solidFill>
                  <a:srgbClr val="FF0000"/>
                </a:solidFill>
              </a:rPr>
              <a:t>й</a:t>
            </a:r>
            <a:r>
              <a:rPr lang="ru-RU" sz="2400" b="1" i="1" u="sng" dirty="0" smtClean="0">
                <a:solidFill>
                  <a:srgbClr val="FF0000"/>
                </a:solidFill>
              </a:rPr>
              <a:t> класс</a:t>
            </a:r>
            <a:r>
              <a:rPr lang="ru-RU" sz="2400" i="1" u="sng" dirty="0" smtClean="0">
                <a:solidFill>
                  <a:srgbClr val="FF0000"/>
                </a:solidFill>
              </a:rPr>
              <a:t> </a:t>
            </a:r>
          </a:p>
          <a:p>
            <a:pPr>
              <a:buNone/>
            </a:pPr>
            <a:endParaRPr lang="ru-RU" sz="1000" i="1" u="sng" dirty="0" smtClean="0"/>
          </a:p>
          <a:p>
            <a:pPr>
              <a:buNone/>
            </a:pPr>
            <a:r>
              <a:rPr lang="ru-RU" sz="2400" b="1" i="1" u="sng" dirty="0" smtClean="0"/>
              <a:t>Теория:</a:t>
            </a:r>
            <a:r>
              <a:rPr lang="ru-RU" sz="2400" i="1" dirty="0" smtClean="0"/>
              <a:t> </a:t>
            </a:r>
            <a:r>
              <a:rPr lang="ru-RU" sz="2400" dirty="0" smtClean="0"/>
              <a:t>значение и методы воспитания физических качеств: силы; выносливости; гибкости; ловкости;</a:t>
            </a:r>
          </a:p>
          <a:p>
            <a:pPr>
              <a:buNone/>
            </a:pPr>
            <a:r>
              <a:rPr lang="ru-RU" sz="2400" dirty="0" smtClean="0"/>
              <a:t>      быстроты (по четвертям, полугодиям).</a:t>
            </a:r>
          </a:p>
          <a:p>
            <a:pPr>
              <a:buNone/>
            </a:pPr>
            <a:r>
              <a:rPr lang="ru-RU" sz="2400" b="1" i="1" u="sng" dirty="0" smtClean="0"/>
              <a:t>Практика: </a:t>
            </a:r>
            <a:r>
              <a:rPr lang="ru-RU" sz="2400" dirty="0" smtClean="0"/>
              <a:t>показать элементы игры в баскетбол, волейбол и другие виды спорта.</a:t>
            </a:r>
          </a:p>
          <a:p>
            <a:pPr>
              <a:buNone/>
            </a:pPr>
            <a:r>
              <a:rPr lang="ru-RU" sz="2400" u="sng" dirty="0" smtClean="0"/>
              <a:t>Баскетбол:</a:t>
            </a:r>
            <a:r>
              <a:rPr lang="ru-RU" sz="2400" dirty="0" smtClean="0"/>
              <a:t> штрафной бросок мяча в корзину (количество попаданий из 10 бросков), </a:t>
            </a:r>
          </a:p>
          <a:p>
            <a:pPr>
              <a:buNone/>
            </a:pPr>
            <a:r>
              <a:rPr lang="ru-RU" sz="2400" i="1" dirty="0" smtClean="0"/>
              <a:t>юноши: </a:t>
            </a:r>
            <a:r>
              <a:rPr lang="ru-RU" sz="2400" dirty="0" smtClean="0"/>
              <a:t>6 раз - оценка «5», 5 раз - «4», 4 раза - «3», менее 3 раз - «2»; </a:t>
            </a:r>
          </a:p>
          <a:p>
            <a:pPr>
              <a:buNone/>
            </a:pPr>
            <a:r>
              <a:rPr lang="ru-RU" sz="2400" i="1" dirty="0" smtClean="0"/>
              <a:t>девушки</a:t>
            </a:r>
            <a:r>
              <a:rPr lang="ru-RU" sz="2400" dirty="0" smtClean="0"/>
              <a:t>: 5 раз - «5», 4 раза -«4», 3 раза - «3», </a:t>
            </a:r>
          </a:p>
          <a:p>
            <a:pPr>
              <a:buNone/>
            </a:pPr>
            <a:r>
              <a:rPr lang="ru-RU" sz="2400" dirty="0" smtClean="0"/>
              <a:t>менее 3 раз - «2».</a:t>
            </a:r>
          </a:p>
          <a:p>
            <a:pPr>
              <a:buNone/>
            </a:pPr>
            <a:endParaRPr lang="ru-RU" sz="2200" dirty="0" smtClean="0"/>
          </a:p>
        </p:txBody>
      </p:sp>
      <p:sp>
        <p:nvSpPr>
          <p:cNvPr id="7" name="Заголовок 1"/>
          <p:cNvSpPr>
            <a:spLocks noGrp="1"/>
          </p:cNvSpPr>
          <p:nvPr>
            <p:ph type="title"/>
          </p:nvPr>
        </p:nvSpPr>
        <p:spPr>
          <a:xfrm>
            <a:off x="2000232" y="142852"/>
            <a:ext cx="6715172" cy="571504"/>
          </a:xfrm>
        </p:spPr>
        <p:txBody>
          <a:bodyPr>
            <a:noAutofit/>
          </a:bodyPr>
          <a:lstStyle/>
          <a:p>
            <a:pPr eaLnBrk="1" hangingPunct="1">
              <a:defRPr/>
            </a:pPr>
            <a:r>
              <a:rPr lang="ru-RU" sz="3600" dirty="0" smtClean="0"/>
              <a:t>Критерии оценки учащихся СМГ</a:t>
            </a:r>
            <a:endParaRPr lang="ru-RU" sz="3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Презентация БЛОКНОТ">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Презентация БЛОКНОТ</Template>
  <TotalTime>169</TotalTime>
  <Words>881</Words>
  <Application>Microsoft Office PowerPoint</Application>
  <PresentationFormat>Экран (4:3)</PresentationFormat>
  <Paragraphs>93</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Презентация БЛОКНОТ</vt:lpstr>
      <vt:lpstr>Оценивание детей специальной медицинской группы</vt:lpstr>
      <vt:lpstr>Слайд 2</vt:lpstr>
      <vt:lpstr>Физкультурные группы</vt:lpstr>
      <vt:lpstr>Документы</vt:lpstr>
      <vt:lpstr>Форма справки СМГ «Б»</vt:lpstr>
      <vt:lpstr>Критерии оценки учащихся СМГ</vt:lpstr>
      <vt:lpstr>Критерии оценки учащихся СМГ</vt:lpstr>
      <vt:lpstr>Критерии оценки учащихся СМГ</vt:lpstr>
      <vt:lpstr>Критерии оценки учащихся СМГ</vt:lpstr>
      <vt:lpstr>Определение уровня физической подготовленности</vt:lpstr>
      <vt:lpstr>Определение уровня физической подготовленности</vt:lpstr>
      <vt:lpstr>Заключение</vt:lpstr>
      <vt:lpstr>Литература</vt:lpstr>
      <vt:lpstr>Слайд 14</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Comp</dc:creator>
  <cp:lastModifiedBy>User</cp:lastModifiedBy>
  <cp:revision>22</cp:revision>
  <dcterms:created xsi:type="dcterms:W3CDTF">2011-07-10T05:40:54Z</dcterms:created>
  <dcterms:modified xsi:type="dcterms:W3CDTF">2020-02-18T13:12:27Z</dcterms:modified>
</cp:coreProperties>
</file>