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4C71EC6-210F-42DE-9C53-41977AD35B3D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348880"/>
            <a:ext cx="6858000" cy="1689720"/>
          </a:xfrm>
        </p:spPr>
        <p:txBody>
          <a:bodyPr>
            <a:noAutofit/>
          </a:bodyPr>
          <a:lstStyle/>
          <a:p>
            <a:pPr algn="l"/>
            <a:r>
              <a:rPr lang="ru-RU" sz="9600" dirty="0" err="1" smtClean="0"/>
              <a:t>квест</a:t>
            </a:r>
            <a:endParaRPr lang="ru-RU" sz="9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dirty="0" err="1" smtClean="0"/>
              <a:t>Квест</a:t>
            </a:r>
            <a:r>
              <a:rPr lang="ru-RU" sz="2400" dirty="0" smtClean="0"/>
              <a:t> –  (англ.)приключенческая </a:t>
            </a:r>
            <a:r>
              <a:rPr lang="ru-RU" sz="2400" dirty="0"/>
              <a:t>игра, во время которой герою приходится разгадывать загадки и  головоломки</a:t>
            </a:r>
          </a:p>
        </p:txBody>
      </p:sp>
    </p:spTree>
    <p:extLst>
      <p:ext uri="{BB962C8B-B14F-4D97-AF65-F5344CB8AC3E}">
        <p14:creationId xmlns:p14="http://schemas.microsoft.com/office/powerpoint/2010/main" val="396931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/>
              <a:t>Третья  загадка: </a:t>
            </a:r>
            <a:r>
              <a:rPr lang="ru-RU" dirty="0"/>
              <a:t>прослушайте текст. Определите, к  какому жанру он относится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600" b="1" dirty="0"/>
              <a:t>Дерево</a:t>
            </a: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dirty="0" err="1" smtClean="0"/>
              <a:t>Увидя</a:t>
            </a:r>
            <a:r>
              <a:rPr lang="ru-RU" sz="1600" dirty="0"/>
              <a:t>, что топор крестьянин нес,</a:t>
            </a:r>
            <a:br>
              <a:rPr lang="ru-RU" sz="1600" dirty="0"/>
            </a:br>
            <a:r>
              <a:rPr lang="ru-RU" sz="1600" dirty="0"/>
              <a:t>«Голубчик», Деревцо сказало молодое:</a:t>
            </a:r>
            <a:br>
              <a:rPr lang="ru-RU" sz="1600" dirty="0"/>
            </a:br>
            <a:r>
              <a:rPr lang="ru-RU" sz="1600" dirty="0"/>
              <a:t>«Пожалуй, выруби вокруг меня ты лес,</a:t>
            </a:r>
            <a:br>
              <a:rPr lang="ru-RU" sz="1600" dirty="0"/>
            </a:br>
            <a:r>
              <a:rPr lang="ru-RU" sz="1600" dirty="0"/>
              <a:t>Я не могу расти в покое:</a:t>
            </a:r>
            <a:br>
              <a:rPr lang="ru-RU" sz="1600" dirty="0"/>
            </a:br>
            <a:r>
              <a:rPr lang="ru-RU" sz="1600" dirty="0"/>
              <a:t>Ни солнца мне не виден свет,</a:t>
            </a:r>
            <a:br>
              <a:rPr lang="ru-RU" sz="1600" dirty="0"/>
            </a:br>
            <a:r>
              <a:rPr lang="ru-RU" sz="1600" dirty="0"/>
              <a:t>Ни для корней моих простору нет,</a:t>
            </a:r>
            <a:br>
              <a:rPr lang="ru-RU" sz="1600" dirty="0"/>
            </a:br>
            <a:r>
              <a:rPr lang="ru-RU" sz="1600" dirty="0"/>
              <a:t>Ни ветеркам вокруг меня свободы,</a:t>
            </a:r>
            <a:br>
              <a:rPr lang="ru-RU" sz="1600" dirty="0"/>
            </a:br>
            <a:r>
              <a:rPr lang="ru-RU" sz="1600" dirty="0"/>
              <a:t>Такие надо мной он </a:t>
            </a:r>
            <a:r>
              <a:rPr lang="ru-RU" sz="1600" dirty="0" err="1"/>
              <a:t>сплесть</a:t>
            </a:r>
            <a:r>
              <a:rPr lang="ru-RU" sz="1600" dirty="0"/>
              <a:t> изволил своды!</a:t>
            </a:r>
            <a:br>
              <a:rPr lang="ru-RU" sz="1600" dirty="0"/>
            </a:br>
            <a:r>
              <a:rPr lang="ru-RU" sz="1600" dirty="0"/>
              <a:t>Когда б не от него расти помеха мне,</a:t>
            </a:r>
            <a:br>
              <a:rPr lang="ru-RU" sz="1600" dirty="0"/>
            </a:br>
            <a:r>
              <a:rPr lang="ru-RU" sz="1600" dirty="0"/>
              <a:t>Я в год бы сделалось красою сей стране,</a:t>
            </a:r>
            <a:br>
              <a:rPr lang="ru-RU" sz="1600" dirty="0"/>
            </a:br>
            <a:r>
              <a:rPr lang="ru-RU" sz="1600" dirty="0"/>
              <a:t>И тенью бы моей покрылась вся долина;</a:t>
            </a:r>
            <a:br>
              <a:rPr lang="ru-RU" sz="1600" dirty="0"/>
            </a:br>
            <a:r>
              <a:rPr lang="ru-RU" sz="1600" dirty="0"/>
              <a:t>А ныне тонко я, почти как хворостина».</a:t>
            </a:r>
            <a:br>
              <a:rPr lang="ru-RU" sz="1600" dirty="0"/>
            </a:br>
            <a:r>
              <a:rPr lang="ru-RU" sz="1600" dirty="0"/>
              <a:t>Взялся крестьянин за топор,</a:t>
            </a:r>
            <a:br>
              <a:rPr lang="ru-RU" sz="1600" dirty="0"/>
            </a:br>
            <a:r>
              <a:rPr lang="ru-RU" sz="1600" dirty="0"/>
              <a:t>И Дереву, как другу,</a:t>
            </a:r>
            <a:br>
              <a:rPr lang="ru-RU" sz="1600" dirty="0"/>
            </a:br>
            <a:r>
              <a:rPr lang="ru-RU" sz="1600" dirty="0"/>
              <a:t>Он оказал услугу:</a:t>
            </a:r>
            <a:br>
              <a:rPr lang="ru-RU" sz="1600" dirty="0"/>
            </a:br>
            <a:r>
              <a:rPr lang="ru-RU" sz="1600" dirty="0"/>
              <a:t>Вкруг Деревца большой очистился простор;</a:t>
            </a:r>
            <a:br>
              <a:rPr lang="ru-RU" sz="1600" dirty="0"/>
            </a:br>
            <a:r>
              <a:rPr lang="ru-RU" sz="1600" dirty="0"/>
              <a:t>Но торжество его недолго было!</a:t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3400" dirty="0" smtClean="0"/>
              <a:t>То </a:t>
            </a:r>
            <a:r>
              <a:rPr lang="ru-RU" sz="3400" dirty="0"/>
              <a:t>солнцем дерево печет,</a:t>
            </a:r>
            <a:br>
              <a:rPr lang="ru-RU" sz="3400" dirty="0"/>
            </a:br>
            <a:r>
              <a:rPr lang="ru-RU" sz="3400" dirty="0"/>
              <a:t>То градом, то дождем сечет,</a:t>
            </a:r>
            <a:br>
              <a:rPr lang="ru-RU" sz="3400" dirty="0"/>
            </a:br>
            <a:r>
              <a:rPr lang="ru-RU" sz="3400" dirty="0"/>
              <a:t>И ветром, наконец, то Деревцо сломило.</a:t>
            </a:r>
            <a:br>
              <a:rPr lang="ru-RU" sz="3400" dirty="0"/>
            </a:br>
            <a:r>
              <a:rPr lang="ru-RU" sz="3400" dirty="0"/>
              <a:t>«Безумное!» ему сказала тут змея:</a:t>
            </a:r>
            <a:br>
              <a:rPr lang="ru-RU" sz="3400" dirty="0"/>
            </a:br>
            <a:r>
              <a:rPr lang="ru-RU" sz="3400" dirty="0"/>
              <a:t>«Не от тебя ль беда твоя?</a:t>
            </a:r>
            <a:br>
              <a:rPr lang="ru-RU" sz="3400" dirty="0"/>
            </a:br>
            <a:r>
              <a:rPr lang="ru-RU" sz="3400" dirty="0"/>
              <a:t>Когда б, укрытое в лесу, ты возрастало,</a:t>
            </a:r>
            <a:br>
              <a:rPr lang="ru-RU" sz="3400" dirty="0"/>
            </a:br>
            <a:r>
              <a:rPr lang="ru-RU" sz="3400" dirty="0"/>
              <a:t>Тебе б вредить ни зной, ни ветры не могли,</a:t>
            </a:r>
            <a:br>
              <a:rPr lang="ru-RU" sz="3400" dirty="0"/>
            </a:br>
            <a:r>
              <a:rPr lang="ru-RU" sz="3400" dirty="0"/>
              <a:t>Тебя бы старые деревья берегли;</a:t>
            </a:r>
            <a:br>
              <a:rPr lang="ru-RU" sz="3400" dirty="0"/>
            </a:br>
            <a:r>
              <a:rPr lang="ru-RU" sz="3400" dirty="0"/>
              <a:t>А если б некогда деревьев тех не стало,</a:t>
            </a:r>
            <a:br>
              <a:rPr lang="ru-RU" sz="3400" dirty="0"/>
            </a:br>
            <a:r>
              <a:rPr lang="ru-RU" sz="3400" dirty="0"/>
              <a:t>И время их бы отошло:</a:t>
            </a:r>
            <a:br>
              <a:rPr lang="ru-RU" sz="3400" dirty="0"/>
            </a:br>
            <a:r>
              <a:rPr lang="ru-RU" sz="3400" dirty="0"/>
              <a:t>Тогда в свою чреду, ты столько б возросло,</a:t>
            </a:r>
            <a:br>
              <a:rPr lang="ru-RU" sz="3400" dirty="0"/>
            </a:br>
            <a:r>
              <a:rPr lang="ru-RU" sz="3400" dirty="0"/>
              <a:t>Усилилось и укрепилось,</a:t>
            </a:r>
            <a:br>
              <a:rPr lang="ru-RU" sz="3400" dirty="0"/>
            </a:br>
            <a:r>
              <a:rPr lang="ru-RU" sz="3400" dirty="0"/>
              <a:t>Что нынешней беды с тобой бы не случилось,</a:t>
            </a:r>
            <a:br>
              <a:rPr lang="ru-RU" sz="3400" dirty="0"/>
            </a:br>
            <a:r>
              <a:rPr lang="ru-RU" sz="3400" dirty="0"/>
              <a:t>И бурю, может быть, ты б выдержать могло!»</a:t>
            </a:r>
          </a:p>
          <a:p>
            <a:pPr marL="0" indent="0" algn="r">
              <a:buNone/>
            </a:pPr>
            <a:endParaRPr lang="ru-RU" sz="3400" dirty="0" smtClean="0"/>
          </a:p>
          <a:p>
            <a:pPr marL="0" indent="0" algn="r">
              <a:buNone/>
            </a:pPr>
            <a:endParaRPr lang="ru-RU" sz="3400" dirty="0"/>
          </a:p>
          <a:p>
            <a:pPr marL="0" indent="0" algn="r">
              <a:buNone/>
            </a:pPr>
            <a:r>
              <a:rPr lang="ru-RU" sz="3400" dirty="0" smtClean="0"/>
              <a:t>И.А</a:t>
            </a:r>
            <a:r>
              <a:rPr lang="ru-RU" sz="3400" dirty="0"/>
              <a:t>. Крылов</a:t>
            </a:r>
          </a:p>
          <a:p>
            <a:endParaRPr lang="ru-RU" sz="3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668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Найдите предложения с НИ, определите НИ как часть речи. Аргументируйте свой выбор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b="1" dirty="0" smtClean="0"/>
          </a:p>
          <a:p>
            <a:r>
              <a:rPr lang="ru-RU" b="1" dirty="0" smtClean="0"/>
              <a:t>Ни </a:t>
            </a:r>
            <a:r>
              <a:rPr lang="ru-RU" b="1" dirty="0"/>
              <a:t>солнца мне не виден свет,</a:t>
            </a:r>
            <a:br>
              <a:rPr lang="ru-RU" b="1" dirty="0"/>
            </a:br>
            <a:r>
              <a:rPr lang="ru-RU" b="1" dirty="0"/>
              <a:t>Ни для корней моих простору нет,</a:t>
            </a:r>
            <a:br>
              <a:rPr lang="ru-RU" b="1" dirty="0"/>
            </a:br>
            <a:r>
              <a:rPr lang="ru-RU" b="1" dirty="0"/>
              <a:t>Ни ветеркам вокруг меня свободы,</a:t>
            </a:r>
            <a:br>
              <a:rPr lang="ru-RU" b="1" dirty="0"/>
            </a:br>
            <a:r>
              <a:rPr lang="ru-RU" dirty="0"/>
              <a:t>Такие надо мной он </a:t>
            </a:r>
            <a:r>
              <a:rPr lang="ru-RU" dirty="0" err="1"/>
              <a:t>сплесть</a:t>
            </a:r>
            <a:r>
              <a:rPr lang="ru-RU" dirty="0"/>
              <a:t> изволил своды!</a:t>
            </a:r>
            <a:br>
              <a:rPr lang="ru-RU" dirty="0"/>
            </a:b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Когда </a:t>
            </a:r>
            <a:r>
              <a:rPr lang="ru-RU" dirty="0"/>
              <a:t>б, укрытое в лесу, ты возрастало,</a:t>
            </a:r>
            <a:br>
              <a:rPr lang="ru-RU" dirty="0"/>
            </a:br>
            <a:r>
              <a:rPr lang="ru-RU" dirty="0"/>
              <a:t>Тебе б вредить </a:t>
            </a:r>
            <a:r>
              <a:rPr lang="ru-RU" b="1" dirty="0"/>
              <a:t>ни зной, ни ветры</a:t>
            </a:r>
            <a:r>
              <a:rPr lang="ru-RU" dirty="0"/>
              <a:t> не могли,</a:t>
            </a:r>
            <a:br>
              <a:rPr lang="ru-RU" dirty="0"/>
            </a:br>
            <a:r>
              <a:rPr lang="ru-RU" dirty="0"/>
              <a:t>Тебя бы старые деревья </a:t>
            </a:r>
            <a:r>
              <a:rPr lang="ru-RU" dirty="0" smtClean="0"/>
              <a:t>берегли…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427984" y="2132856"/>
            <a:ext cx="576064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3059832" y="2132856"/>
            <a:ext cx="1224136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059832" y="2204864"/>
            <a:ext cx="1224136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220072" y="2492896"/>
            <a:ext cx="432048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237018" y="2576945"/>
            <a:ext cx="41510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3419872" y="5013176"/>
            <a:ext cx="72008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716016" y="5013176"/>
            <a:ext cx="864096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>
            <a:off x="3851920" y="2492896"/>
            <a:ext cx="28803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283968" y="2492896"/>
            <a:ext cx="28803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16016" y="2492896"/>
            <a:ext cx="28803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572000" y="2852936"/>
            <a:ext cx="28803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5004048" y="2861072"/>
            <a:ext cx="28803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5533396" y="2861072"/>
            <a:ext cx="28803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860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/>
          <a:lstStyle/>
          <a:p>
            <a:r>
              <a:rPr lang="ru-RU" sz="2400" b="1" dirty="0" smtClean="0"/>
              <a:t>Четвертая загадка: </a:t>
            </a:r>
            <a:r>
              <a:rPr lang="ru-RU" sz="2800" dirty="0" smtClean="0"/>
              <a:t>заполните таблицу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06649378"/>
              </p:ext>
            </p:extLst>
          </p:nvPr>
        </p:nvGraphicFramePr>
        <p:xfrm>
          <a:off x="457200" y="1219200"/>
          <a:ext cx="82296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Морфема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Раздельно</a:t>
                      </a:r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этот темный подвал не проникает 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солнца луч, </a:t>
                      </a:r>
                      <a:r>
                        <a:rPr kumimoji="0"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свет начавшегося дня.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24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68288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Выполните задание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79663648"/>
              </p:ext>
            </p:extLst>
          </p:nvPr>
        </p:nvGraphicFramePr>
        <p:xfrm>
          <a:off x="179512" y="260648"/>
          <a:ext cx="8712969" cy="64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4323"/>
                <a:gridCol w="3144349"/>
                <a:gridCol w="2664297"/>
              </a:tblGrid>
              <a:tr h="892494">
                <a:tc>
                  <a:txBody>
                    <a:bodyPr/>
                    <a:lstStyle/>
                    <a:p>
                      <a:r>
                        <a:rPr lang="ru-RU" dirty="0" smtClean="0"/>
                        <a:t>1 группа (тест)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группа (заполните таблицу</a:t>
                      </a:r>
                      <a:r>
                        <a:rPr lang="ru-RU" baseline="0" dirty="0" smtClean="0"/>
                        <a:t> п</a:t>
                      </a:r>
                      <a:r>
                        <a:rPr lang="ru-RU" dirty="0" smtClean="0"/>
                        <a:t>римерами)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группа (корректор)</a:t>
                      </a:r>
                    </a:p>
                    <a:p>
                      <a:r>
                        <a:rPr lang="ru-RU" dirty="0" smtClean="0"/>
                        <a:t>Исправьте допущенные ошибки</a:t>
                      </a:r>
                      <a:endParaRPr lang="ru-RU" dirty="0"/>
                    </a:p>
                  </a:txBody>
                  <a:tcPr/>
                </a:tc>
              </a:tr>
              <a:tr h="5087213">
                <a:tc>
                  <a:txBody>
                    <a:bodyPr/>
                    <a:lstStyle/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В косвенном падеже отрицательных местоимений с предлогами НИ пишется: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слитно,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раздельно,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в) через дефис.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В каком случае НИ пишется раздельно?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(ни)где,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(ни)чей,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в) (Ни) калина не растет меж ними, (ни) трава не зеленеет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В каком случае НИ пишется слитно?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не видно (ни)деревца, (ни)кустика,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(ни)что не тревожит,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в) не слышно (ни)звука.</a:t>
                      </a:r>
                    </a:p>
                    <a:p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В каком случае НИ пишется слитно?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(ни)(с)кем,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(ни)тебе, (ни)мне не дали.</a:t>
                      </a:r>
                    </a:p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в) (ни)сколько.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kumimoji="0" lang="ru-RU" sz="1400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Нет (н..)деревца на улице.</a:t>
                      </a:r>
                    </a:p>
                    <a:p>
                      <a:pPr marL="342900" indent="-342900">
                        <a:buAutoNum type="arabicPeriod"/>
                      </a:pPr>
                      <a:endParaRPr kumimoji="0" lang="ru-RU" sz="1400" i="1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(Н…)  в реках, (н…) в озёрах не бывает такой </a:t>
                      </a:r>
                      <a:r>
                        <a:rPr kumimoji="0" lang="ru-RU" sz="1400" i="1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чистой воды, как в родниках. </a:t>
                      </a:r>
                    </a:p>
                    <a:p>
                      <a:endParaRPr kumimoji="0" lang="ru-RU" sz="1400" i="1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kumimoji="0" lang="ru-RU" sz="1400" i="1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 (н..)кому  (н..)когда  (н..)поверю что есть на нашей земле места </a:t>
                      </a:r>
                    </a:p>
                    <a:p>
                      <a:r>
                        <a:rPr kumimoji="0" lang="ru-RU" sz="1400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скучные и  (н..)дающие  (н..)какой пищи  (н..)глазу  (н..)слуху. </a:t>
                      </a:r>
                    </a:p>
                    <a:p>
                      <a:endParaRPr kumimoji="0" lang="ru-RU" sz="1400" i="1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4.</a:t>
                      </a:r>
                      <a:r>
                        <a:rPr kumimoji="0" lang="ru-RU" sz="1400" i="1" kern="1200" baseline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(Ни)кто не мог и подумать.</a:t>
                      </a:r>
                      <a:r>
                        <a:rPr kumimoji="0" lang="ru-RU" sz="14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</a:t>
                      </a:r>
                      <a:r>
                        <a:rPr kumimoji="0" lang="ru-RU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где не было видно не воды, не деревьев. </a:t>
                      </a:r>
                    </a:p>
                    <a:p>
                      <a:pPr marL="342900" indent="-342900">
                        <a:buAutoNum type="arabicPeriod"/>
                      </a:pPr>
                      <a:endParaRPr kumimoji="0"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Соловей любит петь в густых зарослях, чтобы его некто не видел. </a:t>
                      </a:r>
                    </a:p>
                    <a:p>
                      <a:pPr marL="342900" indent="-342900">
                        <a:buAutoNum type="arabicPeriod"/>
                      </a:pPr>
                      <a:endParaRPr kumimoji="0"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один не колыхнётся на берёзках лист. </a:t>
                      </a:r>
                    </a:p>
                    <a:p>
                      <a:pPr marL="342900" indent="-342900">
                        <a:buAutoNum type="arabicPeriod"/>
                      </a:pPr>
                      <a:endParaRPr kumimoji="0"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звёзд блестящих, не луны на небе нет; и тишины ночной никто не нарушает. </a:t>
                      </a:r>
                    </a:p>
                    <a:p>
                      <a:pPr marL="342900" indent="-342900">
                        <a:buAutoNum type="arabicPeriod"/>
                      </a:pPr>
                      <a:endParaRPr kumimoji="0" lang="ru-RU" sz="1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Куда бы нас не бросила судьбина, и 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счастие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куда б не повело, все те же мы…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56997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029002"/>
              </p:ext>
            </p:extLst>
          </p:nvPr>
        </p:nvGraphicFramePr>
        <p:xfrm>
          <a:off x="3059829" y="3933056"/>
          <a:ext cx="3168354" cy="1599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118"/>
                <a:gridCol w="1056118"/>
                <a:gridCol w="1056118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приставка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частица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союз</a:t>
                      </a:r>
                      <a:endParaRPr lang="ru-RU" sz="1400" dirty="0"/>
                    </a:p>
                  </a:txBody>
                  <a:tcPr/>
                </a:tc>
              </a:tr>
              <a:tr h="80739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545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476672"/>
            <a:ext cx="7105600" cy="2592288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/>
              <a:t>3Ч  </a:t>
            </a:r>
            <a:r>
              <a:rPr lang="ru-RU" dirty="0" smtClean="0"/>
              <a:t>            что изучал</a:t>
            </a:r>
            <a:br>
              <a:rPr lang="ru-RU" dirty="0" smtClean="0"/>
            </a:br>
            <a:r>
              <a:rPr lang="ru-RU" dirty="0" smtClean="0"/>
              <a:t>                    что узнал</a:t>
            </a:r>
            <a:br>
              <a:rPr lang="ru-RU" dirty="0" smtClean="0"/>
            </a:br>
            <a:r>
              <a:rPr lang="ru-RU" dirty="0" smtClean="0"/>
              <a:t>                    чему научился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ru-RU" b="1" dirty="0" smtClean="0"/>
              <a:t>          Вы прошли </a:t>
            </a:r>
            <a:r>
              <a:rPr lang="ru-RU" b="1" dirty="0" err="1" smtClean="0"/>
              <a:t>квест</a:t>
            </a:r>
            <a:r>
              <a:rPr lang="ru-RU" b="1" dirty="0" smtClean="0"/>
              <a:t>?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4077072"/>
            <a:ext cx="60486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Оцените свою работу по 5-б. шкале </a:t>
            </a:r>
          </a:p>
        </p:txBody>
      </p:sp>
    </p:spTree>
    <p:extLst>
      <p:ext uri="{BB962C8B-B14F-4D97-AF65-F5344CB8AC3E}">
        <p14:creationId xmlns:p14="http://schemas.microsoft.com/office/powerpoint/2010/main" val="189121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/>
              <a:t>Первая загадка: </a:t>
            </a:r>
            <a:r>
              <a:rPr lang="ru-RU" dirty="0"/>
              <a:t>что бы это значило?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                      </a:t>
            </a:r>
          </a:p>
          <a:p>
            <a:pPr marL="0" indent="0">
              <a:buNone/>
            </a:pPr>
            <a:endParaRPr lang="ru-RU" sz="9600" dirty="0" smtClean="0"/>
          </a:p>
          <a:p>
            <a:pPr marL="0" indent="0">
              <a:buNone/>
            </a:pPr>
            <a:r>
              <a:rPr lang="ru-RU" sz="9600" dirty="0" smtClean="0"/>
              <a:t>НИ</a:t>
            </a:r>
            <a:endParaRPr lang="ru-RU" sz="2400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2212771" y="2636912"/>
            <a:ext cx="144016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275988" y="3861048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195189" y="4005064"/>
            <a:ext cx="1457742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20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/>
              <a:t>Первая загадка: </a:t>
            </a:r>
            <a:r>
              <a:rPr lang="ru-RU" dirty="0"/>
              <a:t>что бы это значило?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                      </a:t>
            </a:r>
          </a:p>
          <a:p>
            <a:pPr marL="0" indent="0">
              <a:buNone/>
            </a:pPr>
            <a:r>
              <a:rPr lang="ru-RU" sz="9600" dirty="0" smtClean="0"/>
              <a:t>             </a:t>
            </a:r>
            <a:r>
              <a:rPr lang="ru-RU" sz="2400" dirty="0" smtClean="0"/>
              <a:t>приставка</a:t>
            </a:r>
          </a:p>
          <a:p>
            <a:pPr marL="0" indent="0">
              <a:buNone/>
            </a:pPr>
            <a:r>
              <a:rPr lang="ru-RU" sz="9600" dirty="0" smtClean="0"/>
              <a:t>НИ       </a:t>
            </a:r>
            <a:r>
              <a:rPr lang="ru-RU" sz="2400" dirty="0" smtClean="0"/>
              <a:t>частица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союз  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2212771" y="2636912"/>
            <a:ext cx="144016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275988" y="3861048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195189" y="4005064"/>
            <a:ext cx="1457742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219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Проблемный вопрос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229600" cy="4384144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sz="3200" b="1" dirty="0" smtClean="0"/>
              <a:t>Как </a:t>
            </a:r>
            <a:r>
              <a:rPr lang="ru-RU" sz="3200" b="1" dirty="0"/>
              <a:t>… </a:t>
            </a:r>
            <a:endParaRPr lang="ru-RU" sz="3200" b="1" dirty="0" smtClean="0"/>
          </a:p>
          <a:p>
            <a:pPr marL="0" indent="0">
              <a:buNone/>
            </a:pPr>
            <a:r>
              <a:rPr lang="ru-RU" sz="2800" dirty="0" smtClean="0"/>
              <a:t>различить </a:t>
            </a:r>
            <a:r>
              <a:rPr lang="ru-RU" sz="2800" dirty="0"/>
              <a:t>приставку НИ, частицу </a:t>
            </a:r>
            <a:r>
              <a:rPr lang="ru-RU" sz="2800" dirty="0" smtClean="0"/>
              <a:t>НИ, союз НИ … НИ</a:t>
            </a:r>
            <a:r>
              <a:rPr lang="ru-RU" sz="2800" dirty="0"/>
              <a:t>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8191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700" b="1" dirty="0" smtClean="0"/>
              <a:t>Определения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                      </a:t>
            </a:r>
          </a:p>
          <a:p>
            <a:pPr marL="0" indent="0">
              <a:buNone/>
            </a:pPr>
            <a:r>
              <a:rPr lang="ru-RU" sz="9600" dirty="0" smtClean="0"/>
              <a:t>             </a:t>
            </a:r>
            <a:r>
              <a:rPr lang="ru-RU" sz="2400" dirty="0" smtClean="0"/>
              <a:t>приставка</a:t>
            </a:r>
          </a:p>
          <a:p>
            <a:pPr marL="0" indent="0">
              <a:buNone/>
            </a:pPr>
            <a:r>
              <a:rPr lang="ru-RU" sz="9600" dirty="0" smtClean="0"/>
              <a:t>НИ       </a:t>
            </a:r>
            <a:r>
              <a:rPr lang="ru-RU" sz="2400" dirty="0" smtClean="0"/>
              <a:t>частица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союз  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2212771" y="2636912"/>
            <a:ext cx="144016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275988" y="3861048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195189" y="4005064"/>
            <a:ext cx="1457742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63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b="1" dirty="0"/>
              <a:t>Вторая загадка:</a:t>
            </a:r>
            <a:r>
              <a:rPr lang="ru-RU" dirty="0"/>
              <a:t>  что зашифровано на картинке?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 утра                                                      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</a:t>
            </a:r>
            <a:r>
              <a:rPr lang="ru-RU" b="1" dirty="0" smtClean="0"/>
              <a:t>ни</a:t>
            </a:r>
            <a:r>
              <a:rPr lang="ru-RU" dirty="0" smtClean="0"/>
              <a:t> крошки не было </a:t>
            </a:r>
            <a:endParaRPr lang="ru-RU" dirty="0"/>
          </a:p>
        </p:txBody>
      </p:sp>
      <p:pic>
        <p:nvPicPr>
          <p:cNvPr id="4" name="Рисунок 3" descr="C:\Users\USER\Desktop\img1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484784"/>
            <a:ext cx="5544616" cy="388843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3419872" y="1700808"/>
            <a:ext cx="914400" cy="914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3419872" y="1700809"/>
            <a:ext cx="914400" cy="91439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003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н</a:t>
            </a:r>
            <a:r>
              <a:rPr lang="ru-RU" b="1" dirty="0" smtClean="0"/>
              <a:t>и рыба ни мясо</a:t>
            </a:r>
            <a:endParaRPr lang="ru-RU" b="1" dirty="0"/>
          </a:p>
        </p:txBody>
      </p:sp>
      <p:pic>
        <p:nvPicPr>
          <p:cNvPr id="4" name="Объект 3" descr="C:\Users\USER\Desktop\2479.jpg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84784"/>
            <a:ext cx="6912768" cy="424847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5076056" y="1844824"/>
            <a:ext cx="2448272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?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82276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ни</a:t>
            </a:r>
            <a:r>
              <a:rPr lang="ru-RU" dirty="0" smtClean="0">
                <a:solidFill>
                  <a:schemeClr val="tx1"/>
                </a:solidFill>
              </a:rPr>
              <a:t>кто</a:t>
            </a:r>
            <a:r>
              <a:rPr lang="ru-RU" b="1" dirty="0" smtClean="0">
                <a:solidFill>
                  <a:schemeClr val="tx1"/>
                </a:solidFill>
              </a:rPr>
              <a:t>              </a:t>
            </a:r>
            <a:r>
              <a:rPr lang="ru-RU" b="1" dirty="0" smtClean="0"/>
              <a:t> и              </a:t>
            </a:r>
            <a:r>
              <a:rPr lang="ru-RU" b="1" dirty="0" smtClean="0">
                <a:solidFill>
                  <a:schemeClr val="tx1"/>
                </a:solidFill>
              </a:rPr>
              <a:t>ни</a:t>
            </a:r>
            <a:r>
              <a:rPr lang="ru-RU" dirty="0" smtClean="0">
                <a:solidFill>
                  <a:schemeClr val="tx1"/>
                </a:solidFill>
              </a:rPr>
              <a:t>когда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Нет                                             и   </a:t>
            </a:r>
            <a:endParaRPr lang="ru-RU" dirty="0"/>
          </a:p>
        </p:txBody>
      </p:sp>
      <p:pic>
        <p:nvPicPr>
          <p:cNvPr id="6" name="Объект 3" descr="C:\Users\USER\Desktop\2547318_stock-photo-kids-walking-together.jpg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348880"/>
            <a:ext cx="2520280" cy="252028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C:\Users\USER\Desktop\15(33)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119" y="2348880"/>
            <a:ext cx="2376264" cy="252028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Прямая соединительная линия 12"/>
          <p:cNvCxnSpPr/>
          <p:nvPr/>
        </p:nvCxnSpPr>
        <p:spPr>
          <a:xfrm>
            <a:off x="1475656" y="1988840"/>
            <a:ext cx="3096344" cy="30243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1475656" y="1844824"/>
            <a:ext cx="2808312" cy="33123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457087" y="1847846"/>
            <a:ext cx="2952328" cy="30243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5580112" y="1700808"/>
            <a:ext cx="2520280" cy="33123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224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97346"/>
            <a:ext cx="813690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 smtClean="0"/>
              <a:t>1. Ни </a:t>
            </a:r>
            <a:r>
              <a:rPr lang="ru-RU" sz="2000" b="1" dirty="0"/>
              <a:t>– это частица, служит для усиления </a:t>
            </a:r>
            <a:r>
              <a:rPr lang="ru-RU" sz="2000" b="1" dirty="0" smtClean="0"/>
              <a:t>отрицания</a:t>
            </a:r>
          </a:p>
          <a:p>
            <a:pPr lvl="0"/>
            <a:endParaRPr lang="ru-RU" sz="2000" b="1" dirty="0"/>
          </a:p>
          <a:p>
            <a:pPr marL="342900" indent="-342900">
              <a:buFontTx/>
              <a:buChar char="-"/>
            </a:pPr>
            <a:r>
              <a:rPr lang="ru-RU" sz="2000" dirty="0" smtClean="0"/>
              <a:t>Для </a:t>
            </a:r>
            <a:r>
              <a:rPr lang="ru-RU" sz="2000" dirty="0"/>
              <a:t>выражения утверждения после слов кто, как, что, куда и т.п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 </a:t>
            </a:r>
            <a:r>
              <a:rPr lang="ru-RU" sz="2000" i="1" dirty="0">
                <a:solidFill>
                  <a:srgbClr val="0070C0"/>
                </a:solidFill>
              </a:rPr>
              <a:t>(Куда ни взглянешь, всюду просторы)</a:t>
            </a:r>
          </a:p>
          <a:p>
            <a:r>
              <a:rPr lang="ru-RU" sz="2000" dirty="0"/>
              <a:t>- </a:t>
            </a:r>
            <a:r>
              <a:rPr lang="ru-RU" sz="2000" dirty="0" smtClean="0"/>
              <a:t>    В </a:t>
            </a:r>
            <a:r>
              <a:rPr lang="ru-RU" sz="2000" dirty="0"/>
              <a:t>односоставном предложении, если пропущено отрицательное сказуемое </a:t>
            </a:r>
            <a:r>
              <a:rPr lang="ru-RU" sz="2000" i="1" dirty="0">
                <a:solidFill>
                  <a:srgbClr val="0070C0"/>
                </a:solidFill>
              </a:rPr>
              <a:t>(На небе ни облачка)</a:t>
            </a:r>
          </a:p>
          <a:p>
            <a:pPr lvl="0"/>
            <a:endParaRPr lang="ru-RU" sz="2000" dirty="0" smtClean="0"/>
          </a:p>
          <a:p>
            <a:pPr lvl="0"/>
            <a:r>
              <a:rPr lang="ru-RU" sz="2000" b="1" dirty="0" smtClean="0"/>
              <a:t>2. Ни </a:t>
            </a:r>
            <a:r>
              <a:rPr lang="ru-RU" sz="2000" b="1" dirty="0"/>
              <a:t>– это союз  в устойчивом словосочетании</a:t>
            </a:r>
          </a:p>
          <a:p>
            <a:endParaRPr lang="ru-RU" sz="2000" dirty="0" smtClean="0"/>
          </a:p>
          <a:p>
            <a:r>
              <a:rPr lang="ru-RU" sz="2000" dirty="0" smtClean="0"/>
              <a:t>- </a:t>
            </a:r>
            <a:r>
              <a:rPr lang="ru-RU" sz="2000" dirty="0"/>
              <a:t>В ПП для связи однородных членов</a:t>
            </a:r>
          </a:p>
          <a:p>
            <a:r>
              <a:rPr lang="ru-RU" sz="2000" dirty="0"/>
              <a:t>- В ССП для связи </a:t>
            </a:r>
            <a:r>
              <a:rPr lang="ru-RU" sz="2000"/>
              <a:t>ПП </a:t>
            </a:r>
            <a:endParaRPr lang="ru-RU" sz="2000" dirty="0"/>
          </a:p>
          <a:p>
            <a:r>
              <a:rPr lang="ru-RU" sz="2000" dirty="0"/>
              <a:t> </a:t>
            </a:r>
          </a:p>
          <a:p>
            <a:r>
              <a:rPr lang="ru-RU" sz="2000" b="1" dirty="0" smtClean="0"/>
              <a:t>3. Ни </a:t>
            </a:r>
            <a:r>
              <a:rPr lang="ru-RU" sz="2000" b="1" dirty="0"/>
              <a:t>– это приставка в отрицательном местоимении и </a:t>
            </a:r>
            <a:r>
              <a:rPr lang="ru-RU" sz="2000" b="1" dirty="0" smtClean="0"/>
              <a:t>наречии</a:t>
            </a:r>
          </a:p>
          <a:p>
            <a:endParaRPr lang="ru-RU" sz="2000" b="1" dirty="0"/>
          </a:p>
          <a:p>
            <a:pPr marL="342900" indent="-342900">
              <a:buFontTx/>
              <a:buChar char="-"/>
            </a:pPr>
            <a:r>
              <a:rPr lang="ru-RU" sz="2000" dirty="0" smtClean="0"/>
              <a:t>С </a:t>
            </a:r>
            <a:r>
              <a:rPr lang="ru-RU" sz="2000" dirty="0"/>
              <a:t>отрицательными местоимениями, если есть предлог </a:t>
            </a:r>
            <a:endParaRPr lang="ru-RU" sz="2000" dirty="0" smtClean="0"/>
          </a:p>
          <a:p>
            <a:r>
              <a:rPr lang="ru-RU" sz="2000" i="1" dirty="0" smtClean="0">
                <a:solidFill>
                  <a:srgbClr val="0070C0"/>
                </a:solidFill>
              </a:rPr>
              <a:t>(</a:t>
            </a:r>
            <a:r>
              <a:rPr lang="ru-RU" sz="2000" i="1" dirty="0">
                <a:solidFill>
                  <a:srgbClr val="0070C0"/>
                </a:solidFill>
              </a:rPr>
              <a:t>ни с кем, ни у кого</a:t>
            </a:r>
            <a:r>
              <a:rPr lang="ru-RU" sz="2000" i="1" dirty="0" smtClean="0">
                <a:solidFill>
                  <a:srgbClr val="0070C0"/>
                </a:solidFill>
              </a:rPr>
              <a:t>)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8853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86</TotalTime>
  <Words>543</Words>
  <Application>Microsoft Office PowerPoint</Application>
  <PresentationFormat>Экран (4:3)</PresentationFormat>
  <Paragraphs>131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Начальная</vt:lpstr>
      <vt:lpstr>квест</vt:lpstr>
      <vt:lpstr>Первая загадка: что бы это значило? </vt:lpstr>
      <vt:lpstr>Первая загадка: что бы это значило? </vt:lpstr>
      <vt:lpstr>Проблемный вопрос</vt:lpstr>
      <vt:lpstr>Определения  </vt:lpstr>
      <vt:lpstr>Вторая загадка:  что зашифровано на картинке? </vt:lpstr>
      <vt:lpstr>ни рыба ни мясо</vt:lpstr>
      <vt:lpstr>никто               и              никогда</vt:lpstr>
      <vt:lpstr>Презентация PowerPoint</vt:lpstr>
      <vt:lpstr>Третья  загадка: прослушайте текст. Определите, к  какому жанру он относится</vt:lpstr>
      <vt:lpstr>Найдите предложения с НИ, определите НИ как часть речи. Аргументируйте свой выбор</vt:lpstr>
      <vt:lpstr>Четвертая загадка: заполните таблицу</vt:lpstr>
      <vt:lpstr>Выполните задание</vt:lpstr>
      <vt:lpstr>3Ч              что изучал                     что узнал                     чему научился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КВЕСТ</dc:title>
  <dc:creator>USER</dc:creator>
  <cp:lastModifiedBy>USER</cp:lastModifiedBy>
  <cp:revision>14</cp:revision>
  <dcterms:created xsi:type="dcterms:W3CDTF">2018-04-14T08:10:14Z</dcterms:created>
  <dcterms:modified xsi:type="dcterms:W3CDTF">2018-04-16T15:03:45Z</dcterms:modified>
</cp:coreProperties>
</file>