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2" r:id="rId3"/>
    <p:sldMasterId id="2147483694" r:id="rId4"/>
    <p:sldMasterId id="2147483699" r:id="rId5"/>
    <p:sldMasterId id="2147483711" r:id="rId6"/>
    <p:sldMasterId id="2147483723" r:id="rId7"/>
    <p:sldMasterId id="2147483735" r:id="rId8"/>
  </p:sldMasterIdLst>
  <p:sldIdLst>
    <p:sldId id="256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[NEW] Puzzle Template\fond1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2204864"/>
            <a:ext cx="6552728" cy="1470025"/>
          </a:xfrm>
        </p:spPr>
        <p:txBody>
          <a:bodyPr lIns="0" rIns="0" anchor="ctr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8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[NEW] Puzzle Template\fond2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8864" y="274638"/>
            <a:ext cx="4402832" cy="1143000"/>
          </a:xfrm>
        </p:spPr>
        <p:txBody>
          <a:bodyPr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8864" y="1988840"/>
            <a:ext cx="7205464" cy="4137323"/>
          </a:xfrm>
        </p:spPr>
        <p:txBody>
          <a:bodyPr lIns="0" rIns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8864" y="6356350"/>
            <a:ext cx="2895600" cy="365125"/>
          </a:xfr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309320"/>
            <a:ext cx="428396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3175" y="6271724"/>
            <a:ext cx="4284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54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[NEW] Puzzle Template\fond1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2204864"/>
            <a:ext cx="6552728" cy="1470025"/>
          </a:xfrm>
        </p:spPr>
        <p:txBody>
          <a:bodyPr lIns="0" rIns="0" anchor="ctr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840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[NEW] Puzzle Template\fond2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8864" y="274638"/>
            <a:ext cx="4402832" cy="1143000"/>
          </a:xfrm>
        </p:spPr>
        <p:txBody>
          <a:bodyPr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8864" y="1988840"/>
            <a:ext cx="7205464" cy="4137323"/>
          </a:xfrm>
        </p:spPr>
        <p:txBody>
          <a:bodyPr lIns="0" rIns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8864" y="6356350"/>
            <a:ext cx="2895600" cy="365125"/>
          </a:xfr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309320"/>
            <a:ext cx="428396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3175" y="6271724"/>
            <a:ext cx="4284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54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22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22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[NEW] Puzzle Template\fond1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2204864"/>
            <a:ext cx="6552728" cy="1470025"/>
          </a:xfrm>
        </p:spPr>
        <p:txBody>
          <a:bodyPr lIns="0" rIns="0" anchor="ctr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840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[NEW] Puzzle Template\fond2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8864" y="274638"/>
            <a:ext cx="4402832" cy="1143000"/>
          </a:xfrm>
        </p:spPr>
        <p:txBody>
          <a:bodyPr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8864" y="1988840"/>
            <a:ext cx="7205464" cy="4137323"/>
          </a:xfrm>
        </p:spPr>
        <p:txBody>
          <a:bodyPr lIns="0" rIns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8864" y="6356350"/>
            <a:ext cx="2895600" cy="365125"/>
          </a:xfr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309320"/>
            <a:ext cx="428396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3175" y="6271724"/>
            <a:ext cx="4284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54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9000"/>
                    </a14:imgEffect>
                    <a14:imgEffect>
                      <a14:colorTemperature colorTemp="5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9000"/>
                    </a14:imgEffect>
                    <a14:imgEffect>
                      <a14:colorTemperature colorTemp="5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9000"/>
                    </a14:imgEffect>
                    <a14:imgEffect>
                      <a14:colorTemperature colorTemp="5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9000"/>
                    </a14:imgEffect>
                    <a14:imgEffect>
                      <a14:colorTemperature colorTemp="5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9000"/>
                    </a14:imgEffect>
                    <a14:imgEffect>
                      <a14:colorTemperature colorTemp="5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9000"/>
                    </a14:imgEffect>
                    <a14:imgEffect>
                      <a14:colorTemperature colorTemp="5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9000"/>
                    </a14:imgEffect>
                    <a14:imgEffect>
                      <a14:colorTemperature colorTemp="5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9000"/>
                    </a14:imgEffect>
                    <a14:imgEffect>
                      <a14:colorTemperature colorTemp="5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nfourok.ru/domashnee-zadanie-k-uroku-izucheniya-rasskaza-ia-bunina-temnie-allei-3624266.html" TargetMode="Externa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2362"/>
            <a:ext cx="7560840" cy="245065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" panose="02040604050505020304" pitchFamily="18" charset="0"/>
              </a:rPr>
              <a:t>Урок изучения рассказа И.А. Бунина </a:t>
            </a:r>
            <a:br>
              <a:rPr lang="ru-RU" sz="4800" b="1" dirty="0" smtClean="0">
                <a:latin typeface="Century" panose="02040604050505020304" pitchFamily="18" charset="0"/>
              </a:rPr>
            </a:br>
            <a:r>
              <a:rPr lang="ru-RU" sz="4800" b="1" dirty="0" smtClean="0">
                <a:latin typeface="Century" panose="02040604050505020304" pitchFamily="18" charset="0"/>
              </a:rPr>
              <a:t>«Темные аллеи»</a:t>
            </a:r>
            <a:endParaRPr lang="ru-RU" sz="4800" b="1" dirty="0"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57705"/>
            <a:ext cx="6858000" cy="292807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entury" panose="02040604050505020304" pitchFamily="18" charset="0"/>
              </a:rPr>
              <a:t>Урок литературы в 9 классе</a:t>
            </a:r>
          </a:p>
          <a:p>
            <a:endParaRPr lang="ru-RU" sz="2400" dirty="0">
              <a:latin typeface="Century" panose="02040604050505020304" pitchFamily="18" charset="0"/>
            </a:endParaRPr>
          </a:p>
          <a:p>
            <a:pPr algn="l"/>
            <a:r>
              <a:rPr lang="ru-RU" sz="2000" dirty="0" smtClean="0">
                <a:latin typeface="Century" panose="02040604050505020304" pitchFamily="18" charset="0"/>
              </a:rPr>
              <a:t>Василевская Анастасия Сергеевна </a:t>
            </a:r>
          </a:p>
          <a:p>
            <a:pPr algn="l"/>
            <a:r>
              <a:rPr lang="ru-RU" sz="2000" dirty="0" smtClean="0">
                <a:latin typeface="Century" panose="02040604050505020304" pitchFamily="18" charset="0"/>
              </a:rPr>
              <a:t>учитель русского языка и литературы</a:t>
            </a:r>
          </a:p>
          <a:p>
            <a:pPr algn="l"/>
            <a:r>
              <a:rPr lang="ru-RU" sz="2000" dirty="0" smtClean="0">
                <a:latin typeface="Century" panose="02040604050505020304" pitchFamily="18" charset="0"/>
              </a:rPr>
              <a:t>МБОУ СОШ № 80 </a:t>
            </a:r>
          </a:p>
          <a:p>
            <a:pPr algn="l"/>
            <a:r>
              <a:rPr lang="ru-RU" sz="2000" dirty="0">
                <a:latin typeface="Century" panose="02040604050505020304" pitchFamily="18" charset="0"/>
              </a:rPr>
              <a:t>г</a:t>
            </a:r>
            <a:r>
              <a:rPr lang="ru-RU" sz="2000" dirty="0" smtClean="0">
                <a:latin typeface="Century" panose="02040604050505020304" pitchFamily="18" charset="0"/>
              </a:rPr>
              <a:t>. Воронеж</a:t>
            </a:r>
            <a:endParaRPr lang="ru-RU" sz="2000" dirty="0">
              <a:latin typeface="Century" panose="020406040505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6"/>
            <a:ext cx="2491812" cy="11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92" y="3719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 panose="02000000000000000000" pitchFamily="2" charset="0"/>
              </a:rPr>
              <a:t>Домашнее задание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iret One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674" y="2024843"/>
            <a:ext cx="7615758" cy="15121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infourok.ru/domashnee-zadanie-k-uroku-izucheniya-rasskaza-ia-bunina-temnie-allei-3624266.html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596336" y="980728"/>
            <a:ext cx="864096" cy="1800200"/>
          </a:xfrm>
          <a:prstGeom prst="curvedLeftArrow">
            <a:avLst>
              <a:gd name="adj1" fmla="val 34775"/>
              <a:gd name="adj2" fmla="val 61313"/>
              <a:gd name="adj3" fmla="val 4103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3592912" y="117827"/>
            <a:ext cx="1958174" cy="1958174"/>
          </a:xfrm>
          <a:custGeom>
            <a:avLst/>
            <a:gdLst>
              <a:gd name="connsiteX0" fmla="*/ 0 w 1958174"/>
              <a:gd name="connsiteY0" fmla="*/ 979087 h 1958174"/>
              <a:gd name="connsiteX1" fmla="*/ 979087 w 1958174"/>
              <a:gd name="connsiteY1" fmla="*/ 0 h 1958174"/>
              <a:gd name="connsiteX2" fmla="*/ 1958174 w 1958174"/>
              <a:gd name="connsiteY2" fmla="*/ 979087 h 1958174"/>
              <a:gd name="connsiteX3" fmla="*/ 979087 w 1958174"/>
              <a:gd name="connsiteY3" fmla="*/ 1958174 h 1958174"/>
              <a:gd name="connsiteX4" fmla="*/ 0 w 1958174"/>
              <a:gd name="connsiteY4" fmla="*/ 979087 h 19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174" h="1958174">
                <a:moveTo>
                  <a:pt x="0" y="979087"/>
                </a:moveTo>
                <a:cubicBezTo>
                  <a:pt x="0" y="438352"/>
                  <a:pt x="438352" y="0"/>
                  <a:pt x="979087" y="0"/>
                </a:cubicBezTo>
                <a:cubicBezTo>
                  <a:pt x="1519822" y="0"/>
                  <a:pt x="1958174" y="438352"/>
                  <a:pt x="1958174" y="979087"/>
                </a:cubicBezTo>
                <a:cubicBezTo>
                  <a:pt x="1958174" y="1519822"/>
                  <a:pt x="1519822" y="1958174"/>
                  <a:pt x="979087" y="1958174"/>
                </a:cubicBezTo>
                <a:cubicBezTo>
                  <a:pt x="438352" y="1958174"/>
                  <a:pt x="0" y="1519822"/>
                  <a:pt x="0" y="9790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488" tIns="332488" rIns="332488" bIns="33248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 dirty="0"/>
          </a:p>
        </p:txBody>
      </p:sp>
      <p:sp>
        <p:nvSpPr>
          <p:cNvPr id="10" name="Полилиния 9"/>
          <p:cNvSpPr/>
          <p:nvPr/>
        </p:nvSpPr>
        <p:spPr>
          <a:xfrm rot="2160000">
            <a:off x="5488822" y="1621112"/>
            <a:ext cx="518975" cy="660883"/>
          </a:xfrm>
          <a:custGeom>
            <a:avLst/>
            <a:gdLst>
              <a:gd name="connsiteX0" fmla="*/ 0 w 518975"/>
              <a:gd name="connsiteY0" fmla="*/ 132177 h 660883"/>
              <a:gd name="connsiteX1" fmla="*/ 259488 w 518975"/>
              <a:gd name="connsiteY1" fmla="*/ 132177 h 660883"/>
              <a:gd name="connsiteX2" fmla="*/ 259488 w 518975"/>
              <a:gd name="connsiteY2" fmla="*/ 0 h 660883"/>
              <a:gd name="connsiteX3" fmla="*/ 518975 w 518975"/>
              <a:gd name="connsiteY3" fmla="*/ 330442 h 660883"/>
              <a:gd name="connsiteX4" fmla="*/ 259488 w 518975"/>
              <a:gd name="connsiteY4" fmla="*/ 660883 h 660883"/>
              <a:gd name="connsiteX5" fmla="*/ 259488 w 518975"/>
              <a:gd name="connsiteY5" fmla="*/ 528706 h 660883"/>
              <a:gd name="connsiteX6" fmla="*/ 0 w 518975"/>
              <a:gd name="connsiteY6" fmla="*/ 528706 h 660883"/>
              <a:gd name="connsiteX7" fmla="*/ 0 w 518975"/>
              <a:gd name="connsiteY7" fmla="*/ 132177 h 66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75" h="660883">
                <a:moveTo>
                  <a:pt x="0" y="132177"/>
                </a:moveTo>
                <a:lnTo>
                  <a:pt x="259488" y="132177"/>
                </a:lnTo>
                <a:lnTo>
                  <a:pt x="259488" y="0"/>
                </a:lnTo>
                <a:lnTo>
                  <a:pt x="518975" y="330442"/>
                </a:lnTo>
                <a:lnTo>
                  <a:pt x="259488" y="660883"/>
                </a:lnTo>
                <a:lnTo>
                  <a:pt x="259488" y="528706"/>
                </a:lnTo>
                <a:lnTo>
                  <a:pt x="0" y="528706"/>
                </a:lnTo>
                <a:lnTo>
                  <a:pt x="0" y="1321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2176" rIns="155692" bIns="13217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5969298" y="1844372"/>
            <a:ext cx="1958174" cy="1958174"/>
          </a:xfrm>
          <a:custGeom>
            <a:avLst/>
            <a:gdLst>
              <a:gd name="connsiteX0" fmla="*/ 0 w 1958174"/>
              <a:gd name="connsiteY0" fmla="*/ 979087 h 1958174"/>
              <a:gd name="connsiteX1" fmla="*/ 979087 w 1958174"/>
              <a:gd name="connsiteY1" fmla="*/ 0 h 1958174"/>
              <a:gd name="connsiteX2" fmla="*/ 1958174 w 1958174"/>
              <a:gd name="connsiteY2" fmla="*/ 979087 h 1958174"/>
              <a:gd name="connsiteX3" fmla="*/ 979087 w 1958174"/>
              <a:gd name="connsiteY3" fmla="*/ 1958174 h 1958174"/>
              <a:gd name="connsiteX4" fmla="*/ 0 w 1958174"/>
              <a:gd name="connsiteY4" fmla="*/ 979087 h 19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174" h="1958174">
                <a:moveTo>
                  <a:pt x="0" y="979087"/>
                </a:moveTo>
                <a:cubicBezTo>
                  <a:pt x="0" y="438352"/>
                  <a:pt x="438352" y="0"/>
                  <a:pt x="979087" y="0"/>
                </a:cubicBezTo>
                <a:cubicBezTo>
                  <a:pt x="1519822" y="0"/>
                  <a:pt x="1958174" y="438352"/>
                  <a:pt x="1958174" y="979087"/>
                </a:cubicBezTo>
                <a:cubicBezTo>
                  <a:pt x="1958174" y="1519822"/>
                  <a:pt x="1519822" y="1958174"/>
                  <a:pt x="979087" y="1958174"/>
                </a:cubicBezTo>
                <a:cubicBezTo>
                  <a:pt x="438352" y="1958174"/>
                  <a:pt x="0" y="1519822"/>
                  <a:pt x="0" y="9790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488" tIns="332488" rIns="332488" bIns="33248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12" name="Полилиния 11"/>
          <p:cNvSpPr/>
          <p:nvPr/>
        </p:nvSpPr>
        <p:spPr>
          <a:xfrm rot="17280000">
            <a:off x="6239587" y="3875853"/>
            <a:ext cx="518976" cy="660883"/>
          </a:xfrm>
          <a:custGeom>
            <a:avLst/>
            <a:gdLst>
              <a:gd name="connsiteX0" fmla="*/ 0 w 518975"/>
              <a:gd name="connsiteY0" fmla="*/ 132177 h 660883"/>
              <a:gd name="connsiteX1" fmla="*/ 259488 w 518975"/>
              <a:gd name="connsiteY1" fmla="*/ 132177 h 660883"/>
              <a:gd name="connsiteX2" fmla="*/ 259488 w 518975"/>
              <a:gd name="connsiteY2" fmla="*/ 0 h 660883"/>
              <a:gd name="connsiteX3" fmla="*/ 518975 w 518975"/>
              <a:gd name="connsiteY3" fmla="*/ 330442 h 660883"/>
              <a:gd name="connsiteX4" fmla="*/ 259488 w 518975"/>
              <a:gd name="connsiteY4" fmla="*/ 660883 h 660883"/>
              <a:gd name="connsiteX5" fmla="*/ 259488 w 518975"/>
              <a:gd name="connsiteY5" fmla="*/ 528706 h 660883"/>
              <a:gd name="connsiteX6" fmla="*/ 0 w 518975"/>
              <a:gd name="connsiteY6" fmla="*/ 528706 h 660883"/>
              <a:gd name="connsiteX7" fmla="*/ 0 w 518975"/>
              <a:gd name="connsiteY7" fmla="*/ 132177 h 66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75" h="660883">
                <a:moveTo>
                  <a:pt x="518975" y="528706"/>
                </a:moveTo>
                <a:lnTo>
                  <a:pt x="259487" y="528706"/>
                </a:lnTo>
                <a:lnTo>
                  <a:pt x="259487" y="660883"/>
                </a:lnTo>
                <a:lnTo>
                  <a:pt x="0" y="330441"/>
                </a:lnTo>
                <a:lnTo>
                  <a:pt x="259487" y="0"/>
                </a:lnTo>
                <a:lnTo>
                  <a:pt x="259487" y="132177"/>
                </a:lnTo>
                <a:lnTo>
                  <a:pt x="518975" y="132177"/>
                </a:lnTo>
                <a:lnTo>
                  <a:pt x="518975" y="5287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92" tIns="132176" rIns="0" bIns="13217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5061599" y="4637981"/>
            <a:ext cx="1958174" cy="1958174"/>
          </a:xfrm>
          <a:custGeom>
            <a:avLst/>
            <a:gdLst>
              <a:gd name="connsiteX0" fmla="*/ 0 w 1958174"/>
              <a:gd name="connsiteY0" fmla="*/ 979087 h 1958174"/>
              <a:gd name="connsiteX1" fmla="*/ 979087 w 1958174"/>
              <a:gd name="connsiteY1" fmla="*/ 0 h 1958174"/>
              <a:gd name="connsiteX2" fmla="*/ 1958174 w 1958174"/>
              <a:gd name="connsiteY2" fmla="*/ 979087 h 1958174"/>
              <a:gd name="connsiteX3" fmla="*/ 979087 w 1958174"/>
              <a:gd name="connsiteY3" fmla="*/ 1958174 h 1958174"/>
              <a:gd name="connsiteX4" fmla="*/ 0 w 1958174"/>
              <a:gd name="connsiteY4" fmla="*/ 979087 h 19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174" h="1958174">
                <a:moveTo>
                  <a:pt x="0" y="979087"/>
                </a:moveTo>
                <a:cubicBezTo>
                  <a:pt x="0" y="438352"/>
                  <a:pt x="438352" y="0"/>
                  <a:pt x="979087" y="0"/>
                </a:cubicBezTo>
                <a:cubicBezTo>
                  <a:pt x="1519822" y="0"/>
                  <a:pt x="1958174" y="438352"/>
                  <a:pt x="1958174" y="979087"/>
                </a:cubicBezTo>
                <a:cubicBezTo>
                  <a:pt x="1958174" y="1519822"/>
                  <a:pt x="1519822" y="1958174"/>
                  <a:pt x="979087" y="1958174"/>
                </a:cubicBezTo>
                <a:cubicBezTo>
                  <a:pt x="438352" y="1958174"/>
                  <a:pt x="0" y="1519822"/>
                  <a:pt x="0" y="97908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488" tIns="332488" rIns="332488" bIns="33248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14" name="Полилиния 13"/>
          <p:cNvSpPr/>
          <p:nvPr/>
        </p:nvSpPr>
        <p:spPr>
          <a:xfrm>
            <a:off x="4327200" y="5286625"/>
            <a:ext cx="518976" cy="660884"/>
          </a:xfrm>
          <a:custGeom>
            <a:avLst/>
            <a:gdLst>
              <a:gd name="connsiteX0" fmla="*/ 0 w 518975"/>
              <a:gd name="connsiteY0" fmla="*/ 132177 h 660883"/>
              <a:gd name="connsiteX1" fmla="*/ 259488 w 518975"/>
              <a:gd name="connsiteY1" fmla="*/ 132177 h 660883"/>
              <a:gd name="connsiteX2" fmla="*/ 259488 w 518975"/>
              <a:gd name="connsiteY2" fmla="*/ 0 h 660883"/>
              <a:gd name="connsiteX3" fmla="*/ 518975 w 518975"/>
              <a:gd name="connsiteY3" fmla="*/ 330442 h 660883"/>
              <a:gd name="connsiteX4" fmla="*/ 259488 w 518975"/>
              <a:gd name="connsiteY4" fmla="*/ 660883 h 660883"/>
              <a:gd name="connsiteX5" fmla="*/ 259488 w 518975"/>
              <a:gd name="connsiteY5" fmla="*/ 528706 h 660883"/>
              <a:gd name="connsiteX6" fmla="*/ 0 w 518975"/>
              <a:gd name="connsiteY6" fmla="*/ 528706 h 660883"/>
              <a:gd name="connsiteX7" fmla="*/ 0 w 518975"/>
              <a:gd name="connsiteY7" fmla="*/ 132177 h 66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75" h="660883">
                <a:moveTo>
                  <a:pt x="518975" y="528706"/>
                </a:moveTo>
                <a:lnTo>
                  <a:pt x="259487" y="528706"/>
                </a:lnTo>
                <a:lnTo>
                  <a:pt x="259487" y="660883"/>
                </a:lnTo>
                <a:lnTo>
                  <a:pt x="0" y="330441"/>
                </a:lnTo>
                <a:lnTo>
                  <a:pt x="259487" y="0"/>
                </a:lnTo>
                <a:lnTo>
                  <a:pt x="259487" y="132177"/>
                </a:lnTo>
                <a:lnTo>
                  <a:pt x="518975" y="132177"/>
                </a:lnTo>
                <a:lnTo>
                  <a:pt x="518975" y="5287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92" tIns="132178" rIns="1" bIns="13217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2124225" y="4637981"/>
            <a:ext cx="1958174" cy="1958174"/>
          </a:xfrm>
          <a:custGeom>
            <a:avLst/>
            <a:gdLst>
              <a:gd name="connsiteX0" fmla="*/ 0 w 1958174"/>
              <a:gd name="connsiteY0" fmla="*/ 979087 h 1958174"/>
              <a:gd name="connsiteX1" fmla="*/ 979087 w 1958174"/>
              <a:gd name="connsiteY1" fmla="*/ 0 h 1958174"/>
              <a:gd name="connsiteX2" fmla="*/ 1958174 w 1958174"/>
              <a:gd name="connsiteY2" fmla="*/ 979087 h 1958174"/>
              <a:gd name="connsiteX3" fmla="*/ 979087 w 1958174"/>
              <a:gd name="connsiteY3" fmla="*/ 1958174 h 1958174"/>
              <a:gd name="connsiteX4" fmla="*/ 0 w 1958174"/>
              <a:gd name="connsiteY4" fmla="*/ 979087 h 19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174" h="1958174">
                <a:moveTo>
                  <a:pt x="0" y="979087"/>
                </a:moveTo>
                <a:cubicBezTo>
                  <a:pt x="0" y="438352"/>
                  <a:pt x="438352" y="0"/>
                  <a:pt x="979087" y="0"/>
                </a:cubicBezTo>
                <a:cubicBezTo>
                  <a:pt x="1519822" y="0"/>
                  <a:pt x="1958174" y="438352"/>
                  <a:pt x="1958174" y="979087"/>
                </a:cubicBezTo>
                <a:cubicBezTo>
                  <a:pt x="1958174" y="1519822"/>
                  <a:pt x="1519822" y="1958174"/>
                  <a:pt x="979087" y="1958174"/>
                </a:cubicBezTo>
                <a:cubicBezTo>
                  <a:pt x="438352" y="1958174"/>
                  <a:pt x="0" y="1519822"/>
                  <a:pt x="0" y="979087"/>
                </a:cubicBezTo>
                <a:close/>
              </a:path>
            </a:pathLst>
          </a:custGeom>
          <a:solidFill>
            <a:srgbClr val="E97117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488" tIns="332488" rIns="332488" bIns="33248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sp>
        <p:nvSpPr>
          <p:cNvPr id="16" name="Полилиния 15"/>
          <p:cNvSpPr/>
          <p:nvPr/>
        </p:nvSpPr>
        <p:spPr>
          <a:xfrm rot="4320000">
            <a:off x="2394514" y="3903791"/>
            <a:ext cx="518976" cy="660883"/>
          </a:xfrm>
          <a:custGeom>
            <a:avLst/>
            <a:gdLst>
              <a:gd name="connsiteX0" fmla="*/ 0 w 518975"/>
              <a:gd name="connsiteY0" fmla="*/ 132177 h 660883"/>
              <a:gd name="connsiteX1" fmla="*/ 259488 w 518975"/>
              <a:gd name="connsiteY1" fmla="*/ 132177 h 660883"/>
              <a:gd name="connsiteX2" fmla="*/ 259488 w 518975"/>
              <a:gd name="connsiteY2" fmla="*/ 0 h 660883"/>
              <a:gd name="connsiteX3" fmla="*/ 518975 w 518975"/>
              <a:gd name="connsiteY3" fmla="*/ 330442 h 660883"/>
              <a:gd name="connsiteX4" fmla="*/ 259488 w 518975"/>
              <a:gd name="connsiteY4" fmla="*/ 660883 h 660883"/>
              <a:gd name="connsiteX5" fmla="*/ 259488 w 518975"/>
              <a:gd name="connsiteY5" fmla="*/ 528706 h 660883"/>
              <a:gd name="connsiteX6" fmla="*/ 0 w 518975"/>
              <a:gd name="connsiteY6" fmla="*/ 528706 h 660883"/>
              <a:gd name="connsiteX7" fmla="*/ 0 w 518975"/>
              <a:gd name="connsiteY7" fmla="*/ 132177 h 66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75" h="660883">
                <a:moveTo>
                  <a:pt x="518975" y="528706"/>
                </a:moveTo>
                <a:lnTo>
                  <a:pt x="259487" y="528706"/>
                </a:lnTo>
                <a:lnTo>
                  <a:pt x="259487" y="660883"/>
                </a:lnTo>
                <a:lnTo>
                  <a:pt x="0" y="330441"/>
                </a:lnTo>
                <a:lnTo>
                  <a:pt x="259487" y="0"/>
                </a:lnTo>
                <a:lnTo>
                  <a:pt x="259487" y="132177"/>
                </a:lnTo>
                <a:lnTo>
                  <a:pt x="518975" y="132177"/>
                </a:lnTo>
                <a:lnTo>
                  <a:pt x="518975" y="5287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92" tIns="132176" rIns="0" bIns="13217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/>
          </a:p>
        </p:txBody>
      </p:sp>
      <p:sp>
        <p:nvSpPr>
          <p:cNvPr id="17" name="Полилиния 16"/>
          <p:cNvSpPr/>
          <p:nvPr/>
        </p:nvSpPr>
        <p:spPr>
          <a:xfrm>
            <a:off x="1216527" y="1844372"/>
            <a:ext cx="1958174" cy="1958174"/>
          </a:xfrm>
          <a:custGeom>
            <a:avLst/>
            <a:gdLst>
              <a:gd name="connsiteX0" fmla="*/ 0 w 1958174"/>
              <a:gd name="connsiteY0" fmla="*/ 979087 h 1958174"/>
              <a:gd name="connsiteX1" fmla="*/ 979087 w 1958174"/>
              <a:gd name="connsiteY1" fmla="*/ 0 h 1958174"/>
              <a:gd name="connsiteX2" fmla="*/ 1958174 w 1958174"/>
              <a:gd name="connsiteY2" fmla="*/ 979087 h 1958174"/>
              <a:gd name="connsiteX3" fmla="*/ 979087 w 1958174"/>
              <a:gd name="connsiteY3" fmla="*/ 1958174 h 1958174"/>
              <a:gd name="connsiteX4" fmla="*/ 0 w 1958174"/>
              <a:gd name="connsiteY4" fmla="*/ 979087 h 19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174" h="1958174">
                <a:moveTo>
                  <a:pt x="0" y="979087"/>
                </a:moveTo>
                <a:cubicBezTo>
                  <a:pt x="0" y="438352"/>
                  <a:pt x="438352" y="0"/>
                  <a:pt x="979087" y="0"/>
                </a:cubicBezTo>
                <a:cubicBezTo>
                  <a:pt x="1519822" y="0"/>
                  <a:pt x="1958174" y="438352"/>
                  <a:pt x="1958174" y="979087"/>
                </a:cubicBezTo>
                <a:cubicBezTo>
                  <a:pt x="1958174" y="1519822"/>
                  <a:pt x="1519822" y="1958174"/>
                  <a:pt x="979087" y="1958174"/>
                </a:cubicBezTo>
                <a:cubicBezTo>
                  <a:pt x="438352" y="1958174"/>
                  <a:pt x="0" y="1519822"/>
                  <a:pt x="0" y="9790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18" tIns="369318" rIns="369318" bIns="36931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18" name="Полилиния 17"/>
          <p:cNvSpPr/>
          <p:nvPr/>
        </p:nvSpPr>
        <p:spPr>
          <a:xfrm rot="19440000">
            <a:off x="3112436" y="1638379"/>
            <a:ext cx="518975" cy="660883"/>
          </a:xfrm>
          <a:custGeom>
            <a:avLst/>
            <a:gdLst>
              <a:gd name="connsiteX0" fmla="*/ 0 w 518975"/>
              <a:gd name="connsiteY0" fmla="*/ 132177 h 660883"/>
              <a:gd name="connsiteX1" fmla="*/ 259488 w 518975"/>
              <a:gd name="connsiteY1" fmla="*/ 132177 h 660883"/>
              <a:gd name="connsiteX2" fmla="*/ 259488 w 518975"/>
              <a:gd name="connsiteY2" fmla="*/ 0 h 660883"/>
              <a:gd name="connsiteX3" fmla="*/ 518975 w 518975"/>
              <a:gd name="connsiteY3" fmla="*/ 330442 h 660883"/>
              <a:gd name="connsiteX4" fmla="*/ 259488 w 518975"/>
              <a:gd name="connsiteY4" fmla="*/ 660883 h 660883"/>
              <a:gd name="connsiteX5" fmla="*/ 259488 w 518975"/>
              <a:gd name="connsiteY5" fmla="*/ 528706 h 660883"/>
              <a:gd name="connsiteX6" fmla="*/ 0 w 518975"/>
              <a:gd name="connsiteY6" fmla="*/ 528706 h 660883"/>
              <a:gd name="connsiteX7" fmla="*/ 0 w 518975"/>
              <a:gd name="connsiteY7" fmla="*/ 132177 h 66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975" h="660883">
                <a:moveTo>
                  <a:pt x="0" y="132177"/>
                </a:moveTo>
                <a:lnTo>
                  <a:pt x="259488" y="132177"/>
                </a:lnTo>
                <a:lnTo>
                  <a:pt x="259488" y="0"/>
                </a:lnTo>
                <a:lnTo>
                  <a:pt x="518975" y="330442"/>
                </a:lnTo>
                <a:lnTo>
                  <a:pt x="259488" y="660883"/>
                </a:lnTo>
                <a:lnTo>
                  <a:pt x="259488" y="528706"/>
                </a:lnTo>
                <a:lnTo>
                  <a:pt x="0" y="528706"/>
                </a:lnTo>
                <a:lnTo>
                  <a:pt x="0" y="1321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2177" rIns="155692" bIns="13217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/>
          </a:p>
        </p:txBody>
      </p:sp>
      <p:sp>
        <p:nvSpPr>
          <p:cNvPr id="19" name="TextBox 18"/>
          <p:cNvSpPr txBox="1"/>
          <p:nvPr/>
        </p:nvSpPr>
        <p:spPr>
          <a:xfrm>
            <a:off x="251521" y="404665"/>
            <a:ext cx="6247554" cy="2247424"/>
          </a:xfrm>
          <a:prstGeom prst="wedgeRoundRectCallout">
            <a:avLst>
              <a:gd name="adj1" fmla="val 51577"/>
              <a:gd name="adj2" fmla="val 7606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" panose="02040604050505020304" pitchFamily="18" charset="0"/>
              </a:rPr>
              <a:t>Синему </a:t>
            </a:r>
            <a:r>
              <a:rPr lang="ru-RU" dirty="0">
                <a:latin typeface="Century" panose="02040604050505020304" pitchFamily="18" charset="0"/>
              </a:rPr>
              <a:t>варианту отдает предпочтение множество людей. Происходит это из-за ощутимого магнетизма. </a:t>
            </a:r>
            <a:r>
              <a:rPr lang="ru-RU" dirty="0" smtClean="0">
                <a:latin typeface="Century" panose="02040604050505020304" pitchFamily="18" charset="0"/>
              </a:rPr>
              <a:t>Глядя на синие вещи, человек погружается </a:t>
            </a:r>
            <a:r>
              <a:rPr lang="ru-RU" dirty="0">
                <a:latin typeface="Century" panose="02040604050505020304" pitchFamily="18" charset="0"/>
              </a:rPr>
              <a:t>в раздумья, </a:t>
            </a:r>
            <a:r>
              <a:rPr lang="ru-RU" dirty="0" smtClean="0">
                <a:latin typeface="Century" panose="02040604050505020304" pitchFamily="18" charset="0"/>
              </a:rPr>
              <a:t>размышляет </a:t>
            </a:r>
            <a:r>
              <a:rPr lang="ru-RU" dirty="0">
                <a:latin typeface="Century" panose="02040604050505020304" pitchFamily="18" charset="0"/>
              </a:rPr>
              <a:t>о смысле </a:t>
            </a:r>
            <a:r>
              <a:rPr lang="ru-RU" dirty="0" smtClean="0">
                <a:latin typeface="Century" panose="02040604050505020304" pitchFamily="18" charset="0"/>
              </a:rPr>
              <a:t>жизни. </a:t>
            </a:r>
            <a:r>
              <a:rPr lang="ru-RU" dirty="0">
                <a:latin typeface="Century" panose="02040604050505020304" pitchFamily="18" charset="0"/>
              </a:rPr>
              <a:t>Чаще всего предпочтение этому варианту отдают целеустремленные, самоотверженные, имеющие личные взгляды и точку зрения люди.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52" y="3416987"/>
            <a:ext cx="5429746" cy="1634490"/>
          </a:xfrm>
          <a:prstGeom prst="wedgeRoundRectCallout">
            <a:avLst>
              <a:gd name="adj1" fmla="val 51577"/>
              <a:gd name="adj2" fmla="val 760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Символом весны, перерождения и душевного покоя является именно зеленый цвет. Любители зеленой палитры обладают уравновешенностью, работоспособностью, внутренней гармонией и умениями логично оценивать ситуацию. 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4861" y="812754"/>
            <a:ext cx="5552211" cy="1637212"/>
          </a:xfrm>
          <a:prstGeom prst="wedgeRoundRectCallout">
            <a:avLst>
              <a:gd name="adj1" fmla="val -63755"/>
              <a:gd name="adj2" fmla="val 9216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Победоносный </a:t>
            </a:r>
            <a:r>
              <a:rPr lang="ru-RU" dirty="0" smtClean="0"/>
              <a:t>цвет, характеризующийся активностью</a:t>
            </a:r>
            <a:r>
              <a:rPr lang="ru-RU" dirty="0"/>
              <a:t>, целеустремленностью. </a:t>
            </a:r>
            <a:r>
              <a:rPr lang="ru-RU" dirty="0" smtClean="0"/>
              <a:t>Люди, которым нравится красный цвет, </a:t>
            </a:r>
            <a:r>
              <a:rPr lang="ru-RU" dirty="0"/>
              <a:t>обладают сильным характером, очевидной </a:t>
            </a:r>
            <a:r>
              <a:rPr lang="ru-RU" dirty="0" smtClean="0"/>
              <a:t>смелостью, </a:t>
            </a:r>
            <a:r>
              <a:rPr lang="ru-RU" dirty="0"/>
              <a:t>властностью и </a:t>
            </a:r>
            <a:r>
              <a:rPr lang="ru-RU" dirty="0" smtClean="0"/>
              <a:t>упорством.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60" y="2371410"/>
            <a:ext cx="4870066" cy="2553891"/>
          </a:xfrm>
          <a:prstGeom prst="wedgeRoundRectCallout">
            <a:avLst>
              <a:gd name="adj1" fmla="val -63755"/>
              <a:gd name="adj2" fmla="val 921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Бодрость, позитивный настрой, готовность к решению сложных задач, радость и </a:t>
            </a:r>
            <a:r>
              <a:rPr lang="ru-RU" dirty="0" smtClean="0"/>
              <a:t>спонтанность. Оранжевый </a:t>
            </a:r>
            <a:r>
              <a:rPr lang="ru-RU" dirty="0"/>
              <a:t>положительно влияет на человека и выводит его из </a:t>
            </a:r>
            <a:r>
              <a:rPr lang="ru-RU" dirty="0" smtClean="0"/>
              <a:t>печального состояния </a:t>
            </a:r>
            <a:r>
              <a:rPr lang="ru-RU" dirty="0"/>
              <a:t>после </a:t>
            </a:r>
            <a:r>
              <a:rPr lang="ru-RU" dirty="0" smtClean="0"/>
              <a:t>утрат </a:t>
            </a:r>
            <a:r>
              <a:rPr lang="ru-RU" dirty="0"/>
              <a:t>и разочарований. </a:t>
            </a:r>
            <a:r>
              <a:rPr lang="ru-RU" dirty="0" smtClean="0"/>
              <a:t>Любителей </a:t>
            </a:r>
            <a:r>
              <a:rPr lang="ru-RU" dirty="0"/>
              <a:t>этого </a:t>
            </a:r>
            <a:r>
              <a:rPr lang="ru-RU" dirty="0" smtClean="0"/>
              <a:t>цвета можно назвать всепрощающими и отходчивыми.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6340" y="1785954"/>
            <a:ext cx="5599484" cy="1328023"/>
          </a:xfrm>
          <a:prstGeom prst="wedgeRoundRectCallout">
            <a:avLst>
              <a:gd name="adj1" fmla="val 13031"/>
              <a:gd name="adj2" fmla="val -1085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Чистота и исключительно светлые ассоциации </a:t>
            </a:r>
            <a:r>
              <a:rPr lang="ru-RU" dirty="0" smtClean="0"/>
              <a:t>свойственны белому цвету. </a:t>
            </a:r>
            <a:r>
              <a:rPr lang="ru-RU" dirty="0"/>
              <a:t>Новые начинания, </a:t>
            </a:r>
            <a:r>
              <a:rPr lang="ru-RU" dirty="0" smtClean="0"/>
              <a:t>свобода, вдохновение, мир </a:t>
            </a:r>
            <a:r>
              <a:rPr lang="ru-RU" dirty="0"/>
              <a:t>и </a:t>
            </a:r>
            <a:r>
              <a:rPr lang="ru-RU" dirty="0" smtClean="0"/>
              <a:t>вера, добро, честность – все это о любителях белого цвета.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ya\Desktop\регион УГ\урок бунин\292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 bwMode="auto">
          <a:xfrm>
            <a:off x="-419303" y="23695"/>
            <a:ext cx="984969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rya\Desktop\регион УГ\урок бунин\36733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2"/>
          <a:stretch/>
        </p:blipFill>
        <p:spPr bwMode="auto">
          <a:xfrm>
            <a:off x="-324545" y="123751"/>
            <a:ext cx="9754931" cy="65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rya\Desktop\регион УГ\урок бунин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393" y="332656"/>
            <a:ext cx="10154961" cy="62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rya\Desktop\регион УГ\урок бунин\2823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992" y="261547"/>
            <a:ext cx="9899068" cy="64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rya\Desktop\регион УГ\урок бунин\2823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/>
          <a:stretch/>
        </p:blipFill>
        <p:spPr bwMode="auto">
          <a:xfrm>
            <a:off x="4485978" y="3700082"/>
            <a:ext cx="4469583" cy="30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rya\Desktop\регион УГ\урок бунин\292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" y="188640"/>
            <a:ext cx="431188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rya\Desktop\регион УГ\урок бунин\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r="5555"/>
          <a:stretch/>
        </p:blipFill>
        <p:spPr bwMode="auto">
          <a:xfrm>
            <a:off x="4485978" y="205408"/>
            <a:ext cx="4460439" cy="30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rya\Desktop\регион УГ\урок бунин\36733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" b="9709"/>
          <a:stretch/>
        </p:blipFill>
        <p:spPr bwMode="auto">
          <a:xfrm>
            <a:off x="67374" y="3700083"/>
            <a:ext cx="4289471" cy="30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latin typeface="Century" panose="02040604050505020304" pitchFamily="18" charset="0"/>
              </a:rPr>
              <a:t>О сборнике «Темные аллеи»</a:t>
            </a:r>
            <a:endParaRPr lang="ru-RU" b="1" dirty="0">
              <a:latin typeface="Century" panose="02040604050505020304" pitchFamily="18" charset="0"/>
            </a:endParaRPr>
          </a:p>
        </p:txBody>
      </p:sp>
      <p:pic>
        <p:nvPicPr>
          <p:cNvPr id="4" name="речь бунина перед вручением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4125" y="1741488"/>
            <a:ext cx="5170488" cy="3878262"/>
          </a:xfrm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47093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96" y="351272"/>
            <a:ext cx="7886700" cy="9756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" panose="02040604050505020304" pitchFamily="18" charset="0"/>
              </a:rPr>
              <a:t>Анализ заглавия</a:t>
            </a:r>
            <a:endParaRPr lang="ru-RU" sz="3600" b="1" dirty="0">
              <a:latin typeface="Century" panose="020406040505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91673" y="1780634"/>
            <a:ext cx="6920693" cy="2654978"/>
            <a:chOff x="1475656" y="1772816"/>
            <a:chExt cx="6920693" cy="2654978"/>
          </a:xfrm>
        </p:grpSpPr>
        <p:sp>
          <p:nvSpPr>
            <p:cNvPr id="4" name="TextBox 3"/>
            <p:cNvSpPr txBox="1"/>
            <p:nvPr/>
          </p:nvSpPr>
          <p:spPr>
            <a:xfrm>
              <a:off x="1763688" y="1772816"/>
              <a:ext cx="597666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Cambria" panose="02040503050406030204" pitchFamily="18" charset="0"/>
                </a:rPr>
                <a:t>«Темные аллеи»</a:t>
              </a:r>
              <a:endParaRPr lang="ru-RU" sz="36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3059832" y="2419147"/>
              <a:ext cx="936104" cy="122587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5580112" y="2419147"/>
              <a:ext cx="936104" cy="122587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292080" y="3719908"/>
              <a:ext cx="3104269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Cambria" panose="02040503050406030204" pitchFamily="18" charset="0"/>
                </a:rPr>
                <a:t>?</a:t>
              </a:r>
              <a:endParaRPr lang="ru-RU" sz="4000" b="1" dirty="0">
                <a:latin typeface="Cambria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5656" y="3719908"/>
              <a:ext cx="2943944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Cambria" panose="02040503050406030204" pitchFamily="18" charset="0"/>
                </a:rPr>
                <a:t>?</a:t>
              </a:r>
              <a:endParaRPr lang="ru-RU" sz="40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6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78050"/>
              </p:ext>
            </p:extLst>
          </p:nvPr>
        </p:nvGraphicFramePr>
        <p:xfrm>
          <a:off x="395535" y="1484784"/>
          <a:ext cx="8352930" cy="4808171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82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7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Время года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Время суток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Глобальное время (прошлое, настоящее, будущее)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Что должно быть здесь?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4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7627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arya\Desktop\регион УГ\урок бунин\shipov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33" y="260648"/>
            <a:ext cx="9476711" cy="63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rya\Desktop\регион УГ\урок бунин\shipov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64" y="254791"/>
            <a:ext cx="4618955" cy="30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645024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mbria" panose="02040503050406030204" pitchFamily="18" charset="0"/>
              </a:rPr>
              <a:t>«Жизнь есть, несомненно, любовь, доброта, и уменьшение любви, доброты всегда есть уменьшение жизни, есть уже смерть»</a:t>
            </a:r>
            <a:endParaRPr lang="ru-RU" sz="2800" dirty="0">
              <a:latin typeface="Cambria" panose="02040503050406030204" pitchFamily="18" charset="0"/>
            </a:endParaRP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28" y="5025304"/>
            <a:ext cx="2995868" cy="13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Ð²Ð¾ÑÑÐµÑÑÐ²Ð¾ Ñ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9" y="-819472"/>
            <a:ext cx="7992888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зз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1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азз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1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999</TotalTime>
  <Words>258</Words>
  <Application>Microsoft Office PowerPoint</Application>
  <PresentationFormat>Экран (4:3)</PresentationFormat>
  <Paragraphs>32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Century</vt:lpstr>
      <vt:lpstr>Poiret One</vt:lpstr>
      <vt:lpstr>Times New Roman</vt:lpstr>
      <vt:lpstr>Тема6</vt:lpstr>
      <vt:lpstr>1_паззл</vt:lpstr>
      <vt:lpstr>717</vt:lpstr>
      <vt:lpstr>паззл</vt:lpstr>
      <vt:lpstr>255</vt:lpstr>
      <vt:lpstr>Специальное оформление</vt:lpstr>
      <vt:lpstr>618</vt:lpstr>
      <vt:lpstr>Тема8</vt:lpstr>
      <vt:lpstr>Урок изучения рассказа И.А. Бунина  «Темные аллеи»</vt:lpstr>
      <vt:lpstr>Презентация PowerPoint</vt:lpstr>
      <vt:lpstr>Презентация PowerPoint</vt:lpstr>
      <vt:lpstr>Презентация PowerPoint</vt:lpstr>
      <vt:lpstr>О сборнике «Темные аллеи»</vt:lpstr>
      <vt:lpstr>Анализ заглавия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изучения рассказа И.А. Бунина «Темные аллеи»</dc:title>
  <dc:creator>Darya</dc:creator>
  <cp:lastModifiedBy>Анастасия</cp:lastModifiedBy>
  <cp:revision>45</cp:revision>
  <dcterms:created xsi:type="dcterms:W3CDTF">2019-02-27T16:38:59Z</dcterms:created>
  <dcterms:modified xsi:type="dcterms:W3CDTF">2020-02-13T04:38:43Z</dcterms:modified>
</cp:coreProperties>
</file>