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3" r:id="rId4"/>
    <p:sldId id="258" r:id="rId5"/>
    <p:sldId id="261" r:id="rId6"/>
    <p:sldId id="274" r:id="rId7"/>
    <p:sldId id="281" r:id="rId8"/>
    <p:sldId id="267" r:id="rId9"/>
    <p:sldId id="279" r:id="rId10"/>
    <p:sldId id="287" r:id="rId11"/>
    <p:sldId id="277" r:id="rId12"/>
    <p:sldId id="268" r:id="rId13"/>
    <p:sldId id="278" r:id="rId14"/>
    <p:sldId id="260" r:id="rId15"/>
    <p:sldId id="273" r:id="rId16"/>
    <p:sldId id="283" r:id="rId17"/>
    <p:sldId id="286" r:id="rId18"/>
    <p:sldId id="284" r:id="rId19"/>
    <p:sldId id="289" r:id="rId20"/>
    <p:sldId id="285" r:id="rId21"/>
    <p:sldId id="290" r:id="rId22"/>
    <p:sldId id="257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истратор" initials="А" lastIdx="0" clrIdx="0">
    <p:extLst>
      <p:ext uri="{19B8F6BF-5375-455C-9EA6-DF929625EA0E}">
        <p15:presenceInfo xmlns:p15="http://schemas.microsoft.com/office/powerpoint/2012/main" xmlns="" userId="Администрато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FF00"/>
    <a:srgbClr val="FF0066"/>
    <a:srgbClr val="0E3013"/>
    <a:srgbClr val="268233"/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>
        <p:scale>
          <a:sx n="60" d="100"/>
          <a:sy n="60" d="100"/>
        </p:scale>
        <p:origin x="-1044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99D79-7C37-43A4-8F6F-AA5E7B1238EF}" type="datetimeFigureOut">
              <a:rPr lang="ru-RU" smtClean="0"/>
              <a:pPr/>
              <a:t>23.01.2019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E5F51-0B6A-4C6E-AEBC-D29D81753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514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682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20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20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650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8C66231-09C0-4C36-A7B0-212AC474CA88}" type="slidenum">
              <a:rPr lang="ru-RU" altLang="ru-RU" sz="1200">
                <a:solidFill>
                  <a:srgbClr val="000000"/>
                </a:solidFill>
              </a:rPr>
              <a:pPr/>
              <a:t>21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A561174-CC29-4F7B-BDA9-F5ECD61CEBE4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21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738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77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195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10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10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6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12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12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65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42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16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16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19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17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17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60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E962D8A-68AE-4FBD-9EF0-1ED256C818CC}" type="slidenum">
              <a:rPr lang="ru-RU" altLang="ru-RU" sz="1200">
                <a:solidFill>
                  <a:srgbClr val="000000"/>
                </a:solidFill>
              </a:rPr>
              <a:pPr/>
              <a:t>18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A77D99A-208F-40B2-A53B-CD10A8343CA7}" type="slidenum">
              <a:rPr lang="ru-RU" altLang="ru-RU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18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6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microsoft.com/office/2007/relationships/hdphoto" Target="../media/hdphoto1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19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41.png"/><Relationship Id="rId4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043" y="1283294"/>
            <a:ext cx="9448800" cy="1825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Гимназические события: расширяем границы урока</a:t>
            </a:r>
            <a:endParaRPr lang="ru-RU" sz="4000" b="1" dirty="0">
              <a:solidFill>
                <a:srgbClr val="66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2406" y="451325"/>
            <a:ext cx="2659662" cy="265706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14789" y="3302236"/>
            <a:ext cx="8717279" cy="63812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Принципы событийности и их реализация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00645" y="4428430"/>
            <a:ext cx="6877596" cy="716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МБОУ «СЕРГИЕВО-ПОСАДСКАЯ ГИМНАЗИЯ ИМ.И.Б.ОЛЬБИНСКОГО»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05799" y="5371090"/>
            <a:ext cx="1133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xmlns="" val="33826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8"/>
          <p:cNvSpPr txBox="1">
            <a:spLocks noGrp="1"/>
          </p:cNvSpPr>
          <p:nvPr>
            <p:ph sz="half" idx="2"/>
          </p:nvPr>
        </p:nvSpPr>
        <p:spPr>
          <a:xfrm>
            <a:off x="2041156" y="2425313"/>
            <a:ext cx="3397312" cy="26252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ru-RU" sz="22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lvl="1" indent="0">
              <a:buNone/>
            </a:pP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ПОСТОЯННОЕ </a:t>
            </a:r>
            <a:r>
              <a:rPr lang="ru-RU" sz="2200" b="1" u="sng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ОБНОВЛЕНИЕ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СМЫСЛОВ, СОДЕРЖАНИЯ, </a:t>
            </a: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ФОРМ </a:t>
            </a:r>
            <a:endParaRPr lang="ru-RU" sz="22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Объект 18"/>
          <p:cNvSpPr txBox="1">
            <a:spLocks noGrp="1"/>
          </p:cNvSpPr>
          <p:nvPr>
            <p:ph sz="half" idx="2"/>
          </p:nvPr>
        </p:nvSpPr>
        <p:spPr>
          <a:xfrm>
            <a:off x="5751320" y="1100715"/>
            <a:ext cx="5873464" cy="5112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Предъявление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символического и(или) метафорического содержания привычных понятий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Углубление содержания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темы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события через демонстрацию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его «многослойность»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ктивное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применения игровых методик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Создание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одновременно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нескольких «событийных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»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площадок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Использование времени после уроков и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перемен между уроками</a:t>
            </a:r>
          </a:p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49011"/>
          <a:stretch/>
        </p:blipFill>
        <p:spPr>
          <a:xfrm>
            <a:off x="261634" y="2350092"/>
            <a:ext cx="1554138" cy="27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4994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4" t="19838" r="7933"/>
          <a:stretch/>
        </p:blipFill>
        <p:spPr>
          <a:xfrm>
            <a:off x="406524" y="966376"/>
            <a:ext cx="4180115" cy="2932029"/>
          </a:xfrm>
          <a:prstGeom prst="ellipse">
            <a:avLst/>
          </a:prstGeom>
          <a:ln w="63500" cap="rnd">
            <a:solidFill>
              <a:srgbClr val="CC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4"/>
          <a:stretch/>
        </p:blipFill>
        <p:spPr>
          <a:xfrm>
            <a:off x="8226419" y="0"/>
            <a:ext cx="3652156" cy="321999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51502" y="2592243"/>
            <a:ext cx="4164756" cy="2772588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8485" t="1133"/>
          <a:stretch/>
        </p:blipFill>
        <p:spPr>
          <a:xfrm>
            <a:off x="4359492" y="326874"/>
            <a:ext cx="4227073" cy="3722913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98" b="13293"/>
          <a:stretch/>
        </p:blipFill>
        <p:spPr>
          <a:xfrm>
            <a:off x="2155924" y="3370822"/>
            <a:ext cx="4488214" cy="287564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9185" y="252249"/>
            <a:ext cx="54233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19 октября или День лицеиста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3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33802"/>
          <a:stretch/>
        </p:blipFill>
        <p:spPr>
          <a:xfrm>
            <a:off x="106297" y="2059541"/>
            <a:ext cx="1895395" cy="3016664"/>
          </a:xfrm>
          <a:prstGeom prst="rect">
            <a:avLst/>
          </a:prstGeom>
        </p:spPr>
      </p:pic>
      <p:sp>
        <p:nvSpPr>
          <p:cNvPr id="4" name="Объект 18"/>
          <p:cNvSpPr txBox="1">
            <a:spLocks noGrp="1"/>
          </p:cNvSpPr>
          <p:nvPr>
            <p:ph sz="half" idx="2"/>
          </p:nvPr>
        </p:nvSpPr>
        <p:spPr>
          <a:xfrm>
            <a:off x="2107989" y="1958207"/>
            <a:ext cx="3583137" cy="31179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ДОПОЛНЕНИЕ И РАСШИРЕНИЕ ПРЕДМЕТНЫХ ОБЛАСТЕЙ, ИХ ИНТЕГРАЦИЯ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ТРАНСЛЯЦИЯ НОРМАТИВНЫХ ОБРАЗЦОВ КУЛЬТУРЫ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СО-ТВОРЧЕСТВО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782" y="831163"/>
            <a:ext cx="4064000" cy="3535680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2734" y="998296"/>
            <a:ext cx="3311218" cy="530741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157544" y="283780"/>
            <a:ext cx="4477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День английской культуры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5463" y="3705073"/>
            <a:ext cx="4064000" cy="290068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85672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11439" y="955074"/>
            <a:ext cx="4219304" cy="414546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47131" y="753264"/>
            <a:ext cx="4092153" cy="488330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5490" y="1051917"/>
            <a:ext cx="4250658" cy="357340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6482" y="315311"/>
            <a:ext cx="5785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Неделя здоровья и неделя экологии 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2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48346" y="1245114"/>
            <a:ext cx="10201243" cy="12930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У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 многих современных детей сформировалось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«клиповое» мышление,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ДЛЯ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КОТОРОГО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ХАРАКТЕРНО: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977267" y="380548"/>
            <a:ext cx="10893039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Актуальность принципов событийности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Объект 18"/>
          <p:cNvSpPr txBox="1">
            <a:spLocks/>
          </p:cNvSpPr>
          <p:nvPr/>
        </p:nvSpPr>
        <p:spPr>
          <a:xfrm>
            <a:off x="3124705" y="2352327"/>
            <a:ext cx="8523512" cy="4130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ОТРЫВОЧНОСТЬ И ФРАГМЕНТАРНОСТЬ ПРЕДСТАВЛЕНИЙ И ВПЕЧАТЛЕНИЙ 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ДИСКРЕТНОСТЬ СМЫСЛОВЫХ КАТЕГОРИЙ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ОТСУТСТВИЕ ЦЕЛОСТНОЙ КАРТИНЫ МИРА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ПОНИЖЕННОЕ ЭМОЦИОНАЛЬНОЕ ВОСПРИЯТИЕ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«СПРАВОЧНОЕ» УСВОЕНИЕ ЗНАНИЙ – ПОСТОЯННЫЙ ПОИСК ИНФОРМАЦИИ  В ИНТЕРНЕТЕ 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ОТСУТСТВИЕ НАВЫКОВ СЕРЬЕЗНОГО АНАЛИЗА И РЕФЛЕКСИИ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«МНОГОЗАДАЧНОСТЬ» БЕЗ НАВЫКА ДЛИТЕЛЬНОГО СОСРЕДОТОЧЕНИЯ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1" t="-1339" r="6471" b="-5044"/>
          <a:stretch/>
        </p:blipFill>
        <p:spPr>
          <a:xfrm>
            <a:off x="680853" y="2198695"/>
            <a:ext cx="1944889" cy="19624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75" t="13674" r="4540"/>
          <a:stretch/>
        </p:blipFill>
        <p:spPr>
          <a:xfrm>
            <a:off x="680853" y="4417385"/>
            <a:ext cx="1886357" cy="1984899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162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3484005" y="-13110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8" name="Рисунок 7" descr="ашм7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40" t="20829" r="5016" b="1"/>
          <a:stretch/>
        </p:blipFill>
        <p:spPr>
          <a:xfrm>
            <a:off x="2460562" y="928660"/>
            <a:ext cx="9634043" cy="5275195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5" r="22540"/>
          <a:stretch/>
        </p:blipFill>
        <p:spPr>
          <a:xfrm>
            <a:off x="393807" y="4112180"/>
            <a:ext cx="2164150" cy="1994574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007"/>
          <a:stretch/>
        </p:blipFill>
        <p:spPr>
          <a:xfrm>
            <a:off x="347729" y="1474581"/>
            <a:ext cx="2256305" cy="2091676"/>
          </a:xfrm>
          <a:prstGeom prst="ellipse">
            <a:avLst/>
          </a:prstGeom>
          <a:ln w="63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25872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752" y="620111"/>
            <a:ext cx="9708931" cy="12954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Актуальность ПРИНЦИПОВ событийности </a:t>
            </a:r>
            <a:endParaRPr lang="ru-RU" sz="3600" dirty="0"/>
          </a:p>
        </p:txBody>
      </p:sp>
      <p:sp>
        <p:nvSpPr>
          <p:cNvPr id="4" name="Объект 18"/>
          <p:cNvSpPr txBox="1">
            <a:spLocks noGrp="1"/>
          </p:cNvSpPr>
          <p:nvPr>
            <p:ph sz="half" idx="2"/>
          </p:nvPr>
        </p:nvSpPr>
        <p:spPr>
          <a:xfrm>
            <a:off x="6999890" y="1844566"/>
            <a:ext cx="4760925" cy="4319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Позволяет «проявить» неоднозначность явлений окружающего мира, их «объемность»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Дает возможность оперировать сложными категориями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Способствует более глубокому пониманию «смыслов» окружающего мира</a:t>
            </a:r>
          </a:p>
          <a:p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Объект 18"/>
          <p:cNvSpPr txBox="1">
            <a:spLocks noGrp="1"/>
          </p:cNvSpPr>
          <p:nvPr>
            <p:ph sz="half" idx="2"/>
          </p:nvPr>
        </p:nvSpPr>
        <p:spPr>
          <a:xfrm>
            <a:off x="1889455" y="2412124"/>
            <a:ext cx="4732062" cy="3342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МЕТАФОРА КАК «ПРОЯВЛЕНИЕ» СОДЕРЖАНИЯ СОБЫТИЯ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ПОИСК СМЫСЛОВЫХ ХАРАКТЕРИСТИК И СВЯЗЕЙ СИМВОЛА, МЕТАФОРЫ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59964" y="2426329"/>
            <a:ext cx="1523981" cy="32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4559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8"/>
          <p:cNvSpPr txBox="1">
            <a:spLocks noGrp="1"/>
          </p:cNvSpPr>
          <p:nvPr>
            <p:ph sz="half" idx="2"/>
          </p:nvPr>
        </p:nvSpPr>
        <p:spPr>
          <a:xfrm>
            <a:off x="2050788" y="1986457"/>
            <a:ext cx="3940107" cy="29796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ОБНОВЛЕНИЕ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СМЫСЛОВ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ФОРМ, СОДЕРЖАНИЯ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ИГРОВЫЕ МЕТОДИКИ 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ПОЛЕ «ЭМОЦИОНАЛЬНОГОНАПРЯЖЕНИЯ»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Объект 18"/>
          <p:cNvSpPr txBox="1">
            <a:spLocks noGrp="1"/>
          </p:cNvSpPr>
          <p:nvPr>
            <p:ph sz="half" idx="2"/>
          </p:nvPr>
        </p:nvSpPr>
        <p:spPr>
          <a:xfrm>
            <a:off x="6684578" y="1576990"/>
            <a:ext cx="4927505" cy="44139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Привычная для молодежи среда, сходной по своим  характеристикам   с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медийной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средой: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 п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остоянная новизна, яркость, зрелищность, игровые приемы, смена сюжетов</a:t>
            </a:r>
          </a:p>
          <a:p>
            <a:pPr>
              <a:buNone/>
            </a:pP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  НО ВАЖНЫМ ДЛЯ НАС ЯВЛЯЕТСЯ ИМЕННО СМЫСЛОВОЕ СОДЕРЖАНИЕ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49011"/>
          <a:stretch/>
        </p:blipFill>
        <p:spPr>
          <a:xfrm>
            <a:off x="400896" y="2004564"/>
            <a:ext cx="1554138" cy="302463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65283" y="383628"/>
            <a:ext cx="9708931" cy="12954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Актуальность ПРИНЦИПОВ событийности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814994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8"/>
          <p:cNvSpPr txBox="1">
            <a:spLocks noGrp="1"/>
          </p:cNvSpPr>
          <p:nvPr>
            <p:ph sz="half" idx="2"/>
          </p:nvPr>
        </p:nvSpPr>
        <p:spPr>
          <a:xfrm>
            <a:off x="2017986" y="2017987"/>
            <a:ext cx="3831021" cy="31373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НЕСКОЛЬКО «СОБЫТИЙНЫХ ПЛОЩАДОК»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РАСШИРЕНИЕ ПРЕДМЕТНЫХ ОБЛАСТЕЙ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ИНТЕГРАЦИЯ ПРЕДМЕТНЫХ ОБЛАСТЕЙ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Объект 18"/>
          <p:cNvSpPr txBox="1">
            <a:spLocks noGrp="1"/>
          </p:cNvSpPr>
          <p:nvPr>
            <p:ph sz="half" idx="2"/>
          </p:nvPr>
        </p:nvSpPr>
        <p:spPr>
          <a:xfrm>
            <a:off x="6621516" y="1576552"/>
            <a:ext cx="5202621" cy="44616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Предоставляет возможность выбора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Расширяет «поле» знаний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Позволяет выявлять сложные связи в пересечении предметных областей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Формирует целостную картину мира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49011"/>
          <a:stretch/>
        </p:blipFill>
        <p:spPr>
          <a:xfrm>
            <a:off x="337834" y="1813035"/>
            <a:ext cx="1554138" cy="337382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4111" y="394138"/>
            <a:ext cx="9708931" cy="12954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Актуальность ПРИНЦИПОВ событийности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814994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2212967" y="1146871"/>
            <a:ext cx="5955535" cy="3203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Творчество – это способность человека «действовать в неопределенных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ситуациях  </a:t>
            </a:r>
          </a:p>
          <a:p>
            <a:pPr marL="3657600" lvl="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200" b="1" dirty="0" err="1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А.Г.Асмолов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09997" y="203896"/>
            <a:ext cx="3816959" cy="2544639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33657" y="2635074"/>
            <a:ext cx="3845877" cy="25543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85246" y="1340889"/>
            <a:ext cx="2334677" cy="3502016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22038" y="3801308"/>
            <a:ext cx="3442079" cy="2549289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893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686279" y="628878"/>
            <a:ext cx="6360621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Жизнь «раскрывается как система творчества, постоянного напряжения и преодоления…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Каждая наша мысль, каждое наше движение и переживание является стремлением к созданию новой действительности, прорывом вперед и к чему-то новому»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3000" b="1" dirty="0" err="1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Л.С.Выготский</a:t>
            </a:r>
            <a:endParaRPr lang="ru-RU" sz="3000" b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9867208" y="858333"/>
            <a:ext cx="2036618" cy="318222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9297" y="858333"/>
            <a:ext cx="3248519" cy="2128040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4180" y="2686278"/>
            <a:ext cx="3577001" cy="215067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0230" t="28046"/>
          <a:stretch/>
        </p:blipFill>
        <p:spPr>
          <a:xfrm>
            <a:off x="2499006" y="4374450"/>
            <a:ext cx="3501312" cy="206945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63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33802"/>
          <a:stretch/>
        </p:blipFill>
        <p:spPr>
          <a:xfrm>
            <a:off x="248187" y="2453679"/>
            <a:ext cx="1895395" cy="3016664"/>
          </a:xfrm>
          <a:prstGeom prst="rect">
            <a:avLst/>
          </a:prstGeom>
        </p:spPr>
      </p:pic>
      <p:sp>
        <p:nvSpPr>
          <p:cNvPr id="4" name="Объект 18"/>
          <p:cNvSpPr txBox="1">
            <a:spLocks noGrp="1"/>
          </p:cNvSpPr>
          <p:nvPr>
            <p:ph sz="half" idx="2"/>
          </p:nvPr>
        </p:nvSpPr>
        <p:spPr>
          <a:xfrm>
            <a:off x="2297176" y="2620360"/>
            <a:ext cx="3583137" cy="27241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СО-ТВОРЧЕСТВО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ТРАНСЛЯЦИЯ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НОРМАТИВНЫХ ОБРАЗЦОВ КУЛЬТУРЫ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Объект 18"/>
          <p:cNvSpPr txBox="1">
            <a:spLocks noGrp="1"/>
          </p:cNvSpPr>
          <p:nvPr>
            <p:ph sz="half" idx="2"/>
          </p:nvPr>
        </p:nvSpPr>
        <p:spPr>
          <a:xfrm>
            <a:off x="6337738" y="1686910"/>
            <a:ext cx="5391807" cy="4603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Выявление «проблемных» зон  жизни гимназии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Трансляция у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важения к другим людям и другим точкам зрения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Формирование культуры мышления и поведения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Совместный опыт организации и проведения события</a:t>
            </a:r>
          </a:p>
          <a:p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Со-творчество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детей и взрослых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081048" y="383628"/>
            <a:ext cx="9708931" cy="12954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Актуальность ПРИНЦИПОВ событийности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985672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5839686" y="950413"/>
            <a:ext cx="4894837" cy="2404652"/>
          </a:xfrm>
          <a:prstGeom prst="rightArrow">
            <a:avLst>
              <a:gd name="adj1" fmla="val 50000"/>
              <a:gd name="adj2" fmla="val 48617"/>
            </a:avLst>
          </a:prstGeom>
          <a:gradFill rotWithShape="0">
            <a:gsLst>
              <a:gs pos="0">
                <a:srgbClr val="DEF7FF"/>
              </a:gs>
              <a:gs pos="100000">
                <a:srgbClr val="93EAFF"/>
              </a:gs>
            </a:gsLst>
            <a:lin ang="108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800" b="1" dirty="0">
                <a:solidFill>
                  <a:srgbClr val="2D2DB9"/>
                </a:solidFill>
                <a:latin typeface="Bookman Old Style" panose="02050604050505020204" pitchFamily="18" charset="0"/>
              </a:rPr>
              <a:t>осознание многообразия и сложности мира, осознание  собственных мыслительных техник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5976025" y="4381777"/>
            <a:ext cx="4729196" cy="2859318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DEF7FF"/>
              </a:gs>
              <a:gs pos="100000">
                <a:srgbClr val="93EAFF"/>
              </a:gs>
            </a:gsLst>
            <a:lin ang="108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800" b="1" dirty="0">
                <a:solidFill>
                  <a:srgbClr val="2D2DB9"/>
                </a:solidFill>
                <a:latin typeface="Bookman Old Style" panose="02050604050505020204" pitchFamily="18" charset="0"/>
              </a:rPr>
              <a:t>самоутверждение  в деятельности за счет  достижения значимого </a:t>
            </a:r>
            <a:r>
              <a:rPr lang="ru-RU" altLang="ru-RU" sz="1800" b="1" dirty="0" smtClean="0">
                <a:solidFill>
                  <a:srgbClr val="2D2DB9"/>
                </a:solidFill>
                <a:latin typeface="Bookman Old Style" panose="02050604050505020204" pitchFamily="18" charset="0"/>
              </a:rPr>
              <a:t>для </a:t>
            </a:r>
            <a:r>
              <a:rPr lang="ru-RU" altLang="ru-RU" sz="1800" b="1" dirty="0">
                <a:solidFill>
                  <a:srgbClr val="2D2DB9"/>
                </a:solidFill>
                <a:latin typeface="Bookman Old Style" panose="02050604050505020204" pitchFamily="18" charset="0"/>
              </a:rPr>
              <a:t>результата</a:t>
            </a:r>
          </a:p>
        </p:txBody>
      </p:sp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5895649" y="2494860"/>
            <a:ext cx="4801882" cy="2821396"/>
          </a:xfrm>
          <a:prstGeom prst="rightArrow">
            <a:avLst>
              <a:gd name="adj1" fmla="val 50000"/>
              <a:gd name="adj2" fmla="val 49998"/>
            </a:avLst>
          </a:prstGeom>
          <a:gradFill rotWithShape="0">
            <a:gsLst>
              <a:gs pos="0">
                <a:srgbClr val="DEF7FF"/>
              </a:gs>
              <a:gs pos="100000">
                <a:srgbClr val="93EAFF"/>
              </a:gs>
            </a:gsLst>
            <a:lin ang="10800000" scaled="1"/>
          </a:gra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2D2DB9"/>
                </a:solidFill>
              </a:rPr>
              <a:t>  </a:t>
            </a:r>
            <a:r>
              <a:rPr lang="ru-RU" altLang="ru-RU" sz="1800" b="1" dirty="0">
                <a:solidFill>
                  <a:srgbClr val="2D2DB9"/>
                </a:solidFill>
                <a:latin typeface="Bookman Old Style" panose="02050604050505020204" pitchFamily="18" charset="0"/>
              </a:rPr>
              <a:t>формирование собственной  целостной картины мира </a:t>
            </a:r>
            <a:endParaRPr lang="ru-RU" altLang="ru-RU" sz="1800" b="1" dirty="0" smtClean="0">
              <a:solidFill>
                <a:srgbClr val="2D2DB9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altLang="ru-RU" sz="1800" b="1" dirty="0" smtClean="0">
                <a:solidFill>
                  <a:srgbClr val="2D2DB9"/>
                </a:solidFill>
                <a:latin typeface="Bookman Old Style" panose="02050604050505020204" pitchFamily="18" charset="0"/>
              </a:rPr>
              <a:t>на </a:t>
            </a:r>
            <a:r>
              <a:rPr lang="ru-RU" altLang="ru-RU" sz="1800" b="1" dirty="0">
                <a:solidFill>
                  <a:srgbClr val="2D2DB9"/>
                </a:solidFill>
                <a:latin typeface="Bookman Old Style" panose="02050604050505020204" pitchFamily="18" charset="0"/>
              </a:rPr>
              <a:t>основании  собственной </a:t>
            </a:r>
            <a:r>
              <a:rPr lang="ru-RU" altLang="ru-RU" sz="1800" b="1" dirty="0" smtClean="0">
                <a:solidFill>
                  <a:srgbClr val="2D2DB9"/>
                </a:solidFill>
                <a:latin typeface="Bookman Old Style" panose="02050604050505020204" pitchFamily="18" charset="0"/>
              </a:rPr>
              <a:t>познавательной</a:t>
            </a:r>
          </a:p>
          <a:p>
            <a:pPr algn="ctr"/>
            <a:r>
              <a:rPr lang="ru-RU" altLang="ru-RU" sz="1800" b="1" dirty="0" smtClean="0">
                <a:solidFill>
                  <a:srgbClr val="2D2DB9"/>
                </a:solidFill>
                <a:latin typeface="Bookman Old Style" panose="02050604050505020204" pitchFamily="18" charset="0"/>
              </a:rPr>
              <a:t>деятельности</a:t>
            </a:r>
            <a:endParaRPr lang="ru-RU" altLang="ru-RU" sz="1800" b="1" dirty="0">
              <a:solidFill>
                <a:srgbClr val="2D2DB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4162" y="1180737"/>
            <a:ext cx="5122877" cy="1896865"/>
            <a:chOff x="245" y="580"/>
            <a:chExt cx="2452" cy="1302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" y="580"/>
              <a:ext cx="2452" cy="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9" name="Text Box 6"/>
            <p:cNvSpPr txBox="1">
              <a:spLocks noChangeArrowheads="1"/>
            </p:cNvSpPr>
            <p:nvPr/>
          </p:nvSpPr>
          <p:spPr bwMode="auto">
            <a:xfrm>
              <a:off x="325" y="642"/>
              <a:ext cx="232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ru-RU" altLang="ru-RU" sz="2000" b="1" dirty="0">
                  <a:solidFill>
                    <a:srgbClr val="262699"/>
                  </a:solidFill>
                  <a:latin typeface="Bookman Old Style" panose="02050604050505020204" pitchFamily="18" charset="0"/>
                </a:rPr>
                <a:t>Рефлексивная </a:t>
              </a:r>
              <a:r>
                <a:rPr lang="ru-RU" altLang="ru-RU" sz="2000" b="1" dirty="0" smtClean="0">
                  <a:solidFill>
                    <a:srgbClr val="262699"/>
                  </a:solidFill>
                  <a:latin typeface="Bookman Old Style" panose="02050604050505020204" pitchFamily="18" charset="0"/>
                </a:rPr>
                <a:t>фаза</a:t>
              </a:r>
            </a:p>
            <a:p>
              <a:pPr algn="ctr">
                <a:buClrTx/>
                <a:buFontTx/>
                <a:buNone/>
              </a:pPr>
              <a:r>
                <a:rPr lang="ru-RU" altLang="ru-RU" sz="2000" b="1" dirty="0" smtClean="0">
                  <a:solidFill>
                    <a:srgbClr val="262699"/>
                  </a:solidFill>
                  <a:latin typeface="Bookman Old Style" panose="02050604050505020204" pitchFamily="18" charset="0"/>
                </a:rPr>
                <a:t>осознание</a:t>
              </a:r>
              <a:endParaRPr lang="ru-RU" altLang="ru-RU" sz="2000" b="1" dirty="0">
                <a:solidFill>
                  <a:srgbClr val="262699"/>
                </a:solidFill>
                <a:latin typeface="Bookman Old Style" panose="02050604050505020204" pitchFamily="18" charset="0"/>
              </a:endParaRPr>
            </a:p>
            <a:p>
              <a:pPr algn="ctr">
                <a:buClrTx/>
                <a:buFontTx/>
                <a:buNone/>
              </a:pPr>
              <a:r>
                <a:rPr lang="ru-RU" altLang="ru-RU" sz="2000" b="1" i="1" dirty="0">
                  <a:solidFill>
                    <a:srgbClr val="262699"/>
                  </a:solidFill>
                  <a:latin typeface="Bookman Old Style" panose="02050604050505020204" pitchFamily="18" charset="0"/>
                </a:rPr>
                <a:t>Цель -</a:t>
              </a:r>
              <a:r>
                <a:rPr lang="ru-RU" altLang="ru-RU" sz="2000" dirty="0">
                  <a:solidFill>
                    <a:srgbClr val="FFFFFF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постижение   целостности </a:t>
              </a:r>
            </a:p>
            <a:p>
              <a:pPr algn="ctr">
                <a:buClrTx/>
                <a:buFontTx/>
                <a:buNone/>
              </a:pPr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и сложных  взаимосвязей </a:t>
              </a:r>
            </a:p>
            <a:p>
              <a:pPr algn="ctr">
                <a:buClrTx/>
                <a:buFontTx/>
                <a:buNone/>
              </a:pPr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окружающего мира 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43640" y="3121373"/>
            <a:ext cx="5334969" cy="1568371"/>
            <a:chOff x="-277" y="1793"/>
            <a:chExt cx="3186" cy="1183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" y="1793"/>
              <a:ext cx="3123" cy="1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-277" y="1857"/>
              <a:ext cx="3186" cy="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Ценностная </a:t>
              </a:r>
              <a:r>
                <a:rPr lang="ru-RU" altLang="ru-RU" sz="2000" b="1" dirty="0" smtClean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фаза</a:t>
              </a:r>
            </a:p>
            <a:p>
              <a:pPr algn="ctr">
                <a:buClrTx/>
                <a:buFontTx/>
                <a:buNone/>
              </a:pPr>
              <a:r>
                <a:rPr lang="ru-RU" altLang="ru-RU" sz="2000" b="1" dirty="0" smtClean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освоение</a:t>
              </a:r>
              <a:endParaRPr lang="ru-RU" altLang="ru-RU" sz="2000" b="1" dirty="0">
                <a:solidFill>
                  <a:srgbClr val="2D2DB9"/>
                </a:solidFill>
                <a:latin typeface="Bookman Old Style" panose="02050604050505020204" pitchFamily="18" charset="0"/>
              </a:endParaRPr>
            </a:p>
            <a:p>
              <a:pPr algn="ctr">
                <a:buClrTx/>
                <a:buFontTx/>
                <a:buNone/>
              </a:pPr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Цель - </a:t>
              </a:r>
              <a:r>
                <a:rPr lang="ru-RU" altLang="ru-RU" sz="2000" b="1" dirty="0" smtClean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понимание </a:t>
              </a:r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закономерностей жизни и окружающего </a:t>
              </a:r>
              <a:r>
                <a:rPr lang="ru-RU" altLang="ru-RU" sz="2000" b="1" dirty="0" smtClean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мира </a:t>
              </a:r>
              <a:endParaRPr lang="ru-RU" altLang="ru-RU" sz="2000" b="1" dirty="0">
                <a:solidFill>
                  <a:srgbClr val="2D2DB9"/>
                </a:solidFill>
                <a:latin typeface="Bookman Old Style" panose="02050604050505020204" pitchFamily="18" charset="0"/>
              </a:endParaRPr>
            </a:p>
            <a:p>
              <a:pPr algn="ctr">
                <a:buClrTx/>
                <a:buFontTx/>
                <a:buNone/>
              </a:pPr>
              <a:endParaRPr lang="ru-RU" altLang="ru-RU" sz="2000" b="1" dirty="0">
                <a:solidFill>
                  <a:srgbClr val="2D2DB9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44763" y="4744935"/>
            <a:ext cx="5262684" cy="2133002"/>
            <a:chOff x="64" y="3103"/>
            <a:chExt cx="2538" cy="1106"/>
          </a:xfrm>
        </p:grpSpPr>
        <p:pic>
          <p:nvPicPr>
            <p:cNvPr id="8204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3103"/>
              <a:ext cx="2538" cy="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>
              <a:off x="110" y="3146"/>
              <a:ext cx="2377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/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Проективная </a:t>
              </a:r>
              <a:r>
                <a:rPr lang="ru-RU" altLang="ru-RU" sz="2000" b="1" dirty="0" smtClean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фаза</a:t>
              </a:r>
            </a:p>
            <a:p>
              <a:pPr algn="ctr"/>
              <a:r>
                <a:rPr lang="ru-RU" altLang="ru-RU" sz="2000" b="1" dirty="0" smtClean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присвоение</a:t>
              </a:r>
              <a:endParaRPr lang="ru-RU" altLang="ru-RU" sz="2000" b="1" dirty="0">
                <a:solidFill>
                  <a:srgbClr val="2D2DB9"/>
                </a:solidFill>
                <a:latin typeface="Bookman Old Style" panose="02050604050505020204" pitchFamily="18" charset="0"/>
              </a:endParaRPr>
            </a:p>
            <a:p>
              <a:pPr algn="ctr"/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Цель – заложить  навыки результативной созидающей деятельности  для  </a:t>
              </a:r>
            </a:p>
            <a:p>
              <a:pPr algn="ctr"/>
              <a:r>
                <a:rPr lang="ru-RU" altLang="ru-RU" sz="2000" b="1" dirty="0" err="1">
                  <a:solidFill>
                    <a:srgbClr val="2D2DB9"/>
                  </a:solidFill>
                  <a:latin typeface="Bookman Old Style" panose="02050604050505020204" pitchFamily="18" charset="0"/>
                </a:rPr>
                <a:t>деятельностного</a:t>
              </a:r>
              <a:r>
                <a:rPr lang="ru-RU" altLang="ru-RU" sz="2000" b="1" dirty="0">
                  <a:solidFill>
                    <a:srgbClr val="2D2DB9"/>
                  </a:solidFill>
                  <a:latin typeface="Bookman Old Style" panose="02050604050505020204" pitchFamily="18" charset="0"/>
                </a:rPr>
                <a:t> саморазвития</a:t>
              </a:r>
            </a:p>
            <a:p>
              <a:pPr algn="ctr">
                <a:buClrTx/>
                <a:buFontTx/>
                <a:buNone/>
              </a:pPr>
              <a:endParaRPr lang="ru-RU" altLang="ru-RU" sz="1800" b="1" dirty="0">
                <a:solidFill>
                  <a:srgbClr val="262699"/>
                </a:solidFill>
              </a:endParaRPr>
            </a:p>
            <a:p>
              <a:pPr algn="ctr">
                <a:buClrTx/>
                <a:buFontTx/>
                <a:buNone/>
              </a:pPr>
              <a:endParaRPr lang="ru-RU" altLang="ru-RU" sz="1800" b="1" dirty="0">
                <a:solidFill>
                  <a:srgbClr val="262699"/>
                </a:solidFill>
              </a:endParaRPr>
            </a:p>
          </p:txBody>
        </p:sp>
      </p:grpSp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8045" y="1455733"/>
            <a:ext cx="1397000" cy="132238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6926" y="5234307"/>
            <a:ext cx="1519237" cy="1323975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8045" y="3318078"/>
            <a:ext cx="1482725" cy="139541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 bwMode="auto">
          <a:xfrm>
            <a:off x="5967039" y="204574"/>
            <a:ext cx="6285478" cy="11232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280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anose="02050604050505020204" pitchFamily="18" charset="0"/>
                <a:cs typeface="Arial Unicode MS" pitchFamily="32" charset="0"/>
              </a:rPr>
              <a:t>ТЕХНИКИ ПЕДАГОГИЧЕСКИХ ВОЗДЕЙСТВИЙ</a:t>
            </a:r>
            <a:endParaRPr lang="ru-RU" sz="280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anose="02050604050505020204" pitchFamily="18" charset="0"/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56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9" dur="1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72" y="541547"/>
            <a:ext cx="8613228" cy="3785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9151" r="14666"/>
          <a:stretch/>
        </p:blipFill>
        <p:spPr>
          <a:xfrm>
            <a:off x="452113" y="1295597"/>
            <a:ext cx="2919995" cy="3309060"/>
          </a:xfrm>
          <a:prstGeom prst="ellipse">
            <a:avLst/>
          </a:prstGeom>
          <a:ln w="63500" cap="rnd">
            <a:solidFill>
              <a:srgbClr val="0E301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1621" b="11351"/>
          <a:stretch/>
        </p:blipFill>
        <p:spPr>
          <a:xfrm>
            <a:off x="2427316" y="3652239"/>
            <a:ext cx="3891666" cy="2617932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994338" y="0"/>
            <a:ext cx="9708931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4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332" y="1933147"/>
            <a:ext cx="9448800" cy="92706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СПАСИБО ЗА ВНИМАНИЕ!</a:t>
            </a:r>
            <a:endParaRPr lang="ru-RU" sz="4000" b="1" dirty="0">
              <a:solidFill>
                <a:srgbClr val="6600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1148" y="1198777"/>
            <a:ext cx="2659662" cy="265706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6935" y="3855842"/>
            <a:ext cx="6877594" cy="15253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Емельянова Ирина Вячеславовна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з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аместитель директора по воспитательной работе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7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418" y="515408"/>
            <a:ext cx="8610600" cy="1293028"/>
          </a:xfrm>
        </p:spPr>
        <p:txBody>
          <a:bodyPr/>
          <a:lstStyle/>
          <a:p>
            <a:r>
              <a:rPr lang="ru-RU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Принципы событийности</a:t>
            </a:r>
            <a:endParaRPr lang="ru-RU" dirty="0"/>
          </a:p>
        </p:txBody>
      </p:sp>
      <p:sp>
        <p:nvSpPr>
          <p:cNvPr id="4" name="Объект 18"/>
          <p:cNvSpPr txBox="1">
            <a:spLocks noGrp="1"/>
          </p:cNvSpPr>
          <p:nvPr>
            <p:ph idx="1"/>
          </p:nvPr>
        </p:nvSpPr>
        <p:spPr>
          <a:xfrm>
            <a:off x="516006" y="1582751"/>
            <a:ext cx="8141411" cy="47275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СОЗДАНИЕ «ОБРАЗА» СОБЫТИЯ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ПОСТОЯННОЕ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ОБНОВЛЕНИЕ СМЫСЛОВ, СОДЕРЖАНИЯ,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ФОРМ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МНОГОЗНАЧНОСТЬ СМЫСЛОВ И СОДЕРЖАНИЯ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ДОПОЛНЕНИЕ И РАСШИРЕНИЕ ПРЕДМЕТНЫХ ОБЛАСТЕЙ, ИХ ИНТЕГРАЦИЯ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ТРАНСЛЯЦИЯ НОРМАТИВНЫХ ОБРАЗЦОВ КУЛЬТУРЫ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СО-ТВОРЧЕСТВО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058" y="2221418"/>
            <a:ext cx="3047960" cy="304796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484005" y="-13110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253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837792" y="1079568"/>
            <a:ext cx="8636876" cy="641131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СРАВНИМ ОСОБЕННОСТИ УРОКА И СОБЫТИЯ</a:t>
            </a:r>
            <a:endParaRPr lang="ru-RU" sz="3600" dirty="0">
              <a:solidFill>
                <a:srgbClr val="6600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6370742" y="1903097"/>
            <a:ext cx="4596801" cy="1713186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sz="5700" dirty="0" smtClean="0">
                <a:solidFill>
                  <a:srgbClr val="FF0066"/>
                </a:solidFill>
              </a:rPr>
              <a:t> </a:t>
            </a:r>
            <a:r>
              <a:rPr lang="ru-RU" sz="57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СО-БЫТИЕ</a:t>
            </a:r>
          </a:p>
          <a:p>
            <a:pPr algn="ctr"/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ОТСУТСТВУЮТ ЖЕСТКО </a:t>
            </a:r>
            <a:r>
              <a:rPr lang="ru-RU" sz="3400" b="1" dirty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ЗАДАННЫЕ 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РАМКИ</a:t>
            </a:r>
            <a:endParaRPr lang="ru-RU" sz="3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688427" y="3650224"/>
            <a:ext cx="5318236" cy="2561389"/>
          </a:xfr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b="1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ОРГАНИЗАЦИОННЫЕ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ВРЕМЕННЫЕ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ПРОСТРАНСТВЕННЫЕ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9" name="Объект 18"/>
          <p:cNvSpPr>
            <a:spLocks noGrp="1"/>
          </p:cNvSpPr>
          <p:nvPr>
            <p:ph sz="quarter" idx="4"/>
          </p:nvPr>
        </p:nvSpPr>
        <p:spPr>
          <a:xfrm>
            <a:off x="6385034" y="3641834"/>
            <a:ext cx="5315660" cy="2602397"/>
          </a:xfr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СВОБОДА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ОРГАНИЗАЦИИ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СОДЕРЖАНИЯ </a:t>
            </a:r>
            <a:endParaRPr lang="en-US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ПРОСТРАНСТВА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ФОРМЫ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ПРОИЗВОЛЬНАЯ ПРОТЯЖЕННОСТЬ ВО ВРЕМЕНИ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Текст 16"/>
          <p:cNvSpPr txBox="1">
            <a:spLocks/>
          </p:cNvSpPr>
          <p:nvPr/>
        </p:nvSpPr>
        <p:spPr>
          <a:xfrm>
            <a:off x="893635" y="1382835"/>
            <a:ext cx="5097516" cy="19121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sz="4100" dirty="0" smtClean="0">
              <a:solidFill>
                <a:srgbClr val="002060"/>
              </a:solidFill>
            </a:endParaRPr>
          </a:p>
          <a:p>
            <a:pPr algn="ctr"/>
            <a:r>
              <a:rPr lang="ru-RU" sz="4100" dirty="0" smtClean="0">
                <a:solidFill>
                  <a:srgbClr val="002060"/>
                </a:solidFill>
              </a:rPr>
              <a:t> </a:t>
            </a:r>
            <a:r>
              <a:rPr lang="ru-RU" sz="57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УРОК</a:t>
            </a:r>
          </a:p>
          <a:p>
            <a:pPr algn="ctr"/>
            <a:r>
              <a:rPr lang="ru-RU" sz="3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ЖЕСТКО </a:t>
            </a:r>
            <a:r>
              <a:rPr lang="ru-RU" sz="3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ЗАДАННЫЕ РАМКИ</a:t>
            </a:r>
            <a:endParaRPr lang="ru-RU" sz="3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64" t="65094" r="5275" b="6017"/>
          <a:stretch/>
        </p:blipFill>
        <p:spPr>
          <a:xfrm>
            <a:off x="517197" y="1087819"/>
            <a:ext cx="1742525" cy="1742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25491" t="26704" r="50301" b="51493"/>
          <a:stretch/>
        </p:blipFill>
        <p:spPr>
          <a:xfrm>
            <a:off x="10203130" y="1387365"/>
            <a:ext cx="1739249" cy="1566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3104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5435066" y="1041682"/>
            <a:ext cx="5097516" cy="1713186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sz="4100" dirty="0" smtClean="0">
                <a:solidFill>
                  <a:srgbClr val="FF0066"/>
                </a:solidFill>
              </a:rPr>
              <a:t> </a:t>
            </a:r>
            <a:r>
              <a:rPr lang="ru-RU" sz="41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СО-БЫТИЕ</a:t>
            </a:r>
            <a:endParaRPr lang="ru-RU" sz="3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73128" y="2741663"/>
            <a:ext cx="5218291" cy="3006828"/>
          </a:xfr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b="1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ОГРАНИЧЕН СОДЕРЖАНИЕМ ИЗУЧАЕМОГО ПРЕДМЕТА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ОГРАНИЧЕННОСТЬ УРОКА ОПРЕДЕЛЕННОЙ ПРЕДМЕТНОЙ ОБЛАСТЬЮ СОЗДАЕТ ОЩУЩЕНИЕ ДИСКРЕТНОСТИ МИРА</a:t>
            </a:r>
          </a:p>
        </p:txBody>
      </p:sp>
      <p:sp>
        <p:nvSpPr>
          <p:cNvPr id="19" name="Объект 18"/>
          <p:cNvSpPr>
            <a:spLocks noGrp="1"/>
          </p:cNvSpPr>
          <p:nvPr>
            <p:ph sz="quarter" idx="4"/>
          </p:nvPr>
        </p:nvSpPr>
        <p:spPr>
          <a:xfrm>
            <a:off x="5957850" y="2767789"/>
            <a:ext cx="5693348" cy="2980702"/>
          </a:xfr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ДАЕТ ВОЗМОЖНОСТЬ ИНТЕГРИРОВАТЬ РАЗЛИЧНЫЕ ПРЕДМЕТНЫЕ ОБЛАСТИ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ИНТЕГРАЦИЯ ПРЕДМЕТНОГО МАТЕРИАЛА И УСТАНОВЛЕНИЕ НОВЫХ СВЯЗЕЙ МЕЖДУ ПРЕДМЕТАМИ ФОРМИРУЕТ ОБРАЗ  ЦЕЛОСТНОСТИ МИРА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Текст 16"/>
          <p:cNvSpPr txBox="1">
            <a:spLocks/>
          </p:cNvSpPr>
          <p:nvPr/>
        </p:nvSpPr>
        <p:spPr>
          <a:xfrm>
            <a:off x="1187476" y="1716362"/>
            <a:ext cx="5097516" cy="94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100" dirty="0" smtClean="0">
                <a:solidFill>
                  <a:srgbClr val="002060"/>
                </a:solidFill>
              </a:rPr>
              <a:t> </a:t>
            </a:r>
            <a:r>
              <a:rPr lang="ru-RU" sz="4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УРОК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06" t="67468" r="37586" b="9726"/>
          <a:stretch/>
        </p:blipFill>
        <p:spPr>
          <a:xfrm>
            <a:off x="463356" y="1213945"/>
            <a:ext cx="1746317" cy="1591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50402" t="25805" r="25390" b="52392"/>
          <a:stretch/>
        </p:blipFill>
        <p:spPr>
          <a:xfrm>
            <a:off x="10105696" y="1245867"/>
            <a:ext cx="1755228" cy="158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5"/>
          <p:cNvSpPr>
            <a:spLocks noGrp="1"/>
          </p:cNvSpPr>
          <p:nvPr>
            <p:ph type="title"/>
          </p:nvPr>
        </p:nvSpPr>
        <p:spPr>
          <a:xfrm>
            <a:off x="2995447" y="1048037"/>
            <a:ext cx="8636876" cy="641131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СРАВНИМ ОСОБЕННОСТИ УРОКА И СОБЫТИЯ</a:t>
            </a:r>
            <a:endParaRPr lang="ru-RU" sz="3600" dirty="0">
              <a:solidFill>
                <a:srgbClr val="6600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5766142" y="1450427"/>
            <a:ext cx="5097516" cy="1020661"/>
          </a:xfrm>
        </p:spPr>
        <p:txBody>
          <a:bodyPr>
            <a:normAutofit/>
          </a:bodyPr>
          <a:lstStyle/>
          <a:p>
            <a:pPr algn="ctr"/>
            <a:r>
              <a:rPr lang="ru-RU" sz="4100" dirty="0" smtClean="0">
                <a:solidFill>
                  <a:srgbClr val="FF0066"/>
                </a:solidFill>
              </a:rPr>
              <a:t> </a:t>
            </a:r>
            <a:r>
              <a:rPr lang="ru-RU" sz="4100" b="1" dirty="0" smtClean="0">
                <a:solidFill>
                  <a:schemeClr val="accent3">
                    <a:lumMod val="75000"/>
                  </a:schemeClr>
                </a:solidFill>
                <a:latin typeface="Bookman Old Style" panose="02050604050505020204" pitchFamily="18" charset="0"/>
              </a:rPr>
              <a:t>СО-БЫТИЕ</a:t>
            </a:r>
            <a:endParaRPr lang="ru-RU" sz="3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51505" y="2584075"/>
            <a:ext cx="5218291" cy="3685114"/>
          </a:xfr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b="1" i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ОЦЕНИВАНИЕ КАЖДОГО ИНДИВИДУАЛЬНО  ФОРМИРУЕТ ЭФФЕКТ РАЗОБЩЕННОСТИ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 УРОКЕ СОЗДАЕТСЯ «ПОЛЕ ИНТЕЛЛЕКТУАЛЬНОГО НАПРЯЖЕНИЯ»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«ИНТЕЛЛЕКТУАЛЬНОЕ «НАПРЯЖЕНИЕ» ФОРМИРУЕТ НАВЫКИ МЫШЛЕНИЯ</a:t>
            </a:r>
          </a:p>
        </p:txBody>
      </p:sp>
      <p:sp>
        <p:nvSpPr>
          <p:cNvPr id="19" name="Объект 18"/>
          <p:cNvSpPr>
            <a:spLocks noGrp="1"/>
          </p:cNvSpPr>
          <p:nvPr>
            <p:ph sz="quarter" idx="4"/>
          </p:nvPr>
        </p:nvSpPr>
        <p:spPr>
          <a:xfrm>
            <a:off x="6101542" y="2584075"/>
            <a:ext cx="5693348" cy="3675525"/>
          </a:xfr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ВОВЛЕЧЕНИЕ В УЧАСТИЕ В СОБЫТИИ ДАЕТ ОЩУЩЕНИЕ  ОБЩНОСТИ С ДРУГИМИ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СОБЫТИЙНОСТЬ СОЗДАЕТ «ПОЛЕ ЭМОЦИОНАЛЬНОГО НАПРЯЖЕНИЯ»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ЭМОЦИОНАЛЬНОЕ ПРОЖИВАНИЕ СОЗДАЕТ ОЩУЩЕНИЕ СО -ПРИЧАСТНОСТИ, СО-ПЕРЕЖИВАНИЯ, СО-БЫТИЯ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Текст 16"/>
          <p:cNvSpPr txBox="1">
            <a:spLocks/>
          </p:cNvSpPr>
          <p:nvPr/>
        </p:nvSpPr>
        <p:spPr>
          <a:xfrm>
            <a:off x="1077117" y="1495645"/>
            <a:ext cx="5097516" cy="949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100" dirty="0" smtClean="0">
                <a:solidFill>
                  <a:srgbClr val="002060"/>
                </a:solidFill>
              </a:rPr>
              <a:t> </a:t>
            </a:r>
            <a:r>
              <a:rPr lang="ru-RU" sz="41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УРОК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4" t="68345" r="67388" b="8849"/>
          <a:stretch/>
        </p:blipFill>
        <p:spPr>
          <a:xfrm>
            <a:off x="488731" y="1205533"/>
            <a:ext cx="1720942" cy="1567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1608" t="50777" r="74184" b="27420"/>
          <a:stretch/>
        </p:blipFill>
        <p:spPr>
          <a:xfrm>
            <a:off x="10152992" y="1194672"/>
            <a:ext cx="1689539" cy="1521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5"/>
          <p:cNvSpPr>
            <a:spLocks noGrp="1"/>
          </p:cNvSpPr>
          <p:nvPr>
            <p:ph type="title"/>
          </p:nvPr>
        </p:nvSpPr>
        <p:spPr>
          <a:xfrm>
            <a:off x="3555124" y="819809"/>
            <a:ext cx="8636876" cy="90089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СРАВНИМ ОСОБЕННОСТИ УРОКА И СОБЫТИЯ</a:t>
            </a:r>
            <a:endParaRPr lang="ru-RU" sz="3600" dirty="0">
              <a:solidFill>
                <a:srgbClr val="6600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2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489661" y="576710"/>
            <a:ext cx="9236826" cy="348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altLang="ru-RU" sz="32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Новое </a:t>
            </a:r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качество образования — становление человека гуманитарного: мыслящего, самостоятельного, способного к слову, </a:t>
            </a:r>
            <a:endParaRPr lang="ru-RU" altLang="ru-RU" sz="3200" b="1" dirty="0" smtClean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r">
              <a:buClrTx/>
              <a:buFontTx/>
              <a:buNone/>
            </a:pPr>
            <a:r>
              <a:rPr lang="ru-RU" altLang="ru-RU" sz="32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выбору</a:t>
            </a:r>
            <a:r>
              <a:rPr lang="ru-RU" altLang="ru-RU" sz="3200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действию, </a:t>
            </a:r>
            <a:endParaRPr lang="ru-RU" altLang="ru-RU" sz="3200" b="1" dirty="0" smtClean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r">
              <a:buClrTx/>
              <a:buFontTx/>
              <a:buNone/>
            </a:pPr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с</a:t>
            </a:r>
            <a:r>
              <a:rPr lang="ru-RU" altLang="ru-RU" sz="32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амоопределению»</a:t>
            </a:r>
          </a:p>
          <a:p>
            <a:pPr lvl="8" algn="r"/>
            <a:r>
              <a:rPr lang="ru-RU" altLang="ru-RU" sz="28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Н.Е.Щуркова</a:t>
            </a:r>
            <a:r>
              <a:rPr lang="ru-RU" altLang="ru-RU" sz="2800" b="1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altLang="ru-RU" sz="2800" b="1" dirty="0">
              <a:solidFill>
                <a:schemeClr val="accent5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10585" y="2883699"/>
            <a:ext cx="4177057" cy="2783617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880" y="1576253"/>
            <a:ext cx="3923871" cy="2614892"/>
          </a:xfrm>
          <a:prstGeom prst="ellipse">
            <a:avLst/>
          </a:prstGeom>
          <a:solidFill>
            <a:schemeClr val="accent2"/>
          </a:solidFill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99057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Способы </a:t>
            </a:r>
            <a:r>
              <a:rPr lang="ru-RU" dirty="0" err="1" smtClean="0">
                <a:solidFill>
                  <a:srgbClr val="6600FF"/>
                </a:solidFill>
                <a:latin typeface="Bookman Old Style" panose="02050604050505020204" pitchFamily="18" charset="0"/>
              </a:rPr>
              <a:t>ПОДГОТОВКи</a:t>
            </a:r>
            <a:r>
              <a:rPr lang="ru-RU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solidFill>
                  <a:srgbClr val="6600FF"/>
                </a:solidFill>
                <a:latin typeface="Bookman Old Style" panose="02050604050505020204" pitchFamily="18" charset="0"/>
              </a:rPr>
              <a:t>СОБЫТИЯ</a:t>
            </a:r>
            <a:endParaRPr lang="ru-RU" dirty="0"/>
          </a:p>
        </p:txBody>
      </p:sp>
      <p:sp>
        <p:nvSpPr>
          <p:cNvPr id="4" name="Объект 18"/>
          <p:cNvSpPr txBox="1">
            <a:spLocks noGrp="1"/>
          </p:cNvSpPr>
          <p:nvPr>
            <p:ph sz="half" idx="2"/>
          </p:nvPr>
        </p:nvSpPr>
        <p:spPr>
          <a:xfrm>
            <a:off x="1783532" y="2512336"/>
            <a:ext cx="3802456" cy="3073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СОЗДАНИЕ «ОБРАЗА» СОБЫТИЯ</a:t>
            </a:r>
          </a:p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МНОГОЗНАЧНОСТЬ СМЫСЛОВ И СОДЕРЖАНИЯ</a:t>
            </a:r>
          </a:p>
          <a:p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Объект 18"/>
          <p:cNvSpPr txBox="1">
            <a:spLocks noGrp="1"/>
          </p:cNvSpPr>
          <p:nvPr>
            <p:ph sz="half" idx="2"/>
          </p:nvPr>
        </p:nvSpPr>
        <p:spPr>
          <a:xfrm>
            <a:off x="5846600" y="2313807"/>
            <a:ext cx="5760676" cy="36730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Поиск символа или метафоры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Раскрытие метафоры через содержание события 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Поиск смысловых характеристик символа или метафоры,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выявление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связей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их различных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проявлениях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59964" y="2426329"/>
            <a:ext cx="1523981" cy="32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4559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2582" b="19048"/>
          <a:stretch/>
        </p:blipFill>
        <p:spPr>
          <a:xfrm>
            <a:off x="0" y="513022"/>
            <a:ext cx="7445828" cy="4644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0521215"/>
              </p:ext>
            </p:extLst>
          </p:nvPr>
        </p:nvGraphicFramePr>
        <p:xfrm>
          <a:off x="5780314" y="225945"/>
          <a:ext cx="6147751" cy="611998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545258">
                  <a:extLst>
                    <a:ext uri="{9D8B030D-6E8A-4147-A177-3AD203B41FA5}">
                      <a16:colId xmlns="" xmlns:a16="http://schemas.microsoft.com/office/drawing/2014/main" val="2627073698"/>
                    </a:ext>
                  </a:extLst>
                </a:gridCol>
                <a:gridCol w="2602493">
                  <a:extLst>
                    <a:ext uri="{9D8B030D-6E8A-4147-A177-3AD203B41FA5}">
                      <a16:colId xmlns="" xmlns:a16="http://schemas.microsoft.com/office/drawing/2014/main" val="3631523974"/>
                    </a:ext>
                  </a:extLst>
                </a:gridCol>
              </a:tblGrid>
              <a:tr h="154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Эпизоды события</a:t>
                      </a:r>
                      <a:endParaRPr lang="ru-RU" sz="12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Ответственные</a:t>
                      </a:r>
                      <a:endParaRPr lang="ru-RU" sz="12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042095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«Я путешествуя, все открываю мир,</a:t>
                      </a:r>
                      <a:b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</a:b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Все новые отыскиваю грани» - открытие дня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Зам. директора Емельянова И.В., учитель </a:t>
                      </a:r>
                      <a:r>
                        <a:rPr lang="ru-RU" sz="1100" b="0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литературы</a:t>
                      </a:r>
                      <a:r>
                        <a:rPr lang="ru-RU" sz="1100" b="0" cap="none" spc="0" baseline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100" b="0" cap="none" spc="0" dirty="0" err="1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Липасти</a:t>
                      </a:r>
                      <a:r>
                        <a:rPr lang="ru-RU" sz="1100" b="0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Л.П.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583006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«Ваша жизнь – это блюдо ваше, Так готовьте его с душой…» - литературное и кулинарное путешествие   в 19 век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err="1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кл.рук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. Бурова О.Б., Зотова Г.А.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ученики 9-10 класса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4617358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«Чуть мерцает призрачная сцена…» - путешествие по театрам мира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зам. директора Емельянова И.В.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ученический 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совет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22482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«Душе очарованной снятся лазурные дали...» - музыкально-поэтическое путешествие по городам мира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зам. директора Емельянова И.В.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ученический 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совет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799569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«Он любит песнь свою, не ведает ни славы, ни страха, ни надежд, и, тихой музы </a:t>
                      </a:r>
                      <a:r>
                        <a:rPr lang="ru-RU" sz="1100" b="0" cap="none" spc="0" dirty="0" err="1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полн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…» - </a:t>
                      </a:r>
                      <a:r>
                        <a:rPr lang="ru-RU" sz="1100" b="0" cap="none" spc="0" dirty="0" err="1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Терменвокс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, концерт 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err="1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кл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. рук., педагог-психолог </a:t>
                      </a:r>
                      <a:b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</a:b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Бурова О.Б. 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6026290"/>
                  </a:ext>
                </a:extLst>
              </a:tr>
              <a:tr h="309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Творческие мастерские </a:t>
                      </a:r>
                      <a:endParaRPr lang="ru-RU" sz="1200" b="1" cap="none" spc="0" dirty="0" smtClean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</a:t>
                      </a:r>
                      <a:r>
                        <a:rPr lang="ru-RU" sz="12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Лицейские уроки» </a:t>
                      </a:r>
                      <a:endParaRPr lang="ru-RU" sz="12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Ведущие</a:t>
                      </a:r>
                      <a:endParaRPr lang="ru-RU" sz="1200" b="1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4374038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</a:tabLst>
                        <a:defRPr/>
                      </a:pPr>
                      <a:r>
                        <a:rPr lang="ru-RU" sz="1100" b="0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«Все о путешествиях. Царские походы в Сергиев Посад»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Левицкая С.Е. сотрудник Сергиево-Посадского музея-заповедника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4708468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«Вот, на каретных стеклах, в блеске</a:t>
                      </a:r>
                      <a:b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</a:b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огней и в зареве костров мороз рисует арабески» -  игра «60 секунд»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err="1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Колбасов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 С. сотрудник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Сергиево-Посадского </a:t>
                      </a:r>
                      <a:endParaRPr lang="ru-RU" sz="1100" b="0" cap="none" spc="0" dirty="0" smtClean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музея-заповедника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3573823"/>
                  </a:ext>
                </a:extLst>
              </a:tr>
              <a:tr h="2837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cap="none" spc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«Встреча в пути» - южное путешествие А.С.Пушкина</a:t>
                      </a:r>
                      <a:endParaRPr lang="ru-RU" sz="1100" b="0" cap="none" spc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учитель истории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Поварницына З.В.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7806968"/>
                  </a:ext>
                </a:extLst>
              </a:tr>
              <a:tr h="567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«Путешествие, как самая великая и серьезная наука, помогает нам вновь обрести себя» - путешествие с электричеством</a:t>
                      </a:r>
                      <a:endParaRPr lang="ru-RU" sz="1100" b="0" cap="none" spc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учитель физики Абрамова Е.В., учитель биологии </a:t>
                      </a:r>
                      <a:r>
                        <a:rPr lang="ru-RU" sz="1100" b="0" cap="none" spc="0" dirty="0" err="1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Марлынова</a:t>
                      </a:r>
                      <a:r>
                        <a:rPr lang="ru-RU" sz="1100" b="0" cap="none" spc="0" dirty="0" smtClean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Н.В.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7141233"/>
                  </a:ext>
                </a:extLst>
              </a:tr>
              <a:tr h="709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cap="none" spc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«Но нет слова, которое было бы так замашисто, бойко, так вырвалось бы из-под самого сердца, как метко сказанное русское слово» - путешествие с русским языком </a:t>
                      </a:r>
                      <a:endParaRPr lang="ru-RU" sz="1100" b="0" cap="none" spc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учитель литературы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err="1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Мандрыкина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 С.В.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390241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«Математика есть лучшее и даже единственное путешествие в изучение природы»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учитель математики Александрова М.А.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9079457"/>
                  </a:ext>
                </a:extLst>
              </a:tr>
              <a:tr h="1418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cap="none" spc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«Затронь души невидимые струны…»</a:t>
                      </a:r>
                      <a:endParaRPr lang="ru-RU" sz="1100" b="0" cap="none" spc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cap="none" spc="0" dirty="0" err="1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Терменвокс</a:t>
                      </a:r>
                      <a:r>
                        <a:rPr lang="ru-RU" sz="1100" b="0" cap="none" spc="0" dirty="0">
                          <a:ln/>
                          <a:solidFill>
                            <a:schemeClr val="accent3"/>
                          </a:solidFill>
                          <a:effectLst/>
                          <a:latin typeface="Bookman Old Style" panose="02050604050505020204" pitchFamily="18" charset="0"/>
                        </a:rPr>
                        <a:t>, мастер-класс</a:t>
                      </a:r>
                      <a:endParaRPr lang="ru-RU" sz="1100" b="0" cap="none" spc="0" dirty="0">
                        <a:ln/>
                        <a:solidFill>
                          <a:schemeClr val="accent3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34" marR="2293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9430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97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2006</TotalTime>
  <Words>941</Words>
  <Application>Microsoft Office PowerPoint</Application>
  <PresentationFormat>Произвольный</PresentationFormat>
  <Paragraphs>259</Paragraphs>
  <Slides>23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След самолета</vt:lpstr>
      <vt:lpstr>Гимназические события: расширяем границы урока</vt:lpstr>
      <vt:lpstr>Слайд 2</vt:lpstr>
      <vt:lpstr>Принципы событийности</vt:lpstr>
      <vt:lpstr>СРАВНИМ ОСОБЕННОСТИ УРОКА И СОБЫТИЯ</vt:lpstr>
      <vt:lpstr>СРАВНИМ ОСОБЕННОСТИ УРОКА И СОБЫТИЯ</vt:lpstr>
      <vt:lpstr>СРАВНИМ ОСОБЕННОСТИ УРОКА И СОБЫТИЯ</vt:lpstr>
      <vt:lpstr>Слайд 7</vt:lpstr>
      <vt:lpstr>Способы ПОДГОТОВКи СОБЫТИЯ</vt:lpstr>
      <vt:lpstr>Слайд 9</vt:lpstr>
      <vt:lpstr>Слайд 10</vt:lpstr>
      <vt:lpstr>Слайд 11</vt:lpstr>
      <vt:lpstr>Слайд 12</vt:lpstr>
      <vt:lpstr>Слайд 13</vt:lpstr>
      <vt:lpstr>У  многих современных детей сформировалось «клиповое» мышление, ДЛЯ КОТОРОГО ХАРАКТЕРНО:</vt:lpstr>
      <vt:lpstr>Слайд 15</vt:lpstr>
      <vt:lpstr>Актуальность ПРИНЦИПОВ событийности </vt:lpstr>
      <vt:lpstr>Актуальность ПРИНЦИПОВ событийности </vt:lpstr>
      <vt:lpstr>Актуальность ПРИНЦИПОВ событийности </vt:lpstr>
      <vt:lpstr>Слайд 19</vt:lpstr>
      <vt:lpstr>Актуальность ПРИНЦИПОВ событийности </vt:lpstr>
      <vt:lpstr>Слайд 21</vt:lpstr>
      <vt:lpstr>Слайд 22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Емельянова</dc:creator>
  <cp:lastModifiedBy>Acer</cp:lastModifiedBy>
  <cp:revision>85</cp:revision>
  <dcterms:created xsi:type="dcterms:W3CDTF">2019-01-21T06:57:30Z</dcterms:created>
  <dcterms:modified xsi:type="dcterms:W3CDTF">2019-01-23T16:22:32Z</dcterms:modified>
</cp:coreProperties>
</file>