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58" r:id="rId4"/>
    <p:sldId id="261" r:id="rId5"/>
    <p:sldId id="262" r:id="rId6"/>
    <p:sldId id="263" r:id="rId7"/>
    <p:sldId id="266" r:id="rId8"/>
    <p:sldId id="265" r:id="rId9"/>
    <p:sldId id="267" r:id="rId10"/>
    <p:sldId id="268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0A1B5D5-9B99-4C35-A422-299274C87663}" styleName="Средний стиль 1 - акцент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5DA37D80-6434-44D0-A028-1B22A696006F}" styleName="Светлый стиль 3 - акцент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88462" autoAdjust="0"/>
  </p:normalViewPr>
  <p:slideViewPr>
    <p:cSldViewPr>
      <p:cViewPr varScale="1">
        <p:scale>
          <a:sx n="64" d="100"/>
          <a:sy n="64" d="100"/>
        </p:scale>
        <p:origin x="-69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889BB0F-1885-4A73-AAEF-576AE2B0B00F}" type="datetimeFigureOut">
              <a:rPr lang="ru-RU" smtClean="0"/>
              <a:pPr/>
              <a:t>14.02.2020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5DF76A5-4084-4BB9-A221-D19E1055CEBA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DF76A5-4084-4BB9-A221-D19E1055CEBA}" type="slidenum">
              <a:rPr lang="ru-RU" smtClean="0"/>
              <a:pPr/>
              <a:t>2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DF76A5-4084-4BB9-A221-D19E1055CEBA}" type="slidenum">
              <a:rPr lang="ru-RU" smtClean="0"/>
              <a:pPr/>
              <a:t>3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DF76A5-4084-4BB9-A221-D19E1055CEBA}" type="slidenum">
              <a:rPr lang="ru-RU" smtClean="0"/>
              <a:pPr/>
              <a:t>8</a:t>
            </a:fld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DF76A5-4084-4BB9-A221-D19E1055CEBA}" type="slidenum">
              <a:rPr lang="ru-RU" smtClean="0"/>
              <a:pPr/>
              <a:t>9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14.02.2020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14.02.2020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14.02.2020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6">
                <a:lumMod val="60000"/>
                <a:lumOff val="40000"/>
              </a:schemeClr>
            </a:gs>
            <a:gs pos="64999">
              <a:srgbClr val="F0EBD5"/>
            </a:gs>
            <a:gs pos="100000">
              <a:srgbClr val="D1C39F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14.02.2020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love\Pictures\04083050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000364" y="428605"/>
            <a:ext cx="5857916" cy="2000263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Урок-зачёт по теме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«Местоимение»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0" y="4857737"/>
            <a:ext cx="3500430" cy="2000263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/>
          <a:p>
            <a:r>
              <a:rPr lang="ru-RU" sz="20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Подготовила и разработала учитель русского языка и литературы МАОУ «СОШ № 8»</a:t>
            </a:r>
          </a:p>
          <a:p>
            <a:r>
              <a:rPr lang="ru-RU" sz="20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Горбунова Л.Е.</a:t>
            </a:r>
            <a:endParaRPr lang="ru-RU" sz="2000" b="1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Содержимое 4" descr="радуга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9143999" cy="6858000"/>
          </a:xfr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797436"/>
          </a:xfrm>
        </p:spPr>
        <p:txBody>
          <a:bodyPr>
            <a:normAutofit/>
          </a:bodyPr>
          <a:lstStyle/>
          <a:p>
            <a:r>
              <a:rPr lang="ru-RU" sz="8800" b="1" dirty="0" smtClean="0">
                <a:solidFill>
                  <a:schemeClr val="bg1"/>
                </a:solidFill>
              </a:rPr>
              <a:t>Спасибо </a:t>
            </a:r>
            <a:br>
              <a:rPr lang="ru-RU" sz="8800" b="1" dirty="0" smtClean="0">
                <a:solidFill>
                  <a:schemeClr val="bg1"/>
                </a:solidFill>
              </a:rPr>
            </a:br>
            <a:r>
              <a:rPr lang="ru-RU" sz="8800" b="1" dirty="0" smtClean="0">
                <a:solidFill>
                  <a:schemeClr val="bg1"/>
                </a:solidFill>
              </a:rPr>
              <a:t>за урок!</a:t>
            </a:r>
            <a:br>
              <a:rPr lang="ru-RU" sz="8800" b="1" dirty="0" smtClean="0">
                <a:solidFill>
                  <a:schemeClr val="bg1"/>
                </a:solidFill>
              </a:rPr>
            </a:br>
            <a:r>
              <a:rPr lang="ru-RU" sz="8800" b="1" dirty="0" smtClean="0">
                <a:solidFill>
                  <a:schemeClr val="bg1"/>
                </a:solidFill>
              </a:rPr>
              <a:t>Молодцы!</a:t>
            </a:r>
            <a:endParaRPr lang="ru-RU" sz="88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2594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ru-RU" dirty="0" smtClean="0"/>
              <a:t>Заполните пропуски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0" y="1142984"/>
            <a:ext cx="9144000" cy="250033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Местоимение - это ___ часть речи, которая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___на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предметы, _____, количества, но ___ их.</a:t>
            </a:r>
          </a:p>
          <a:p>
            <a:pPr>
              <a:buNone/>
            </a:pP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Местоимения изменяются по ___, а некоторые – по  ______ и ______.</a:t>
            </a:r>
          </a:p>
        </p:txBody>
      </p:sp>
      <p:sp>
        <p:nvSpPr>
          <p:cNvPr id="7" name="Содержимое 6"/>
          <p:cNvSpPr>
            <a:spLocks noGrp="1"/>
          </p:cNvSpPr>
          <p:nvPr>
            <p:ph sz="half" idx="2"/>
          </p:nvPr>
        </p:nvSpPr>
        <p:spPr>
          <a:xfrm>
            <a:off x="0" y="3643314"/>
            <a:ext cx="9144000" cy="2482849"/>
          </a:xfrm>
        </p:spPr>
        <p:txBody>
          <a:bodyPr/>
          <a:lstStyle/>
          <a:p>
            <a:pPr>
              <a:buNone/>
            </a:pP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Выделяют следующие разряды местоимений ___, _____, ____, ____, ____, ____, _____, ____, ___.</a:t>
            </a:r>
          </a:p>
          <a:p>
            <a:pPr>
              <a:buNone/>
            </a:pP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В предложении местоимения чаще всего бывают ____,____, _____.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2594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ru-RU" dirty="0" smtClean="0"/>
              <a:t>Проверь себя!</a:t>
            </a:r>
            <a:endParaRPr lang="ru-RU" dirty="0"/>
          </a:p>
        </p:txBody>
      </p:sp>
      <p:sp>
        <p:nvSpPr>
          <p:cNvPr id="6" name="Содержимое 5"/>
          <p:cNvSpPr>
            <a:spLocks noGrp="1"/>
          </p:cNvSpPr>
          <p:nvPr>
            <p:ph sz="half" idx="1"/>
          </p:nvPr>
        </p:nvSpPr>
        <p:spPr>
          <a:xfrm>
            <a:off x="457200" y="1285860"/>
            <a:ext cx="8329642" cy="5143536"/>
          </a:xfrm>
        </p:spPr>
        <p:txBody>
          <a:bodyPr>
            <a:normAutofit fontScale="40000" lnSpcReduction="20000"/>
          </a:bodyPr>
          <a:lstStyle/>
          <a:p>
            <a:pPr>
              <a:buNone/>
            </a:pPr>
            <a:r>
              <a:rPr lang="ru-RU" sz="7500" dirty="0" smtClean="0">
                <a:latin typeface="Times New Roman" pitchFamily="18" charset="0"/>
                <a:cs typeface="Times New Roman" pitchFamily="18" charset="0"/>
              </a:rPr>
              <a:t>Местоимение - это  </a:t>
            </a:r>
            <a:r>
              <a:rPr lang="ru-RU" sz="7500" b="1" dirty="0" smtClean="0">
                <a:latin typeface="Times New Roman" pitchFamily="18" charset="0"/>
                <a:cs typeface="Times New Roman" pitchFamily="18" charset="0"/>
              </a:rPr>
              <a:t>самостоятельная</a:t>
            </a:r>
            <a:r>
              <a:rPr lang="ru-RU" sz="7500" dirty="0" smtClean="0">
                <a:latin typeface="Times New Roman" pitchFamily="18" charset="0"/>
                <a:cs typeface="Times New Roman" pitchFamily="18" charset="0"/>
              </a:rPr>
              <a:t> часть речи, которая  </a:t>
            </a:r>
            <a:r>
              <a:rPr lang="ru-RU" sz="7500" b="1" dirty="0" smtClean="0">
                <a:latin typeface="Times New Roman" pitchFamily="18" charset="0"/>
                <a:cs typeface="Times New Roman" pitchFamily="18" charset="0"/>
              </a:rPr>
              <a:t>указывает</a:t>
            </a:r>
            <a:r>
              <a:rPr lang="ru-RU" sz="7500" dirty="0" smtClean="0">
                <a:latin typeface="Times New Roman" pitchFamily="18" charset="0"/>
                <a:cs typeface="Times New Roman" pitchFamily="18" charset="0"/>
              </a:rPr>
              <a:t> на предметы, признаки, количества, но </a:t>
            </a:r>
            <a:r>
              <a:rPr lang="ru-RU" sz="7500" b="1" dirty="0" smtClean="0">
                <a:latin typeface="Times New Roman" pitchFamily="18" charset="0"/>
                <a:cs typeface="Times New Roman" pitchFamily="18" charset="0"/>
              </a:rPr>
              <a:t>не называет </a:t>
            </a:r>
            <a:r>
              <a:rPr lang="ru-RU" sz="7500" dirty="0" smtClean="0">
                <a:latin typeface="Times New Roman" pitchFamily="18" charset="0"/>
                <a:cs typeface="Times New Roman" pitchFamily="18" charset="0"/>
              </a:rPr>
              <a:t>их.</a:t>
            </a:r>
          </a:p>
          <a:p>
            <a:pPr>
              <a:buNone/>
            </a:pPr>
            <a:r>
              <a:rPr lang="ru-RU" sz="7500" dirty="0" smtClean="0">
                <a:latin typeface="Times New Roman" pitchFamily="18" charset="0"/>
                <a:cs typeface="Times New Roman" pitchFamily="18" charset="0"/>
              </a:rPr>
              <a:t>Местоимения изменяются по </a:t>
            </a:r>
            <a:r>
              <a:rPr lang="ru-RU" sz="7500" b="1" dirty="0" smtClean="0">
                <a:latin typeface="Times New Roman" pitchFamily="18" charset="0"/>
                <a:cs typeface="Times New Roman" pitchFamily="18" charset="0"/>
              </a:rPr>
              <a:t>падежам</a:t>
            </a:r>
            <a:r>
              <a:rPr lang="ru-RU" sz="7500" dirty="0" smtClean="0">
                <a:latin typeface="Times New Roman" pitchFamily="18" charset="0"/>
                <a:cs typeface="Times New Roman" pitchFamily="18" charset="0"/>
              </a:rPr>
              <a:t>, а некоторые – </a:t>
            </a:r>
            <a:r>
              <a:rPr lang="ru-RU" sz="7500" b="1" dirty="0" smtClean="0">
                <a:latin typeface="Times New Roman" pitchFamily="18" charset="0"/>
                <a:cs typeface="Times New Roman" pitchFamily="18" charset="0"/>
              </a:rPr>
              <a:t>по родам и числам</a:t>
            </a:r>
            <a:r>
              <a:rPr lang="ru-RU" sz="75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r>
              <a:rPr lang="ru-RU" sz="7500" dirty="0" smtClean="0">
                <a:latin typeface="Times New Roman" pitchFamily="18" charset="0"/>
                <a:cs typeface="Times New Roman" pitchFamily="18" charset="0"/>
              </a:rPr>
              <a:t>Выделяют следующие разряды местоимений: </a:t>
            </a:r>
            <a:r>
              <a:rPr lang="ru-RU" sz="7500" b="1" dirty="0" smtClean="0">
                <a:latin typeface="Times New Roman" pitchFamily="18" charset="0"/>
                <a:cs typeface="Times New Roman" pitchFamily="18" charset="0"/>
              </a:rPr>
              <a:t>личные, возвратные, вопросительные, относительные, неопределенные, отрицательные, притяжательные, указательные, определительные</a:t>
            </a:r>
            <a:r>
              <a:rPr lang="ru-RU" sz="75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r>
              <a:rPr lang="ru-RU" sz="7500" dirty="0" smtClean="0">
                <a:latin typeface="Times New Roman" pitchFamily="18" charset="0"/>
                <a:cs typeface="Times New Roman" pitchFamily="18" charset="0"/>
              </a:rPr>
              <a:t>В предложении местоимения чаще всего бывают </a:t>
            </a:r>
            <a:r>
              <a:rPr lang="ru-RU" sz="7500" b="1" dirty="0" smtClean="0">
                <a:latin typeface="Times New Roman" pitchFamily="18" charset="0"/>
                <a:cs typeface="Times New Roman" pitchFamily="18" charset="0"/>
              </a:rPr>
              <a:t>подлежащими, дополнениями </a:t>
            </a:r>
            <a:r>
              <a:rPr lang="ru-RU" sz="7500" dirty="0" smtClean="0"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ru-RU" sz="7500" b="1" dirty="0" smtClean="0">
                <a:latin typeface="Times New Roman" pitchFamily="18" charset="0"/>
                <a:cs typeface="Times New Roman" pitchFamily="18" charset="0"/>
              </a:rPr>
              <a:t>определениями.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85728"/>
            <a:ext cx="8229600" cy="1071570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ru-RU" sz="3600" dirty="0" smtClean="0"/>
              <a:t/>
            </a:r>
            <a:br>
              <a:rPr lang="ru-RU" sz="3600" dirty="0" smtClean="0"/>
            </a:br>
            <a:r>
              <a:rPr lang="ru-RU" sz="3600" b="1" dirty="0" smtClean="0"/>
              <a:t>Запомни! И используй в речи!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428736"/>
            <a:ext cx="8686800" cy="5072098"/>
          </a:xfrm>
        </p:spPr>
        <p:txBody>
          <a:bodyPr>
            <a:noAutofit/>
          </a:bodyPr>
          <a:lstStyle/>
          <a:p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Читать про себя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читать молча, не вслух.</a:t>
            </a:r>
            <a:endParaRPr lang="ru-RU" sz="3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Владеть собой </a:t>
            </a:r>
            <a:r>
              <a:rPr lang="ru-RU" sz="3400" b="1" dirty="0" smtClean="0">
                <a:latin typeface="Times New Roman" pitchFamily="18" charset="0"/>
                <a:cs typeface="Times New Roman" pitchFamily="18" charset="0"/>
              </a:rPr>
              <a:t>–</a:t>
            </a:r>
            <a:r>
              <a:rPr lang="ru-RU" sz="3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проявлять выдержку, терпение.</a:t>
            </a:r>
            <a:endParaRPr lang="ru-RU" sz="3400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34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Выходить из себя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–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лишиться самообладания.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Судить по себе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судить по своим силам или вкусам.</a:t>
            </a:r>
            <a:endParaRPr lang="ru-RU" sz="3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Уйти в себя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– стать замкнутым, необщительным.</a:t>
            </a:r>
            <a:endParaRPr lang="ru-RU" sz="34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Не похож на себя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плохо выглядит, находится в душевном.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Себе на уме</a:t>
            </a:r>
            <a:r>
              <a:rPr lang="ru-RU" sz="3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b="1" dirty="0" smtClean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хитер, имеет «заднюю» мысль.</a:t>
            </a:r>
            <a:endParaRPr lang="ru-RU" sz="3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85728"/>
            <a:ext cx="8229600" cy="1071570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Проверь себя!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428736"/>
            <a:ext cx="8229600" cy="5072098"/>
          </a:xfrm>
        </p:spPr>
        <p:txBody>
          <a:bodyPr>
            <a:noAutofit/>
          </a:bodyPr>
          <a:lstStyle/>
          <a:p>
            <a:pPr>
              <a:buNone/>
            </a:pPr>
            <a:endParaRPr lang="ru-RU" sz="1600" dirty="0" smtClean="0"/>
          </a:p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Личное,1-го лица, ед.ч.,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тв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. п.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(надо мной)</a:t>
            </a:r>
          </a:p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Указательное, мн.ч,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р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.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п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. 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(из тех)</a:t>
            </a:r>
          </a:p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Указательное, мн.ч, и.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п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. 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(эти)</a:t>
            </a:r>
          </a:p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Определительное, м.р., ед.ч., в.п. 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(каждый)</a:t>
            </a:r>
          </a:p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Относительное, мн.ч., и.п. 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(которые)</a:t>
            </a:r>
          </a:p>
          <a:p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ru-RU" sz="3600" dirty="0" smtClean="0"/>
              <a:t>План морфологического разбора</a:t>
            </a:r>
            <a:br>
              <a:rPr lang="ru-RU" sz="3600" dirty="0" smtClean="0"/>
            </a:br>
            <a:r>
              <a:rPr lang="ru-RU" sz="3600" dirty="0" smtClean="0"/>
              <a:t>местоимения</a:t>
            </a:r>
            <a:endParaRPr lang="ru-RU" sz="36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72072"/>
          </a:xfrm>
        </p:spPr>
        <p:txBody>
          <a:bodyPr>
            <a:normAutofit fontScale="25000" lnSpcReduction="20000"/>
          </a:bodyPr>
          <a:lstStyle/>
          <a:p>
            <a:pPr>
              <a:buNone/>
            </a:pPr>
            <a:endParaRPr lang="ru-RU" sz="72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11200" dirty="0" smtClean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ru-RU" sz="11200" b="1" dirty="0" smtClean="0">
                <a:latin typeface="Times New Roman" pitchFamily="18" charset="0"/>
                <a:cs typeface="Times New Roman" pitchFamily="18" charset="0"/>
              </a:rPr>
              <a:t>Часть речи и общее грамматическое значение</a:t>
            </a:r>
            <a:r>
              <a:rPr lang="ru-RU" sz="112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r>
              <a:rPr lang="ru-RU" sz="11200" dirty="0" smtClean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ru-RU" sz="11200" b="1" dirty="0" smtClean="0">
                <a:latin typeface="Times New Roman" pitchFamily="18" charset="0"/>
                <a:cs typeface="Times New Roman" pitchFamily="18" charset="0"/>
              </a:rPr>
              <a:t>Начальная форма и морфологические признаки</a:t>
            </a:r>
            <a:r>
              <a:rPr lang="ru-RU" sz="112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>
              <a:buNone/>
            </a:pPr>
            <a:r>
              <a:rPr lang="ru-RU" sz="11200" b="1" dirty="0" smtClean="0">
                <a:latin typeface="Times New Roman" pitchFamily="18" charset="0"/>
                <a:cs typeface="Times New Roman" pitchFamily="18" charset="0"/>
              </a:rPr>
              <a:t>Постоянные (П.п.):</a:t>
            </a:r>
          </a:p>
          <a:p>
            <a:pPr>
              <a:buNone/>
            </a:pPr>
            <a:r>
              <a:rPr lang="ru-RU" sz="11200" dirty="0" smtClean="0">
                <a:latin typeface="Times New Roman" pitchFamily="18" charset="0"/>
                <a:cs typeface="Times New Roman" pitchFamily="18" charset="0"/>
              </a:rPr>
              <a:t>- разряд (у всех),</a:t>
            </a:r>
          </a:p>
          <a:p>
            <a:pPr>
              <a:buNone/>
            </a:pPr>
            <a:r>
              <a:rPr lang="ru-RU" sz="11200" dirty="0" smtClean="0">
                <a:latin typeface="Times New Roman" pitchFamily="18" charset="0"/>
                <a:cs typeface="Times New Roman" pitchFamily="18" charset="0"/>
              </a:rPr>
              <a:t>- лицо (только у личных),</a:t>
            </a:r>
          </a:p>
          <a:p>
            <a:pPr>
              <a:buNone/>
            </a:pPr>
            <a:r>
              <a:rPr lang="ru-RU" sz="11200" b="1" dirty="0" smtClean="0">
                <a:latin typeface="Times New Roman" pitchFamily="18" charset="0"/>
                <a:cs typeface="Times New Roman" pitchFamily="18" charset="0"/>
              </a:rPr>
              <a:t>Непостоянные (Н.п.):</a:t>
            </a:r>
          </a:p>
          <a:p>
            <a:pPr>
              <a:buNone/>
            </a:pPr>
            <a:r>
              <a:rPr lang="ru-RU" sz="11200" dirty="0" smtClean="0">
                <a:latin typeface="Times New Roman" pitchFamily="18" charset="0"/>
                <a:cs typeface="Times New Roman" pitchFamily="18" charset="0"/>
              </a:rPr>
              <a:t>- падеж,</a:t>
            </a:r>
          </a:p>
          <a:p>
            <a:pPr>
              <a:buNone/>
            </a:pPr>
            <a:r>
              <a:rPr lang="ru-RU" sz="11200" dirty="0" smtClean="0">
                <a:latin typeface="Times New Roman" pitchFamily="18" charset="0"/>
                <a:cs typeface="Times New Roman" pitchFamily="18" charset="0"/>
              </a:rPr>
              <a:t>- число(если есть),</a:t>
            </a:r>
          </a:p>
          <a:p>
            <a:pPr>
              <a:buNone/>
            </a:pPr>
            <a:r>
              <a:rPr lang="ru-RU" sz="11200" dirty="0" smtClean="0">
                <a:latin typeface="Times New Roman" pitchFamily="18" charset="0"/>
                <a:cs typeface="Times New Roman" pitchFamily="18" charset="0"/>
              </a:rPr>
              <a:t>- род(если есть).</a:t>
            </a:r>
          </a:p>
          <a:p>
            <a:pPr>
              <a:buNone/>
            </a:pPr>
            <a:r>
              <a:rPr lang="ru-RU" sz="11200" dirty="0" smtClean="0"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ru-RU" sz="11200" b="1" dirty="0" smtClean="0">
                <a:latin typeface="Times New Roman" pitchFamily="18" charset="0"/>
                <a:cs typeface="Times New Roman" pitchFamily="18" charset="0"/>
              </a:rPr>
              <a:t>Синтаксическая роль местоимения</a:t>
            </a:r>
            <a:r>
              <a:rPr lang="ru-RU" sz="112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>
              <a:buNone/>
            </a:pPr>
            <a:endParaRPr lang="ru-RU" b="1" dirty="0" smtClean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ru-RU" dirty="0" smtClean="0"/>
              <a:t>Рассказ  </a:t>
            </a:r>
            <a:r>
              <a:rPr lang="ru-RU" dirty="0" err="1" smtClean="0"/>
              <a:t>Януша</a:t>
            </a:r>
            <a:r>
              <a:rPr lang="ru-RU" dirty="0" smtClean="0"/>
              <a:t> Корчака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Я вам расскажу сейчас об одном малюсеньком слове, таком умном, что просто не верится. Этакое маленькое словцо: кто?</a:t>
            </a:r>
          </a:p>
          <a:p>
            <a:pPr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Постучали в дверь, ты спрашиваешь: «Кто?» А не будь этой малышки Кто, ты должен был бы спросить: «Это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Казик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стучит? или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Менька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? или тетя? или гончар? или продавец посуды?». А тот все отвечал бы: «Нет, нет, нет». И ты мог бы так три часа подряд спрашивать и не угадал бы. Стал бы мокрый, как мышь, разозлился, не ел и не пил бы, все только спрашивал бы. А так: «Кто там?» – и в этом коротеньком кто сидят имена всех на свете людей.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043890" cy="655620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ctr"/>
            <a:r>
              <a:rPr lang="ru-RU" sz="3600" dirty="0" smtClean="0"/>
              <a:t>Домашнее задание</a:t>
            </a:r>
            <a:endParaRPr lang="ru-RU" sz="360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137040"/>
          </a:xfrm>
        </p:spPr>
        <p:txBody>
          <a:bodyPr>
            <a:noAutofit/>
          </a:bodyPr>
          <a:lstStyle/>
          <a:p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Подготовьте рассказ о каком-то местоимении или целом разряде местоимений.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8" name="Содержимое 7" descr="кот ученый.jpg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4286248" y="1857364"/>
            <a:ext cx="4429156" cy="4572032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ru-RU" dirty="0" smtClean="0"/>
              <a:t>Критерии оценивания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928802"/>
          <a:ext cx="8229600" cy="4071966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057400"/>
                <a:gridCol w="1985962"/>
                <a:gridCol w="2128838"/>
                <a:gridCol w="2057400"/>
              </a:tblGrid>
              <a:tr h="1357322">
                <a:tc>
                  <a:txBody>
                    <a:bodyPr/>
                    <a:lstStyle/>
                    <a:p>
                      <a:pPr indent="450215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latin typeface="Times New Roman"/>
                          <a:ea typeface="Calibri"/>
                          <a:cs typeface="Times New Roman"/>
                        </a:rPr>
                        <a:t>Оценка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0215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latin typeface="Times New Roman"/>
                          <a:ea typeface="Calibri"/>
                          <a:cs typeface="Times New Roman"/>
                        </a:rPr>
                        <a:t>Зачет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0215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 smtClean="0">
                          <a:latin typeface="Times New Roman"/>
                          <a:ea typeface="Calibri"/>
                          <a:cs typeface="Times New Roman"/>
                        </a:rPr>
                        <a:t>Хорошо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0215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 smtClean="0">
                          <a:latin typeface="Times New Roman"/>
                          <a:ea typeface="Calibri"/>
                          <a:cs typeface="Times New Roman"/>
                        </a:rPr>
                        <a:t>Отлично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357322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Times New Roman"/>
                          <a:ea typeface="Calibri"/>
                          <a:cs typeface="Times New Roman"/>
                        </a:rPr>
                        <a:t>Теоретическая часть</a:t>
                      </a:r>
                      <a:r>
                        <a:rPr lang="ru-RU" sz="2400" baseline="30000" dirty="0">
                          <a:latin typeface="Times New Roman"/>
                          <a:ea typeface="Calibri"/>
                          <a:cs typeface="Times New Roman"/>
                        </a:rPr>
                        <a:t>*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0215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latin typeface="Times New Roman"/>
                          <a:ea typeface="Calibri"/>
                          <a:cs typeface="Times New Roman"/>
                        </a:rPr>
                        <a:t>4 балла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0215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latin typeface="Times New Roman"/>
                          <a:ea typeface="Calibri"/>
                          <a:cs typeface="Times New Roman"/>
                        </a:rPr>
                        <a:t>5 балла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0215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latin typeface="Times New Roman"/>
                          <a:ea typeface="Calibri"/>
                          <a:cs typeface="Times New Roman"/>
                        </a:rPr>
                        <a:t>6 баллов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357322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Times New Roman"/>
                          <a:ea typeface="Calibri"/>
                          <a:cs typeface="Times New Roman"/>
                        </a:rPr>
                        <a:t>Практическая часть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0215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Times New Roman"/>
                          <a:ea typeface="Calibri"/>
                          <a:cs typeface="Times New Roman"/>
                        </a:rPr>
                        <a:t>8-9 баллов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indent="450215" algn="l" defTabSz="914400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200" kern="1200" dirty="0">
                          <a:solidFill>
                            <a:schemeClr val="dk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10-11 баллов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0215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Times New Roman"/>
                          <a:ea typeface="Calibri"/>
                          <a:cs typeface="Times New Roman"/>
                        </a:rPr>
                        <a:t>12 баллов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223</TotalTime>
  <Words>502</Words>
  <PresentationFormat>Экран (4:3)</PresentationFormat>
  <Paragraphs>64</Paragraphs>
  <Slides>10</Slides>
  <Notes>4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Тема Office</vt:lpstr>
      <vt:lpstr>Урок-зачёт по теме «Местоимение»</vt:lpstr>
      <vt:lpstr>Заполните пропуски</vt:lpstr>
      <vt:lpstr>Проверь себя!</vt:lpstr>
      <vt:lpstr> Запомни! И используй в речи! </vt:lpstr>
      <vt:lpstr> Проверь себя! </vt:lpstr>
      <vt:lpstr>План морфологического разбора местоимения</vt:lpstr>
      <vt:lpstr>Рассказ  Януша Корчака</vt:lpstr>
      <vt:lpstr>Домашнее задание</vt:lpstr>
      <vt:lpstr>Критерии оценивания</vt:lpstr>
      <vt:lpstr>Спасибо  за урок! Молодцы!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ЧТО МЫ ЗНАЕМ ОБ ИМЕНИ СУЩЕСТВИТЕЛЬНОМ?</dc:title>
  <dc:creator>love</dc:creator>
  <cp:lastModifiedBy>Любовь Горбунова2019</cp:lastModifiedBy>
  <cp:revision>27</cp:revision>
  <dcterms:created xsi:type="dcterms:W3CDTF">2014-03-12T05:45:18Z</dcterms:created>
  <dcterms:modified xsi:type="dcterms:W3CDTF">2020-02-14T05:36:27Z</dcterms:modified>
</cp:coreProperties>
</file>