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7" r:id="rId3"/>
    <p:sldId id="274" r:id="rId4"/>
    <p:sldId id="275" r:id="rId5"/>
    <p:sldId id="258" r:id="rId6"/>
    <p:sldId id="263" r:id="rId7"/>
    <p:sldId id="260" r:id="rId8"/>
    <p:sldId id="261" r:id="rId9"/>
    <p:sldId id="262" r:id="rId10"/>
    <p:sldId id="259" r:id="rId11"/>
    <p:sldId id="269" r:id="rId12"/>
    <p:sldId id="270" r:id="rId13"/>
    <p:sldId id="271" r:id="rId14"/>
    <p:sldId id="272" r:id="rId15"/>
    <p:sldId id="273" r:id="rId16"/>
    <p:sldId id="276" r:id="rId17"/>
    <p:sldId id="277" r:id="rId18"/>
    <p:sldId id="278" r:id="rId19"/>
    <p:sldId id="264" r:id="rId20"/>
    <p:sldId id="265" r:id="rId21"/>
    <p:sldId id="266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50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7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19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52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0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5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9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3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3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9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C9BB7-3F94-4673-84CF-B68FD8334082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DE122-526A-4992-B90F-246A7513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2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ff8/00084d57-65bd41ef/img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7024" y="0"/>
            <a:ext cx="8269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ГТО в Первой Московской гимназии</a:t>
            </a:r>
            <a:endParaRPr lang="ru-RU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4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0"/>
          <a:stretch/>
        </p:blipFill>
        <p:spPr>
          <a:xfrm>
            <a:off x="287382" y="1724112"/>
            <a:ext cx="6174783" cy="49769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75120" y="1904262"/>
            <a:ext cx="21814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Быстрее, выше, сильнее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Вперед,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только вперед.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Спортивный дух России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Пусть в каждой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семье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живет!</a:t>
            </a:r>
            <a:endParaRPr lang="ru-RU" sz="2400" b="1" i="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8607" y="0"/>
            <a:ext cx="6232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СПОРТЕ – СЕМЬ</a:t>
            </a:r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63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3" y="524872"/>
            <a:ext cx="8125097" cy="3826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Судейская коллегия центра тестирования по приему нормативов Всероссийского комплекса ГТО г. Звенигорода была приятно удивлена высокими результатами школьников Первой Московской Гимназии.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 сдачи норм ГТО.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 Н. 10 класс, после броска гранаты на 48 метров, и прыжка в длину с места, на 2 м 80 см купался в лучах восхитительных глаз своих гимназисток. Дети, показали высокие результаты, и были примером, для готовившихся сдавать нормы ГТО.  Кросс разделил бегущих на две половины, первые задали темп с первых метров и выдержали его до финиша. Вторым повезло меньше финиш оказался затяжным. Данные на 55 учеников ушли в центр тестирования, ждём приказа о присвоении…. , мы не ждём, мы готовимся, к следующему учебному году.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78"/>
            <a:ext cx="9144000" cy="60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938"/>
            <a:ext cx="9144000" cy="60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84"/>
            <a:ext cx="9144000" cy="60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70"/>
            <a:ext cx="9144000" cy="60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966529"/>
              </p:ext>
            </p:extLst>
          </p:nvPr>
        </p:nvGraphicFramePr>
        <p:xfrm>
          <a:off x="274322" y="192620"/>
          <a:ext cx="8778238" cy="5788863"/>
        </p:xfrm>
        <a:graphic>
          <a:graphicData uri="http://schemas.openxmlformats.org/drawingml/2006/table">
            <a:tbl>
              <a:tblPr firstRow="1" firstCol="1" bandRow="1"/>
              <a:tblGrid>
                <a:gridCol w="1515289">
                  <a:extLst>
                    <a:ext uri="{9D8B030D-6E8A-4147-A177-3AD203B41FA5}">
                      <a16:colId xmlns:a16="http://schemas.microsoft.com/office/drawing/2014/main" val="255051792"/>
                    </a:ext>
                  </a:extLst>
                </a:gridCol>
                <a:gridCol w="1541418">
                  <a:extLst>
                    <a:ext uri="{9D8B030D-6E8A-4147-A177-3AD203B41FA5}">
                      <a16:colId xmlns:a16="http://schemas.microsoft.com/office/drawing/2014/main" val="38123387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28779073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60839460"/>
                    </a:ext>
                  </a:extLst>
                </a:gridCol>
                <a:gridCol w="1852693">
                  <a:extLst>
                    <a:ext uri="{9D8B030D-6E8A-4147-A177-3AD203B41FA5}">
                      <a16:colId xmlns:a16="http://schemas.microsoft.com/office/drawing/2014/main" val="3136430648"/>
                    </a:ext>
                  </a:extLst>
                </a:gridCol>
                <a:gridCol w="1517524">
                  <a:extLst>
                    <a:ext uri="{9D8B030D-6E8A-4147-A177-3AD203B41FA5}">
                      <a16:colId xmlns:a16="http://schemas.microsoft.com/office/drawing/2014/main" val="1585424436"/>
                    </a:ext>
                  </a:extLst>
                </a:gridCol>
              </a:tblGrid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 И 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Награждается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Ступень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Приказ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выдачи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831898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Мария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АВ280295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02.07.2018 №894Г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05.08.2018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679845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Кристина К.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АВ280293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02.07.2018 №894Г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05.08.2018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361362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София С.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АВ280296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02.07.2018 №894Г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05.08.2018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761071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Виолетта Ш.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АВ427893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02.07.2018 №894Г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05.08.2018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087482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 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832872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Анастасия В.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93984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Мария К.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34581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Екатерина К.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340556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Екатерина Л.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682558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Дарья П.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АГ698827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98982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Полина Я.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901967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 К.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22.04.2019 №65НГ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90320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Александра 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АГ770032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461013"/>
                  </a:ext>
                </a:extLst>
              </a:tr>
              <a:tr h="2462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Илья 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30.07.2019</a:t>
                      </a:r>
                      <a:r>
                        <a:rPr lang="ru-RU" sz="12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24-123Р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298958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Артём А.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АГ829197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30.07.19</a:t>
                      </a:r>
                      <a:r>
                        <a:rPr lang="ru-RU" sz="12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24-123Р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350313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Ариша  Ш.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АГ698835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30.07.19</a:t>
                      </a:r>
                      <a:r>
                        <a:rPr lang="ru-RU" sz="12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24-123Р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858005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Владислав 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АГ698825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30.07.19</a:t>
                      </a:r>
                      <a:r>
                        <a:rPr lang="ru-RU" sz="12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24-123Р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361845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Никита Х.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АГ775416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579354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Мария Е.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АГ770028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701673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Анастасия 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АГ770023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129851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Иван А.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АГ775415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298160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Веселина К.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АГ770024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941306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Анастасия И.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АГ770029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87665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Глеб 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АГ775410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17153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Артём К.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АГ775408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996845"/>
                  </a:ext>
                </a:extLst>
              </a:tr>
              <a:tr h="197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Артём 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АГ775413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91" marR="216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382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1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2084" y="0"/>
            <a:ext cx="1961819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НАЧАЛЬНАЯ ШКОЛА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533307"/>
              </p:ext>
            </p:extLst>
          </p:nvPr>
        </p:nvGraphicFramePr>
        <p:xfrm>
          <a:off x="352699" y="705394"/>
          <a:ext cx="8464728" cy="5505313"/>
        </p:xfrm>
        <a:graphic>
          <a:graphicData uri="http://schemas.openxmlformats.org/drawingml/2006/table">
            <a:tbl>
              <a:tblPr firstRow="1" firstCol="1" bandRow="1"/>
              <a:tblGrid>
                <a:gridCol w="418011">
                  <a:extLst>
                    <a:ext uri="{9D8B030D-6E8A-4147-A177-3AD203B41FA5}">
                      <a16:colId xmlns:a16="http://schemas.microsoft.com/office/drawing/2014/main" val="467756879"/>
                    </a:ext>
                  </a:extLst>
                </a:gridCol>
                <a:gridCol w="1319347">
                  <a:extLst>
                    <a:ext uri="{9D8B030D-6E8A-4147-A177-3AD203B41FA5}">
                      <a16:colId xmlns:a16="http://schemas.microsoft.com/office/drawing/2014/main" val="3648998184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3757911151"/>
                    </a:ext>
                  </a:extLst>
                </a:gridCol>
                <a:gridCol w="1410788">
                  <a:extLst>
                    <a:ext uri="{9D8B030D-6E8A-4147-A177-3AD203B41FA5}">
                      <a16:colId xmlns:a16="http://schemas.microsoft.com/office/drawing/2014/main" val="34939745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45559931"/>
                    </a:ext>
                  </a:extLst>
                </a:gridCol>
                <a:gridCol w="1726505">
                  <a:extLst>
                    <a:ext uri="{9D8B030D-6E8A-4147-A177-3AD203B41FA5}">
                      <a16:colId xmlns:a16="http://schemas.microsoft.com/office/drawing/2014/main" val="2963214109"/>
                    </a:ext>
                  </a:extLst>
                </a:gridCol>
                <a:gridCol w="1356328">
                  <a:extLst>
                    <a:ext uri="{9D8B030D-6E8A-4147-A177-3AD203B41FA5}">
                      <a16:colId xmlns:a16="http://schemas.microsoft.com/office/drawing/2014/main" val="3734908860"/>
                    </a:ext>
                  </a:extLst>
                </a:gridCol>
              </a:tblGrid>
              <a:tr h="357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 И 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Награждается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Ступень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Приказ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выдачи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523381"/>
                  </a:ext>
                </a:extLst>
              </a:tr>
              <a:tr h="566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Маргарита С.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АГ824249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67332"/>
                  </a:ext>
                </a:extLst>
              </a:tr>
              <a:tr h="3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Алиса К.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АГ824248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25.10. 1920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53245"/>
                  </a:ext>
                </a:extLst>
              </a:tr>
              <a:tr h="528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 К.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АГ826696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969252"/>
                  </a:ext>
                </a:extLst>
              </a:tr>
              <a:tr h="5354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Никита К.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АГ826702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45887"/>
                  </a:ext>
                </a:extLst>
              </a:tr>
              <a:tr h="528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Александр Т.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АГ826697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769075"/>
                  </a:ext>
                </a:extLst>
              </a:tr>
              <a:tr h="419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Андрей 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АГ826704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798743"/>
                  </a:ext>
                </a:extLst>
              </a:tr>
              <a:tr h="595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Дмитрий 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АГ824506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704254"/>
                  </a:ext>
                </a:extLst>
              </a:tr>
              <a:tr h="584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Георгий Я.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АГ824507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04.07.2019 №99НГ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602452"/>
                  </a:ext>
                </a:extLst>
              </a:tr>
              <a:tr h="507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Арина П.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АГ824254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30.07.19</a:t>
                      </a:r>
                      <a:r>
                        <a:rPr lang="ru-RU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24-123Р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71262"/>
                  </a:ext>
                </a:extLst>
              </a:tr>
              <a:tr h="507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Антонина К.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АГ824250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30.07.19</a:t>
                      </a:r>
                      <a:r>
                        <a:rPr lang="ru-RU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24-123Р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5610" algn="l"/>
                        </a:tabLs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05" marR="39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538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2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19" y="233201"/>
            <a:ext cx="8582297" cy="673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Сдача норм ГТО 15.11.2019 – 11 класс (через 3 месяца необходимо зайти в личный кабинет)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личных кабинетах ГТО, появляются результаты, они нас радуют - золотом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Рената……………………………………….               ЖДЁМ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 Мария………………………...................... 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  Алёна………………………………………..             ЖДЁМ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Софья…………………………………………. 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З. Анна…………………………………………..               ЖДЁМ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 Камилла…………………………………….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  Кристина…………………………………..    золото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  Анастасия…………………………………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 Анна…………………………………………..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 София………………………………………………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  Владислав………………………………………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Максим……………………………………………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245610" algn="l"/>
              </a:tabLst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 Андрей……………………………………………     золото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245610" algn="l"/>
              </a:tabLst>
            </a:pP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245610" algn="l"/>
              </a:tabLst>
            </a:pP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libka46.ru/attachments/Image/28664045_1.jpg?template=gener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3" y="404948"/>
            <a:ext cx="8664121" cy="6197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9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aser-craft.ru/wp-content/uploads/2014/01/gto20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56755"/>
            <a:ext cx="8948057" cy="45328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4503561"/>
            <a:ext cx="90394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ГТО – это я! ГТО – это мы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ГТО - настоящее 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и будущее нашей страны!</a:t>
            </a:r>
          </a:p>
        </p:txBody>
      </p:sp>
    </p:spTree>
    <p:extLst>
      <p:ext uri="{BB962C8B-B14F-4D97-AF65-F5344CB8AC3E}">
        <p14:creationId xmlns:p14="http://schemas.microsoft.com/office/powerpoint/2010/main" val="39324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ussh-tobolsk.tmn.sportsng.ru/media/2019/03/11/1259653081/3lnrEkKvId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9" y="156754"/>
            <a:ext cx="8819152" cy="6609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8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s-54.arkh.prosadiki.ru/media/2018/09/02/1232725572/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" y="169817"/>
            <a:ext cx="8779964" cy="6558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0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olimpiez.ucoz.net/5_shagov_g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8" y="522514"/>
            <a:ext cx="8675461" cy="608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2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44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6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559</Words>
  <Application>Microsoft Office PowerPoint</Application>
  <PresentationFormat>Экран (4:3)</PresentationFormat>
  <Paragraphs>272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Власенко Г.А.</dc:creator>
  <cp:lastModifiedBy>Власенко Г.А.</cp:lastModifiedBy>
  <cp:revision>12</cp:revision>
  <dcterms:created xsi:type="dcterms:W3CDTF">2020-02-09T14:11:28Z</dcterms:created>
  <dcterms:modified xsi:type="dcterms:W3CDTF">2020-02-09T15:30:03Z</dcterms:modified>
</cp:coreProperties>
</file>