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84" r:id="rId3"/>
    <p:sldId id="272" r:id="rId4"/>
    <p:sldId id="256" r:id="rId5"/>
    <p:sldId id="259" r:id="rId6"/>
    <p:sldId id="260" r:id="rId7"/>
    <p:sldId id="275" r:id="rId8"/>
    <p:sldId id="278" r:id="rId9"/>
    <p:sldId id="274" r:id="rId10"/>
    <p:sldId id="276" r:id="rId11"/>
    <p:sldId id="277" r:id="rId12"/>
    <p:sldId id="288" r:id="rId13"/>
    <p:sldId id="287" r:id="rId14"/>
    <p:sldId id="285" r:id="rId15"/>
    <p:sldId id="264" r:id="rId16"/>
    <p:sldId id="279" r:id="rId17"/>
    <p:sldId id="286" r:id="rId18"/>
    <p:sldId id="281" r:id="rId19"/>
    <p:sldId id="282" r:id="rId20"/>
    <p:sldId id="289" r:id="rId21"/>
    <p:sldId id="29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BFBF9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66204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258C-C2A5-4DEC-A390-BCD991AF782D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DBDE-C619-46C1-ADFE-6256FB976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258C-C2A5-4DEC-A390-BCD991AF782D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DBDE-C619-46C1-ADFE-6256FB976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258C-C2A5-4DEC-A390-BCD991AF782D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DBDE-C619-46C1-ADFE-6256FB976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258C-C2A5-4DEC-A390-BCD991AF782D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DBDE-C619-46C1-ADFE-6256FB976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258C-C2A5-4DEC-A390-BCD991AF782D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DBDE-C619-46C1-ADFE-6256FB976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258C-C2A5-4DEC-A390-BCD991AF782D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DBDE-C619-46C1-ADFE-6256FB976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258C-C2A5-4DEC-A390-BCD991AF782D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DBDE-C619-46C1-ADFE-6256FB976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258C-C2A5-4DEC-A390-BCD991AF782D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DBDE-C619-46C1-ADFE-6256FB976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258C-C2A5-4DEC-A390-BCD991AF782D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DBDE-C619-46C1-ADFE-6256FB976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258C-C2A5-4DEC-A390-BCD991AF782D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DBDE-C619-46C1-ADFE-6256FB976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258C-C2A5-4DEC-A390-BCD991AF782D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DBDE-C619-46C1-ADFE-6256FB976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BC350-D23B-4875-8955-6AAF38EB3D5D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DE275-5733-49C3-B378-3DB41ECCF4E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88855d447e55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Багетная рамка 7"/>
          <p:cNvSpPr/>
          <p:nvPr userDrawn="1"/>
        </p:nvSpPr>
        <p:spPr>
          <a:xfrm>
            <a:off x="357158" y="357166"/>
            <a:ext cx="8429684" cy="6215106"/>
          </a:xfrm>
          <a:prstGeom prst="bevel">
            <a:avLst>
              <a:gd name="adj" fmla="val 2052"/>
            </a:avLst>
          </a:prstGeom>
          <a:solidFill>
            <a:srgbClr val="BFBF97"/>
          </a:solidFill>
          <a:ln>
            <a:solidFill>
              <a:srgbClr val="BFB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ef114160e157.gif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42844" y="4857760"/>
            <a:ext cx="2276475" cy="1781175"/>
          </a:xfrm>
          <a:prstGeom prst="rect">
            <a:avLst/>
          </a:prstGeom>
        </p:spPr>
      </p:pic>
      <p:pic>
        <p:nvPicPr>
          <p:cNvPr id="10" name="Рисунок 9" descr="ef114160e157.gif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 rot="16200000">
            <a:off x="6896118" y="4676782"/>
            <a:ext cx="2276475" cy="1781175"/>
          </a:xfrm>
          <a:prstGeom prst="rect">
            <a:avLst/>
          </a:prstGeom>
        </p:spPr>
      </p:pic>
      <p:pic>
        <p:nvPicPr>
          <p:cNvPr id="11" name="Рисунок 10" descr="ef114160e157.gif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 rot="10800000">
            <a:off x="6643702" y="285728"/>
            <a:ext cx="2282578" cy="1785950"/>
          </a:xfrm>
          <a:prstGeom prst="rect">
            <a:avLst/>
          </a:prstGeom>
        </p:spPr>
      </p:pic>
      <p:pic>
        <p:nvPicPr>
          <p:cNvPr id="12" name="Рисунок 11" descr="ef114160e157.gif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 rot="5400000">
            <a:off x="38070" y="390502"/>
            <a:ext cx="2276475" cy="17811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3.gif"/><Relationship Id="rId11" Type="http://schemas.openxmlformats.org/officeDocument/2006/relationships/image" Target="../media/image28.png"/><Relationship Id="rId5" Type="http://schemas.openxmlformats.org/officeDocument/2006/relationships/image" Target="../media/image22.gif"/><Relationship Id="rId10" Type="http://schemas.openxmlformats.org/officeDocument/2006/relationships/image" Target="../media/image27.gif"/><Relationship Id="rId4" Type="http://schemas.openxmlformats.org/officeDocument/2006/relationships/image" Target="../media/image21.gif"/><Relationship Id="rId9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34" y="285728"/>
            <a:ext cx="8043890" cy="5483245"/>
          </a:xfrm>
        </p:spPr>
        <p:txBody>
          <a:bodyPr/>
          <a:lstStyle/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  </a:t>
            </a:r>
            <a:r>
              <a:rPr lang="ru-RU" sz="3600" dirty="0" smtClean="0"/>
              <a:t> Два </a:t>
            </a:r>
            <a:r>
              <a:rPr lang="ru-RU" sz="3600" dirty="0" smtClean="0"/>
              <a:t>организма взаимно полезны,</a:t>
            </a:r>
            <a:br>
              <a:rPr lang="ru-RU" sz="3600" dirty="0" smtClean="0"/>
            </a:br>
            <a:r>
              <a:rPr lang="ru-RU" sz="3600" dirty="0" smtClean="0"/>
              <a:t>Связаны вместе просто железно.</a:t>
            </a:r>
            <a:br>
              <a:rPr lang="ru-RU" sz="3600" dirty="0" smtClean="0"/>
            </a:br>
            <a:r>
              <a:rPr lang="ru-RU" sz="3600" dirty="0" smtClean="0"/>
              <a:t>Жить в одиночку? – огромный вопрос.</a:t>
            </a:r>
            <a:br>
              <a:rPr lang="ru-RU" sz="3600" dirty="0" smtClean="0"/>
            </a:br>
            <a:r>
              <a:rPr lang="ru-RU" sz="3600" dirty="0" smtClean="0"/>
              <a:t>Такое сожительство есть симбиоз.   </a:t>
            </a:r>
            <a:r>
              <a:rPr lang="ru-RU" dirty="0" smtClean="0"/>
              <a:t>  </a:t>
            </a:r>
            <a:endParaRPr lang="ru-RU" dirty="0"/>
          </a:p>
        </p:txBody>
      </p:sp>
      <p:pic>
        <p:nvPicPr>
          <p:cNvPr id="21506" name="Picture 2" descr="https://cdn.photocentra.ru/images/main/2480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429000"/>
            <a:ext cx="4000496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r>
              <a:rPr lang="ru-RU" dirty="0" err="1" smtClean="0"/>
              <a:t>Ксантория</a:t>
            </a:r>
            <a:r>
              <a:rPr lang="ru-RU" dirty="0" smtClean="0"/>
              <a:t> настенная</a:t>
            </a:r>
            <a:endParaRPr lang="ru-RU" dirty="0"/>
          </a:p>
        </p:txBody>
      </p:sp>
      <p:pic>
        <p:nvPicPr>
          <p:cNvPr id="33794" name="Picture 2" descr="http://www.turizmvnn.ru/files/system/foto/57655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93011"/>
            <a:ext cx="5715040" cy="4286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/>
          <a:lstStyle/>
          <a:p>
            <a:r>
              <a:rPr lang="ru-RU" dirty="0" smtClean="0"/>
              <a:t>Лишайник - бородач</a:t>
            </a:r>
            <a:endParaRPr lang="ru-RU" dirty="0"/>
          </a:p>
        </p:txBody>
      </p:sp>
      <p:pic>
        <p:nvPicPr>
          <p:cNvPr id="11266" name="Picture 2" descr="http://megabook.ru/stream/mediapreview?Key=%D0%A3%D1%81%D0%BD%D0%B5%D1%8F%20(%D1%83%D1%81%D0%BD%D0%B5%D1%8F%20%D0%B4%D0%BB%D0%B8%D0%BD%D0%BD%D0%B5%D0%B9%D1%88%D0%B0%D1%8F)&amp;Width=654&amp;Height=6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8592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ДИНАМИЧЕСКАЯ </a:t>
            </a:r>
            <a:br>
              <a:rPr lang="ru-RU" dirty="0" smtClean="0"/>
            </a:br>
            <a:r>
              <a:rPr lang="ru-RU" dirty="0" smtClean="0"/>
              <a:t>ПАУЗА</a:t>
            </a:r>
            <a:endParaRPr lang="ru-RU" dirty="0"/>
          </a:p>
        </p:txBody>
      </p:sp>
      <p:pic>
        <p:nvPicPr>
          <p:cNvPr id="31746" name="Picture 2" descr="C:\Users\Пользователь\AppData\Local\Microsoft\Windows\Temporary Internet Files\Content.IE5\EL4MGML0\1024px-Bright_anime_eyes.svg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714620"/>
            <a:ext cx="5286380" cy="3231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 descr="Уголки"/>
          <p:cNvSpPr>
            <a:spLocks/>
          </p:cNvSpPr>
          <p:nvPr/>
        </p:nvSpPr>
        <p:spPr bwMode="auto">
          <a:xfrm>
            <a:off x="-36513" y="4868863"/>
            <a:ext cx="9196388" cy="2287587"/>
          </a:xfrm>
          <a:custGeom>
            <a:avLst/>
            <a:gdLst/>
            <a:ahLst/>
            <a:cxnLst>
              <a:cxn ang="0">
                <a:pos x="0" y="1144"/>
              </a:cxn>
              <a:cxn ang="0">
                <a:pos x="16" y="1088"/>
              </a:cxn>
              <a:cxn ang="0">
                <a:pos x="64" y="936"/>
              </a:cxn>
              <a:cxn ang="0">
                <a:pos x="112" y="824"/>
              </a:cxn>
              <a:cxn ang="0">
                <a:pos x="208" y="712"/>
              </a:cxn>
              <a:cxn ang="0">
                <a:pos x="328" y="624"/>
              </a:cxn>
              <a:cxn ang="0">
                <a:pos x="376" y="576"/>
              </a:cxn>
              <a:cxn ang="0">
                <a:pos x="432" y="544"/>
              </a:cxn>
              <a:cxn ang="0">
                <a:pos x="560" y="464"/>
              </a:cxn>
              <a:cxn ang="0">
                <a:pos x="648" y="448"/>
              </a:cxn>
              <a:cxn ang="0">
                <a:pos x="720" y="384"/>
              </a:cxn>
              <a:cxn ang="0">
                <a:pos x="888" y="328"/>
              </a:cxn>
              <a:cxn ang="0">
                <a:pos x="1304" y="176"/>
              </a:cxn>
              <a:cxn ang="0">
                <a:pos x="1400" y="152"/>
              </a:cxn>
              <a:cxn ang="0">
                <a:pos x="1752" y="64"/>
              </a:cxn>
              <a:cxn ang="0">
                <a:pos x="1880" y="40"/>
              </a:cxn>
              <a:cxn ang="0">
                <a:pos x="2344" y="48"/>
              </a:cxn>
              <a:cxn ang="0">
                <a:pos x="2432" y="72"/>
              </a:cxn>
              <a:cxn ang="0">
                <a:pos x="3000" y="48"/>
              </a:cxn>
              <a:cxn ang="0">
                <a:pos x="3232" y="24"/>
              </a:cxn>
              <a:cxn ang="0">
                <a:pos x="3344" y="32"/>
              </a:cxn>
              <a:cxn ang="0">
                <a:pos x="3368" y="56"/>
              </a:cxn>
              <a:cxn ang="0">
                <a:pos x="3488" y="104"/>
              </a:cxn>
              <a:cxn ang="0">
                <a:pos x="3728" y="112"/>
              </a:cxn>
              <a:cxn ang="0">
                <a:pos x="4144" y="152"/>
              </a:cxn>
              <a:cxn ang="0">
                <a:pos x="4304" y="200"/>
              </a:cxn>
              <a:cxn ang="0">
                <a:pos x="4520" y="200"/>
              </a:cxn>
              <a:cxn ang="0">
                <a:pos x="4560" y="216"/>
              </a:cxn>
              <a:cxn ang="0">
                <a:pos x="4752" y="272"/>
              </a:cxn>
              <a:cxn ang="0">
                <a:pos x="4944" y="336"/>
              </a:cxn>
              <a:cxn ang="0">
                <a:pos x="4984" y="376"/>
              </a:cxn>
              <a:cxn ang="0">
                <a:pos x="5024" y="408"/>
              </a:cxn>
              <a:cxn ang="0">
                <a:pos x="5096" y="496"/>
              </a:cxn>
              <a:cxn ang="0">
                <a:pos x="5192" y="632"/>
              </a:cxn>
              <a:cxn ang="0">
                <a:pos x="5248" y="656"/>
              </a:cxn>
              <a:cxn ang="0">
                <a:pos x="5304" y="688"/>
              </a:cxn>
              <a:cxn ang="0">
                <a:pos x="5352" y="720"/>
              </a:cxn>
              <a:cxn ang="0">
                <a:pos x="5504" y="792"/>
              </a:cxn>
              <a:cxn ang="0">
                <a:pos x="5552" y="824"/>
              </a:cxn>
              <a:cxn ang="0">
                <a:pos x="5624" y="880"/>
              </a:cxn>
              <a:cxn ang="0">
                <a:pos x="5704" y="1016"/>
              </a:cxn>
              <a:cxn ang="0">
                <a:pos x="5784" y="1096"/>
              </a:cxn>
              <a:cxn ang="0">
                <a:pos x="5336" y="1168"/>
              </a:cxn>
              <a:cxn ang="0">
                <a:pos x="4088" y="1152"/>
              </a:cxn>
              <a:cxn ang="0">
                <a:pos x="2824" y="1144"/>
              </a:cxn>
              <a:cxn ang="0">
                <a:pos x="264" y="1136"/>
              </a:cxn>
              <a:cxn ang="0">
                <a:pos x="0" y="1096"/>
              </a:cxn>
            </a:cxnLst>
            <a:rect l="0" t="0" r="r" b="b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123" name="Picture 3" descr="ddd0fc32575c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0" y="1916113"/>
            <a:ext cx="3217863" cy="4537075"/>
          </a:xfrm>
          <a:prstGeom prst="rect">
            <a:avLst/>
          </a:prstGeom>
          <a:noFill/>
        </p:spPr>
      </p:pic>
      <p:sp>
        <p:nvSpPr>
          <p:cNvPr id="5124" name="AutoShape 4"/>
          <p:cNvSpPr>
            <a:spLocks noChangeArrowheads="1"/>
          </p:cNvSpPr>
          <p:nvPr/>
        </p:nvSpPr>
        <p:spPr bwMode="auto">
          <a:xfrm rot="-4715050">
            <a:off x="172244" y="50919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 rot="-47150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3399">
                  <a:gamma/>
                  <a:shade val="46275"/>
                  <a:invGamma/>
                </a:srgbClr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 rot="11193881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 rot="11193881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5136" name="Picture 16" descr="arg-blue-left-t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341438"/>
            <a:ext cx="1190625" cy="1511300"/>
          </a:xfrm>
          <a:prstGeom prst="rect">
            <a:avLst/>
          </a:prstGeom>
          <a:noFill/>
        </p:spPr>
      </p:pic>
      <p:pic>
        <p:nvPicPr>
          <p:cNvPr id="5137" name="Picture 17" descr="ani-bird_re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2708275"/>
            <a:ext cx="1439862" cy="1152525"/>
          </a:xfrm>
          <a:prstGeom prst="rect">
            <a:avLst/>
          </a:prstGeom>
          <a:noFill/>
        </p:spPr>
      </p:pic>
      <p:pic>
        <p:nvPicPr>
          <p:cNvPr id="5138" name="Picture 18" descr="b1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</p:spPr>
      </p:pic>
      <p:pic>
        <p:nvPicPr>
          <p:cNvPr id="5139" name="Picture 19" descr="b1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</p:spPr>
      </p:pic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5435600" y="2636838"/>
            <a:ext cx="3384550" cy="1223962"/>
          </a:xfrm>
          <a:prstGeom prst="wedgeRoundRectCallout">
            <a:avLst>
              <a:gd name="adj1" fmla="val -72329"/>
              <a:gd name="adj2" fmla="val -10958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508625" y="2781300"/>
            <a:ext cx="3240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8000"/>
                </a:solidFill>
                <a:latin typeface="Times New Roman" pitchFamily="18" charset="0"/>
              </a:rPr>
              <a:t>Ребята, берегите зрение!</a:t>
            </a:r>
          </a:p>
        </p:txBody>
      </p:sp>
      <p:pic>
        <p:nvPicPr>
          <p:cNvPr id="5142" name="Picture 22" descr="B_Fly3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628801">
            <a:off x="1287463" y="2536825"/>
            <a:ext cx="1143000" cy="1054100"/>
          </a:xfrm>
          <a:prstGeom prst="rect">
            <a:avLst/>
          </a:prstGeom>
          <a:noFill/>
        </p:spPr>
      </p:pic>
      <p:pic>
        <p:nvPicPr>
          <p:cNvPr id="5143" name="Picture 23" descr="B_Fly2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7959049">
            <a:off x="7138194" y="3599656"/>
            <a:ext cx="1368425" cy="1027113"/>
          </a:xfrm>
          <a:prstGeom prst="rect">
            <a:avLst/>
          </a:prstGeom>
          <a:noFill/>
        </p:spPr>
      </p:pic>
      <p:pic>
        <p:nvPicPr>
          <p:cNvPr id="5144" name="Picture 24" descr="B_Fly1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59113" y="2565400"/>
            <a:ext cx="1441450" cy="1419225"/>
          </a:xfrm>
          <a:prstGeom prst="rect">
            <a:avLst/>
          </a:prstGeom>
          <a:noFill/>
        </p:spPr>
      </p:pic>
      <p:pic>
        <p:nvPicPr>
          <p:cNvPr id="5145" name="Picture 25" descr="b1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87450" y="5516563"/>
            <a:ext cx="995363" cy="1008062"/>
          </a:xfrm>
          <a:prstGeom prst="rect">
            <a:avLst/>
          </a:prstGeom>
          <a:noFill/>
        </p:spPr>
      </p:pic>
      <p:pic>
        <p:nvPicPr>
          <p:cNvPr id="5146" name="Picture 26" descr="b1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</p:spPr>
      </p:pic>
      <p:sp>
        <p:nvSpPr>
          <p:cNvPr id="5147" name="AutoShape 27"/>
          <p:cNvSpPr>
            <a:spLocks noChangeArrowheads="1"/>
          </p:cNvSpPr>
          <p:nvPr/>
        </p:nvSpPr>
        <p:spPr bwMode="auto">
          <a:xfrm rot="11193881">
            <a:off x="16922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5148" name="Picture 2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3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10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9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70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78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48"/>
                </p:tgtEl>
              </p:cMediaNode>
            </p:audio>
          </p:childTnLst>
        </p:cTn>
      </p:par>
    </p:tnLst>
    <p:bldLst>
      <p:bldP spid="5124" grpId="0" animBg="1"/>
      <p:bldP spid="5124" grpId="1" animBg="1"/>
      <p:bldP spid="5125" grpId="0" animBg="1"/>
      <p:bldP spid="5125" grpId="1" animBg="1"/>
      <p:bldP spid="5125" grpId="2" animBg="1"/>
      <p:bldP spid="5126" grpId="0" animBg="1"/>
      <p:bldP spid="5126" grpId="1" animBg="1"/>
      <p:bldP spid="5127" grpId="0" animBg="1"/>
      <p:bldP spid="5127" grpId="1" animBg="1"/>
      <p:bldP spid="5128" grpId="0" animBg="1"/>
      <p:bldP spid="5128" grpId="1" animBg="1"/>
      <p:bldP spid="5129" grpId="0" animBg="1"/>
      <p:bldP spid="5129" grpId="1" animBg="1"/>
      <p:bldP spid="5130" grpId="0" animBg="1"/>
      <p:bldP spid="5130" grpId="1" animBg="1"/>
      <p:bldP spid="5131" grpId="0" animBg="1"/>
      <p:bldP spid="5131" grpId="1" animBg="1"/>
      <p:bldP spid="5132" grpId="0" animBg="1"/>
      <p:bldP spid="5132" grpId="1" animBg="1"/>
      <p:bldP spid="5133" grpId="0" animBg="1"/>
      <p:bldP spid="5133" grpId="1" animBg="1"/>
      <p:bldP spid="5134" grpId="0" animBg="1"/>
      <p:bldP spid="5134" grpId="1" animBg="1"/>
      <p:bldP spid="5135" grpId="0" animBg="1"/>
      <p:bldP spid="5135" grpId="1" animBg="1"/>
      <p:bldP spid="5140" grpId="0" animBg="1"/>
      <p:bldP spid="5140" grpId="1" animBg="1"/>
      <p:bldP spid="5141" grpId="0"/>
      <p:bldP spid="5141" grpId="1"/>
      <p:bldP spid="5147" grpId="0" animBg="1"/>
      <p:bldP spid="514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3008313" cy="1285884"/>
          </a:xfrm>
        </p:spPr>
        <p:txBody>
          <a:bodyPr/>
          <a:lstStyle/>
          <a:p>
            <a:pPr algn="r"/>
            <a:r>
              <a:rPr lang="ru-RU" sz="3200" dirty="0" smtClean="0"/>
              <a:t>ЗНАЧЕНИЕ ЛИШАЙНИКОВ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2285992"/>
            <a:ext cx="2393975" cy="3840171"/>
          </a:xfrm>
        </p:spPr>
        <p:txBody>
          <a:bodyPr/>
          <a:lstStyle/>
          <a:p>
            <a:r>
              <a:rPr lang="ru-RU" sz="3200" dirty="0" smtClean="0"/>
              <a:t>1 -</a:t>
            </a:r>
          </a:p>
          <a:p>
            <a:r>
              <a:rPr lang="ru-RU" sz="3200" dirty="0" smtClean="0"/>
              <a:t>2 -</a:t>
            </a:r>
          </a:p>
          <a:p>
            <a:r>
              <a:rPr lang="ru-RU" sz="3200" dirty="0" smtClean="0"/>
              <a:t>3 - </a:t>
            </a:r>
          </a:p>
          <a:p>
            <a:r>
              <a:rPr lang="ru-RU" sz="3200" dirty="0" smtClean="0"/>
              <a:t>4 - </a:t>
            </a:r>
            <a:endParaRPr lang="ru-RU" sz="3200" dirty="0"/>
          </a:p>
        </p:txBody>
      </p:sp>
      <p:pic>
        <p:nvPicPr>
          <p:cNvPr id="6" name="Picture 2" descr="http://www.turizmvnn.ru/files/system/foto/57655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785794"/>
            <a:ext cx="5214974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642918"/>
            <a:ext cx="7507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Лишайники – пионеры суши.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4643446"/>
            <a:ext cx="82157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entury" panose="02040604050505020304" pitchFamily="18" charset="0"/>
              </a:rPr>
              <a:t>В хороших условиях, с оптимальными влажностью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Century" panose="020406040505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entury" panose="02040604050505020304" pitchFamily="18" charset="0"/>
              </a:rPr>
              <a:t>и температурой, 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entury" panose="02040604050505020304" pitchFamily="18" charset="0"/>
              </a:rPr>
              <a:t> лишайники растут на несколько сантиметров в год.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7170" name="Picture 2" descr="https://upload.wikimedia.org/wikipedia/commons/4/47/Rhizocarpon_geographicum_on_quart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643050"/>
            <a:ext cx="3698812" cy="27741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0875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647" y="692696"/>
            <a:ext cx="86581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Лишайники являются индикаторами 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чистоты атмосферного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воздуха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4" name="Picture 2" descr="https://im0-tub-ru.yandex.net/i?id=a4c5c1318cf0586478e16fa49c9c123a&amp;n=33&amp;h=215&amp;w=3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00306"/>
            <a:ext cx="6330423" cy="4200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5056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r>
              <a:rPr lang="ru-RU" dirty="0" smtClean="0"/>
              <a:t>Значение лишайников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Участвуют в почвообразовании</a:t>
            </a:r>
          </a:p>
          <a:p>
            <a:r>
              <a:rPr lang="ru-RU" dirty="0" smtClean="0"/>
              <a:t>Служат кормом для животных</a:t>
            </a:r>
          </a:p>
          <a:p>
            <a:r>
              <a:rPr lang="ru-RU" dirty="0" smtClean="0"/>
              <a:t>Являются источником веществ, необходимых промышленности</a:t>
            </a:r>
          </a:p>
          <a:p>
            <a:r>
              <a:rPr lang="ru-RU" dirty="0" smtClean="0"/>
              <a:t>Используют в медицине</a:t>
            </a:r>
          </a:p>
          <a:p>
            <a:r>
              <a:rPr lang="ru-RU" dirty="0" smtClean="0"/>
              <a:t>Являются индикаторами чистоты воздуха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ds03.infourok.ru/uploads/ex/0e47/000601b6-e0722795/hello_html_m6b7b89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6098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868346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pic>
        <p:nvPicPr>
          <p:cNvPr id="39938" name="Picture 2" descr="http://xn--24-6kc3btx0b.xn--p1ai/media/Pic/aaec6e4a-c4d0-11e5-b987-003048d50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428736"/>
            <a:ext cx="2362129" cy="3429024"/>
          </a:xfrm>
          <a:prstGeom prst="rect">
            <a:avLst/>
          </a:prstGeom>
          <a:noFill/>
        </p:spPr>
      </p:pic>
      <p:pic>
        <p:nvPicPr>
          <p:cNvPr id="39940" name="Picture 4" descr="http://gdzlol.org/wp-content/uploads/2016/08/pasechnik-drofa-5-230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428736"/>
            <a:ext cx="2619378" cy="34165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5072074"/>
            <a:ext cx="71721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§ 19          № 65-67   </a:t>
            </a:r>
            <a:endParaRPr lang="ru-RU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2000232" y="6000768"/>
            <a:ext cx="5759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Составить презентацию «Лишайники нашей местности»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r>
              <a:rPr lang="ru-RU" sz="8000" dirty="0" smtClean="0"/>
              <a:t>ЛИШАЙНИКИ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6357958"/>
            <a:ext cx="4286248" cy="500042"/>
          </a:xfrm>
        </p:spPr>
        <p:txBody>
          <a:bodyPr>
            <a:normAutofit fontScale="77500" lnSpcReduction="20000"/>
          </a:bodyPr>
          <a:lstStyle/>
          <a:p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Учитель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биологии МБОУ «Школа № 44» </a:t>
            </a:r>
            <a:endParaRPr lang="ru-RU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Кочетова К.А.</a:t>
            </a: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2" descr="https://cdn.photocentra.ru/images/main/2480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6381763" cy="478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/>
          <a:lstStyle/>
          <a:p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ru-RU" dirty="0"/>
          </a:p>
        </p:txBody>
      </p:sp>
      <p:pic>
        <p:nvPicPr>
          <p:cNvPr id="32770" name="Picture 2" descr="C:\Users\Пользователь\AppData\Local\Microsoft\Windows\Temporary Internet Files\Content.IE5\R9PNK746\smileyface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19412" y="2215356"/>
            <a:ext cx="3305175" cy="329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 - источники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714488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http://www.dpol4.ru/img/picture/Jun/03/83d5eca2897e15d97eaaa9d1c61e48dd/3.jpg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000240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https://cdn.photocentra.ru/images/main/2480_main.jpg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285992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http://www.xn--90aeobaarlnb3f3fe.xn--p1ai/_ld/1/12878855.jpeg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571744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https://craft4me.com/uploads/b6/fd/90/30/26/63/43/05/f339badb3086a305c87b684f.jpg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928934"/>
            <a:ext cx="892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http://biostrov.ru/wp-content/uploads/2011/07/SANY0255.jpg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214686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http://3.bp.blogspot.com/-CS8fjodpbG0/VhPHpH32JSI/AAAAAAAAAck/ohtVc7S3jMc/s1600/52.JPG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786190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http://www.tropicallichens.net/photopath/bacidia-arceutina-taiwan.jpg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4071942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https://cdn1.sellbe.com/p15/s-15652/publication/3/245197.jpg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435769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http://www.brahmayurved.com/images/herbs/2859SAILEYA-Parmelia_sulcata.jpg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4643446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http://www.turizmvnn.ru/files/system/foto/5765530.jpg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5000636"/>
            <a:ext cx="8001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http://megabook.ru/stream/mediapreview?Key=%D0%A3%D1%81%D0%BD%D0%B5%D1%8F%20(%D1%83%D1%81%D0%BD%D0%B5%D1%8F%20%D0%B4%D0%BB%D0%B8%D0%BD%D0%BD%D0%B5%D0%B9%D1%88%D0%B0%D1%8F)&amp;Width=654&amp;Height=654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6072206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https://upload.wikimedia.org/wikipedia/commons/4/47/Rhizocarpon_geographicum_on_quartz.jpg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1357298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http://prezentazia.ucoz.ru/load/ehlektronnye_fizkultminutki/kot_leopold/6-1-0-113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1071546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https://multiurok.ru/files/priezientatsiia-lishainiki-5-klass-biologhiia.html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538" y="857232"/>
            <a:ext cx="4040188" cy="1068390"/>
          </a:xfrm>
        </p:spPr>
        <p:txBody>
          <a:bodyPr/>
          <a:lstStyle/>
          <a:p>
            <a:r>
              <a:rPr lang="ru-RU" sz="5400" dirty="0" smtClean="0"/>
              <a:t>ГРИБЫ</a:t>
            </a:r>
            <a:endParaRPr lang="ru-RU" sz="5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9124" y="1071546"/>
            <a:ext cx="4184651" cy="854076"/>
          </a:xfrm>
        </p:spPr>
        <p:txBody>
          <a:bodyPr>
            <a:normAutofit lnSpcReduction="10000"/>
          </a:bodyPr>
          <a:lstStyle/>
          <a:p>
            <a:r>
              <a:rPr lang="ru-RU" sz="5400" dirty="0" smtClean="0"/>
              <a:t>ВОДОРОСЛИ</a:t>
            </a:r>
            <a:endParaRPr lang="ru-RU" sz="5400" dirty="0"/>
          </a:p>
        </p:txBody>
      </p:sp>
      <p:pic>
        <p:nvPicPr>
          <p:cNvPr id="15362" name="Picture 2" descr="http://yrok.pp.ua/uploads/posts/2016-11/grib-penicill-budova-vlastivost-zastosuvannya_28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394162"/>
            <a:ext cx="2428892" cy="2259035"/>
          </a:xfrm>
          <a:prstGeom prst="rect">
            <a:avLst/>
          </a:prstGeom>
          <a:noFill/>
        </p:spPr>
      </p:pic>
      <p:pic>
        <p:nvPicPr>
          <p:cNvPr id="15364" name="Picture 4" descr="http://kolpinka.ru/wp-content/uploads/2016/07/belijgribgribi995263167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000240"/>
            <a:ext cx="2284227" cy="2786082"/>
          </a:xfrm>
          <a:prstGeom prst="rect">
            <a:avLst/>
          </a:prstGeom>
          <a:noFill/>
        </p:spPr>
      </p:pic>
      <p:pic>
        <p:nvPicPr>
          <p:cNvPr id="15366" name="Picture 6" descr="http://media-cache-ec0.pinimg.com/736x/2e/1f/cd/2e1fcda49346354f4dba5f53a43c8d9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928802"/>
            <a:ext cx="2085975" cy="1809751"/>
          </a:xfrm>
          <a:prstGeom prst="rect">
            <a:avLst/>
          </a:prstGeom>
          <a:noFill/>
        </p:spPr>
      </p:pic>
      <p:pic>
        <p:nvPicPr>
          <p:cNvPr id="15368" name="Picture 8" descr="http://womenis.ru/wp-content/uploads/2016/12/maxresdefault-26-1024x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714752"/>
            <a:ext cx="4144935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496" y="1357298"/>
            <a:ext cx="4929222" cy="78581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6600"/>
                </a:solidFill>
                <a:latin typeface="Comic Sans MS" panose="030F0702030302020204" pitchFamily="66" charset="0"/>
                <a:ea typeface="BatangChe" panose="02030609000101010101" pitchFamily="49" charset="-127"/>
              </a:rPr>
              <a:t>Лишайник</a:t>
            </a:r>
            <a:r>
              <a:rPr lang="ru-RU" b="1" dirty="0" smtClean="0">
                <a:latin typeface="Comic Sans MS" panose="030F0702030302020204" pitchFamily="66" charset="0"/>
                <a:ea typeface="BatangChe" panose="02030609000101010101" pitchFamily="49" charset="-127"/>
              </a:rPr>
              <a:t> </a:t>
            </a:r>
            <a:endParaRPr lang="ru-RU" b="1" dirty="0">
              <a:latin typeface="Comic Sans MS" panose="030F0702030302020204" pitchFamily="66" charset="0"/>
              <a:ea typeface="BatangChe" panose="02030609000101010101" pitchFamily="49" charset="-127"/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2071670" y="500042"/>
            <a:ext cx="6715172" cy="271464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ГРИБ</a:t>
            </a:r>
            <a:r>
              <a:rPr kumimoji="0" lang="ru-RU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ВОДОРОСЛЬ=</a:t>
            </a:r>
            <a:r>
              <a:rPr kumimoji="0" lang="ru-RU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 descr="http://www.xn--90aeobaarlnb3f3fe.xn--p1ai/_ld/1/1287885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357430"/>
            <a:ext cx="5786442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9000" contrast="5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714356"/>
            <a:ext cx="47529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3500430" y="1785926"/>
            <a:ext cx="504056" cy="216024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57422" y="4071942"/>
            <a:ext cx="431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entury" panose="02040604050505020304" pitchFamily="18" charset="0"/>
              </a:rPr>
              <a:t>Автотрофный компонент лишайника</a:t>
            </a:r>
            <a:endParaRPr lang="ru-RU" b="1" dirty="0">
              <a:latin typeface="Century" panose="020406040505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714876" y="2285992"/>
            <a:ext cx="1080120" cy="108012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14876" y="3357562"/>
            <a:ext cx="3230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entury" panose="02040604050505020304" pitchFamily="18" charset="0"/>
              </a:rPr>
              <a:t>Гетеротрофный компонент </a:t>
            </a:r>
          </a:p>
          <a:p>
            <a:r>
              <a:rPr lang="ru-RU" b="1" dirty="0" smtClean="0">
                <a:latin typeface="Century" panose="02040604050505020304" pitchFamily="18" charset="0"/>
              </a:rPr>
              <a:t>лишайника</a:t>
            </a:r>
            <a:endParaRPr lang="ru-RU" b="1" dirty="0">
              <a:latin typeface="Century" panose="020406040505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0166" y="4572008"/>
            <a:ext cx="62151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Гифы гриба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 +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 одноклеточные водоросли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=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СЛОЕВИЩЕ</a:t>
            </a:r>
            <a:endParaRPr lang="ru-RU" sz="2000" b="1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950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620688"/>
            <a:ext cx="3546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entury" panose="02040604050505020304" pitchFamily="18" charset="0"/>
              </a:rPr>
              <a:t>ТИПЫ СЛОЕВИЩ</a:t>
            </a:r>
            <a:endParaRPr lang="ru-RU" sz="2800" b="1" dirty="0">
              <a:latin typeface="Century" panose="020406040505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691680" y="1268760"/>
            <a:ext cx="1008112" cy="792088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139952" y="1268760"/>
            <a:ext cx="0" cy="936104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724128" y="1268760"/>
            <a:ext cx="792088" cy="792088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9552" y="2202059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Century" panose="02040604050505020304" pitchFamily="18" charset="0"/>
              </a:rPr>
              <a:t>накипные</a:t>
            </a:r>
            <a:endParaRPr lang="ru-RU" sz="3200" b="1" i="1" dirty="0">
              <a:latin typeface="Century" panose="020406040505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99" y="2184725"/>
            <a:ext cx="2448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Century" panose="02040604050505020304" pitchFamily="18" charset="0"/>
              </a:rPr>
              <a:t>листоватые</a:t>
            </a:r>
            <a:endParaRPr lang="ru-RU" sz="3200" b="1" i="1" dirty="0">
              <a:latin typeface="Century" panose="020406040505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4000" y="2184724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Century" panose="02040604050505020304" pitchFamily="18" charset="0"/>
              </a:rPr>
              <a:t>кустистые</a:t>
            </a:r>
            <a:endParaRPr lang="ru-RU" sz="3200" b="1" i="1" dirty="0">
              <a:latin typeface="Century" panose="02040604050505020304" pitchFamily="18" charset="0"/>
            </a:endParaRPr>
          </a:p>
        </p:txBody>
      </p:sp>
      <p:pic>
        <p:nvPicPr>
          <p:cNvPr id="14342" name="Picture 6" descr="http://klubrasteniy.ru/wp-content/uploads/2016/04/kustistye-lishajn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000372"/>
            <a:ext cx="2762270" cy="2071702"/>
          </a:xfrm>
          <a:prstGeom prst="rect">
            <a:avLst/>
          </a:prstGeom>
          <a:noFill/>
        </p:spPr>
      </p:pic>
      <p:pic>
        <p:nvPicPr>
          <p:cNvPr id="16386" name="Picture 2" descr="https://craft4me.com/uploads/b6/fd/90/30/26/63/43/05/f339badb3086a305c87b684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928934"/>
            <a:ext cx="2847955" cy="2135967"/>
          </a:xfrm>
          <a:prstGeom prst="rect">
            <a:avLst/>
          </a:prstGeom>
          <a:noFill/>
        </p:spPr>
      </p:pic>
      <p:pic>
        <p:nvPicPr>
          <p:cNvPr id="16388" name="Picture 4" descr="http://biostrov.ru/wp-content/uploads/2011/07/SANY02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000372"/>
            <a:ext cx="2381233" cy="1785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8845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917596"/>
          </a:xfrm>
        </p:spPr>
        <p:txBody>
          <a:bodyPr/>
          <a:lstStyle/>
          <a:p>
            <a:r>
              <a:rPr lang="ru-RU" dirty="0" err="1" smtClean="0"/>
              <a:t>Бацидия</a:t>
            </a:r>
            <a:endParaRPr lang="ru-RU" dirty="0"/>
          </a:p>
        </p:txBody>
      </p:sp>
      <p:pic>
        <p:nvPicPr>
          <p:cNvPr id="32770" name="Picture 2" descr="http://www.tropicallichens.net/photopath/bacidia-arceutina-taiw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71678"/>
            <a:ext cx="7143750" cy="3600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/>
          <a:lstStyle/>
          <a:p>
            <a:r>
              <a:rPr lang="ru-RU" dirty="0" smtClean="0"/>
              <a:t>Ягель (олений мох)</a:t>
            </a:r>
            <a:endParaRPr lang="ru-RU" dirty="0"/>
          </a:p>
        </p:txBody>
      </p:sp>
      <p:pic>
        <p:nvPicPr>
          <p:cNvPr id="35842" name="Picture 2" descr="https://cdn1.sellbe.com/p15/s-15652/publication/3/2451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374" y="1690649"/>
            <a:ext cx="6572336" cy="4381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/>
          <a:lstStyle/>
          <a:p>
            <a:r>
              <a:rPr lang="ru-RU" dirty="0" err="1" smtClean="0"/>
              <a:t>Пармелия</a:t>
            </a:r>
            <a:endParaRPr lang="ru-RU" dirty="0"/>
          </a:p>
        </p:txBody>
      </p:sp>
      <p:pic>
        <p:nvPicPr>
          <p:cNvPr id="31746" name="Picture 2" descr="https://im0-tub-ru.yandex.net/i?id=a4c5c1318cf0586478e16fa49c9c123a&amp;n=33&amp;h=215&amp;w=3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6330423" cy="4200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524</TotalTime>
  <Words>198</Words>
  <Application>Microsoft Office PowerPoint</Application>
  <PresentationFormat>Экран (4:3)</PresentationFormat>
  <Paragraphs>65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1_Тема Office</vt:lpstr>
      <vt:lpstr>Слайд 1</vt:lpstr>
      <vt:lpstr>ЛИШАЙНИКИ</vt:lpstr>
      <vt:lpstr>Слайд 3</vt:lpstr>
      <vt:lpstr>Лишайник </vt:lpstr>
      <vt:lpstr>Слайд 5</vt:lpstr>
      <vt:lpstr>Слайд 6</vt:lpstr>
      <vt:lpstr>Бацидия</vt:lpstr>
      <vt:lpstr>Ягель (олений мох)</vt:lpstr>
      <vt:lpstr>Пармелия</vt:lpstr>
      <vt:lpstr>Ксантория настенная</vt:lpstr>
      <vt:lpstr>Лишайник - бородач</vt:lpstr>
      <vt:lpstr>ДИНАМИЧЕСКАЯ  ПАУЗА</vt:lpstr>
      <vt:lpstr>Слайд 13</vt:lpstr>
      <vt:lpstr>ЗНАЧЕНИЕ ЛИШАЙНИКОВ</vt:lpstr>
      <vt:lpstr>Слайд 15</vt:lpstr>
      <vt:lpstr>Слайд 16</vt:lpstr>
      <vt:lpstr>Значение лишайников</vt:lpstr>
      <vt:lpstr>Слайд 18</vt:lpstr>
      <vt:lpstr>Домашнее задание</vt:lpstr>
      <vt:lpstr>СПАСИБО  ЗА ВНИМАНИЕ!</vt:lpstr>
      <vt:lpstr>Интернет - источники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Пользователь</cp:lastModifiedBy>
  <cp:revision>47</cp:revision>
  <dcterms:created xsi:type="dcterms:W3CDTF">2014-11-04T15:57:12Z</dcterms:created>
  <dcterms:modified xsi:type="dcterms:W3CDTF">2017-06-26T10:15:15Z</dcterms:modified>
</cp:coreProperties>
</file>