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0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8E19C47-6BDA-41B6-B2B7-F8B710EC8184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26C919E-63C4-49DD-8673-5105AA495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9C47-6BDA-41B6-B2B7-F8B710EC8184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19E-63C4-49DD-8673-5105AA495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9C47-6BDA-41B6-B2B7-F8B710EC8184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19E-63C4-49DD-8673-5105AA495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8E19C47-6BDA-41B6-B2B7-F8B710EC8184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26C919E-63C4-49DD-8673-5105AA4950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8E19C47-6BDA-41B6-B2B7-F8B710EC8184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26C919E-63C4-49DD-8673-5105AA495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9C47-6BDA-41B6-B2B7-F8B710EC8184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19E-63C4-49DD-8673-5105AA4950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9C47-6BDA-41B6-B2B7-F8B710EC8184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19E-63C4-49DD-8673-5105AA4950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8E19C47-6BDA-41B6-B2B7-F8B710EC8184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26C919E-63C4-49DD-8673-5105AA4950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9C47-6BDA-41B6-B2B7-F8B710EC8184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19E-63C4-49DD-8673-5105AA495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8E19C47-6BDA-41B6-B2B7-F8B710EC8184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26C919E-63C4-49DD-8673-5105AA4950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8E19C47-6BDA-41B6-B2B7-F8B710EC8184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26C919E-63C4-49DD-8673-5105AA4950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8E19C47-6BDA-41B6-B2B7-F8B710EC8184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26C919E-63C4-49DD-8673-5105AA495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052736"/>
            <a:ext cx="6172200" cy="2088232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ru-RU" sz="3600" dirty="0" smtClean="0"/>
              <a:t>Урок русского языка </a:t>
            </a:r>
            <a:br>
              <a:rPr lang="ru-RU" sz="3600" dirty="0" smtClean="0"/>
            </a:br>
            <a:r>
              <a:rPr lang="ru-RU" sz="3600" dirty="0" smtClean="0"/>
              <a:t>в 4 классе «Время глагола»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4005064"/>
            <a:ext cx="4318248" cy="2304256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dirty="0" smtClean="0"/>
              <a:t>Смирнова Вита Васильевна, </a:t>
            </a:r>
          </a:p>
          <a:p>
            <a:pPr algn="r">
              <a:spcBef>
                <a:spcPts val="0"/>
              </a:spcBef>
            </a:pPr>
            <a:r>
              <a:rPr lang="ru-RU" dirty="0" smtClean="0"/>
              <a:t>учитель начальных классов МОУ СОШ № 32</a:t>
            </a:r>
          </a:p>
          <a:p>
            <a:pPr algn="r">
              <a:spcBef>
                <a:spcPts val="0"/>
              </a:spcBef>
            </a:pPr>
            <a:r>
              <a:rPr lang="ru-RU" dirty="0" smtClean="0"/>
              <a:t>Г. о. Подольск</a:t>
            </a:r>
          </a:p>
          <a:p>
            <a:pPr algn="r">
              <a:spcBef>
                <a:spcPts val="0"/>
              </a:spcBef>
            </a:pPr>
            <a:endParaRPr lang="ru-RU" dirty="0" smtClean="0"/>
          </a:p>
          <a:p>
            <a:pPr algn="r">
              <a:spcBef>
                <a:spcPts val="0"/>
              </a:spcBef>
            </a:pPr>
            <a:endParaRPr lang="ru-RU" dirty="0" smtClean="0"/>
          </a:p>
          <a:p>
            <a:pPr algn="r">
              <a:spcBef>
                <a:spcPts val="0"/>
              </a:spcBef>
            </a:pPr>
            <a:endParaRPr lang="ru-RU" dirty="0" smtClean="0"/>
          </a:p>
          <a:p>
            <a:pPr>
              <a:spcBef>
                <a:spcPts val="0"/>
              </a:spcBef>
            </a:pPr>
            <a:r>
              <a:rPr lang="ru-RU" dirty="0" smtClean="0"/>
              <a:t>2019 год</a:t>
            </a:r>
          </a:p>
          <a:p>
            <a:pPr algn="r">
              <a:spcBef>
                <a:spcPts val="0"/>
              </a:spcBef>
            </a:pPr>
            <a:endParaRPr lang="ru-RU" dirty="0" smtClean="0"/>
          </a:p>
          <a:p>
            <a:pPr algn="r">
              <a:spcBef>
                <a:spcPts val="0"/>
              </a:spcBef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pPr algn="ctr"/>
            <a:r>
              <a:rPr lang="ru-RU" b="1" dirty="0" smtClean="0"/>
              <a:t>Самостоятельная работа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3200" dirty="0" smtClean="0"/>
              <a:t>Трещит, дует, скрипит, воет, </a:t>
            </a:r>
            <a:r>
              <a:rPr lang="ru-RU" sz="3200" u="sng" dirty="0" smtClean="0"/>
              <a:t>скулил</a:t>
            </a:r>
            <a:r>
              <a:rPr lang="ru-RU" sz="3200" dirty="0" smtClean="0"/>
              <a:t>, сверкает. </a:t>
            </a:r>
          </a:p>
          <a:p>
            <a:endParaRPr lang="ru-RU" sz="3200" dirty="0" smtClean="0"/>
          </a:p>
          <a:p>
            <a:r>
              <a:rPr lang="ru-RU" sz="3200" u="sng" dirty="0" smtClean="0"/>
              <a:t>Встречает</a:t>
            </a:r>
            <a:r>
              <a:rPr lang="ru-RU" sz="3200" dirty="0" smtClean="0"/>
              <a:t>, приносила, визжал, поскрипывал, дули. </a:t>
            </a:r>
          </a:p>
          <a:p>
            <a:endParaRPr lang="ru-RU" sz="3200" dirty="0" smtClean="0"/>
          </a:p>
          <a:p>
            <a:r>
              <a:rPr lang="ru-RU" sz="3200" dirty="0" smtClean="0"/>
              <a:t>Прочитает, запишет, нарисует, </a:t>
            </a:r>
            <a:r>
              <a:rPr lang="ru-RU" sz="3200" u="sng" dirty="0" smtClean="0"/>
              <a:t>удивил</a:t>
            </a:r>
            <a:r>
              <a:rPr lang="ru-RU" sz="3200" dirty="0" smtClean="0"/>
              <a:t>, погладит.</a:t>
            </a:r>
            <a:r>
              <a:rPr lang="ru-RU" i="1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Выборочное письмо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71600" y="1268760"/>
            <a:ext cx="7272808" cy="5205192"/>
          </a:xfrm>
        </p:spPr>
        <p:txBody>
          <a:bodyPr/>
          <a:lstStyle/>
          <a:p>
            <a:pPr>
              <a:buNone/>
            </a:pPr>
            <a:r>
              <a:rPr lang="ru-RU" sz="3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п.в.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</a:t>
            </a:r>
            <a:r>
              <a:rPr lang="ru-RU" sz="3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н. в.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</a:t>
            </a:r>
            <a:r>
              <a:rPr lang="ru-RU" sz="3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б. в.</a:t>
            </a:r>
            <a:endParaRPr lang="ru-RU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сидел           кроет        заплачет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глядел         печёт        завоет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утонули       течёт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Рисунок 3" descr="https://i.ytimg.com/vi/CoA6GIx4AAM/hqdefault.jpg"/>
          <p:cNvPicPr/>
          <p:nvPr/>
        </p:nvPicPr>
        <p:blipFill>
          <a:blip r:embed="rId2" cstate="print"/>
          <a:srcRect t="15135" b="14925"/>
          <a:stretch>
            <a:fillRect/>
          </a:stretch>
        </p:blipFill>
        <p:spPr bwMode="auto">
          <a:xfrm>
            <a:off x="3203848" y="3861048"/>
            <a:ext cx="4716016" cy="2636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pPr algn="ctr"/>
            <a:r>
              <a:rPr lang="ru-RU" sz="3600" b="1" dirty="0" smtClean="0"/>
              <a:t>План</a:t>
            </a:r>
            <a:r>
              <a:rPr lang="ru-RU" b="1" dirty="0" smtClean="0"/>
              <a:t> УРОКА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39553" y="1600200"/>
          <a:ext cx="7488831" cy="4412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556"/>
                <a:gridCol w="2482611"/>
                <a:gridCol w="2742664"/>
              </a:tblGrid>
              <a:tr h="74132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знаю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ХОЧУ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узнал</a:t>
                      </a:r>
                      <a:endParaRPr lang="ru-RU" sz="2400" dirty="0"/>
                    </a:p>
                  </a:txBody>
                  <a:tcPr/>
                </a:tc>
              </a:tr>
              <a:tr h="60129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Часть речи…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/>
                        <a:t>Повторить…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Повторил знания о глаголе…</a:t>
                      </a:r>
                      <a:endParaRPr lang="ru-RU" sz="2400" dirty="0"/>
                    </a:p>
                  </a:txBody>
                  <a:tcPr/>
                </a:tc>
              </a:tr>
              <a:tr h="60129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Обозначает…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/>
                        <a:t>Научиться…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Как определить…</a:t>
                      </a:r>
                      <a:endParaRPr lang="ru-RU" sz="2400" dirty="0"/>
                    </a:p>
                  </a:txBody>
                  <a:tcPr/>
                </a:tc>
              </a:tr>
              <a:tr h="60129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Вопросы…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/>
                        <a:t>Выяснить…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Как отличить…</a:t>
                      </a:r>
                      <a:endParaRPr lang="ru-RU" sz="2400" dirty="0"/>
                    </a:p>
                  </a:txBody>
                  <a:tcPr/>
                </a:tc>
              </a:tr>
              <a:tr h="60129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Изменяется по…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/>
                        <a:t>Составить…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Составил алгоритм…</a:t>
                      </a:r>
                      <a:endParaRPr lang="ru-RU" sz="2400" dirty="0"/>
                    </a:p>
                  </a:txBody>
                  <a:tcPr/>
                </a:tc>
              </a:tr>
              <a:tr h="60129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Член предложения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Рефлексия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25658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 Продолжи предложения: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  - знаю…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  - запомнил …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 - смог…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 - научился …</a:t>
            </a:r>
          </a:p>
          <a:p>
            <a:pPr>
              <a:buNone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Волшебная линеечка:</a:t>
            </a:r>
          </a:p>
          <a:p>
            <a:pPr>
              <a:buNone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 Своё настроение:</a:t>
            </a:r>
          </a:p>
          <a:p>
            <a:endParaRPr lang="ru-RU" dirty="0"/>
          </a:p>
        </p:txBody>
      </p:sp>
      <p:pic>
        <p:nvPicPr>
          <p:cNvPr id="4" name="Рисунок 3" descr="https://ds05.infourok.ru/uploads/ex/06db/0004c1ca-34344d36/1/310/img1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3212976"/>
            <a:ext cx="163830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ds04.infourok.ru/uploads/ex/08de/001342bd-e670a66f/310/img2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797152"/>
            <a:ext cx="247878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1420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Всем спасибо за активную работу!</a:t>
            </a:r>
            <a:endParaRPr lang="ru-RU" sz="4000" b="1" dirty="0"/>
          </a:p>
        </p:txBody>
      </p:sp>
      <p:pic>
        <p:nvPicPr>
          <p:cNvPr id="4" name="Содержимое 3" descr="https://vsezagovori.com/wp-content/uploads/2018/07/Zagovor-chtoby-horosho-uchitsya-v-shkole-1.jp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124" y="2422525"/>
            <a:ext cx="7193235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467600" cy="5544616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Оно и </a:t>
            </a:r>
            <a:r>
              <a:rPr lang="ru-RU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б__жит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оно и </a:t>
            </a:r>
            <a:r>
              <a:rPr lang="ru-RU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л__тит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</a:t>
            </a:r>
            <a:b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Оно и быстротечно, </a:t>
            </a:r>
            <a:b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оно и бесконечно.</a:t>
            </a:r>
            <a:r>
              <a:rPr lang="ru-RU" sz="4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4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400" b="1" i="1" dirty="0" smtClean="0"/>
              <a:t/>
            </a:r>
            <a:br>
              <a:rPr lang="ru-RU" sz="4400" b="1" i="1" dirty="0" smtClean="0"/>
            </a:br>
            <a:r>
              <a:rPr lang="ru-RU" sz="4400" b="1" i="1" dirty="0" smtClean="0"/>
              <a:t>                                    </a:t>
            </a:r>
            <a:r>
              <a:rPr lang="ru-RU" sz="4400" b="1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http://murman.tv/img/newsimages/2_153089330555b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293096"/>
            <a:ext cx="28575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/>
              <a:t>Тема урока….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ЦЕЛЬ: - научиться …</a:t>
            </a:r>
            <a:endParaRPr lang="ru-RU" sz="3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Задачи: 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повторить…</a:t>
            </a:r>
            <a:endParaRPr lang="ru-RU" sz="3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Tx/>
              <a:buChar char="-"/>
            </a:pP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выяснить…</a:t>
            </a:r>
          </a:p>
          <a:p>
            <a:pPr algn="r">
              <a:buFontTx/>
              <a:buChar char="-"/>
            </a:pP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Рисунок 3" descr="https://7info.ru/wp-content/uploads/2017/07/07939579-450x27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789040"/>
            <a:ext cx="4680520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730426"/>
          </a:xfrm>
        </p:spPr>
        <p:txBody>
          <a:bodyPr>
            <a:normAutofit/>
          </a:bodyPr>
          <a:lstStyle/>
          <a:p>
            <a:r>
              <a:rPr lang="ru-RU" sz="4000" b="1" u="sng" dirty="0" smtClean="0"/>
              <a:t>Работа в парах и группах</a:t>
            </a:r>
            <a:r>
              <a:rPr lang="ru-RU" sz="4000" b="1" dirty="0" smtClean="0"/>
              <a:t>:</a:t>
            </a:r>
            <a:br>
              <a:rPr lang="ru-RU" sz="4000" b="1" dirty="0" smtClean="0"/>
            </a:br>
            <a:r>
              <a:rPr lang="ru-RU" sz="2400" dirty="0" smtClean="0"/>
              <a:t>1. </a:t>
            </a:r>
            <a:r>
              <a:rPr lang="ru-RU" sz="3200" dirty="0" smtClean="0"/>
              <a:t>Работаем дружно, сообща. </a:t>
            </a:r>
            <a:br>
              <a:rPr lang="ru-RU" sz="3200" dirty="0" smtClean="0"/>
            </a:br>
            <a:r>
              <a:rPr lang="ru-RU" sz="3200" dirty="0" smtClean="0"/>
              <a:t>2. Выслушиваем мнение каждого. </a:t>
            </a:r>
            <a:br>
              <a:rPr lang="ru-RU" sz="3200" dirty="0" smtClean="0"/>
            </a:br>
            <a:r>
              <a:rPr lang="ru-RU" sz="3200" dirty="0" smtClean="0"/>
              <a:t>3. Доказываем друг другу своё суждение. </a:t>
            </a:r>
            <a:br>
              <a:rPr lang="ru-RU" sz="3200" dirty="0" smtClean="0"/>
            </a:br>
            <a:r>
              <a:rPr lang="ru-RU" sz="3200" dirty="0" smtClean="0"/>
              <a:t>4. Находим правильный вариант.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509120"/>
            <a:ext cx="7467600" cy="1964832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+    - уже знаю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–    - думаю иначе (есть ошибка)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?    - есть вопрос (не знаю)</a:t>
            </a:r>
          </a:p>
          <a:p>
            <a:endParaRPr lang="ru-RU" dirty="0"/>
          </a:p>
        </p:txBody>
      </p:sp>
      <p:pic>
        <p:nvPicPr>
          <p:cNvPr id="4" name="Рисунок 3" descr="https://i.ytimg.com/vi/wMlC7kYs1xI/mqdefaul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789040"/>
            <a:ext cx="290398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pPr algn="ctr"/>
            <a:r>
              <a:rPr lang="ru-RU" sz="3600" b="1" dirty="0" smtClean="0"/>
              <a:t>План</a:t>
            </a:r>
            <a:r>
              <a:rPr lang="ru-RU" b="1" dirty="0" smtClean="0"/>
              <a:t> УРОКА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39553" y="1600200"/>
          <a:ext cx="7488831" cy="4412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79"/>
                <a:gridCol w="2448272"/>
                <a:gridCol w="2520280"/>
              </a:tblGrid>
              <a:tr h="74132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знаю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ХОЧУ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узнал</a:t>
                      </a:r>
                      <a:endParaRPr lang="ru-RU" sz="2400" dirty="0"/>
                    </a:p>
                  </a:txBody>
                  <a:tcPr/>
                </a:tc>
              </a:tr>
              <a:tr h="60129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Часть речи…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/>
                        <a:t>Повторить…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60129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Обозначает…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/>
                        <a:t>Научиться…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  <a:tr h="60129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Вопросы…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/>
                        <a:t>Выяснить…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  <a:tr h="60129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Изменяется по…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/>
                        <a:t>Составить…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  <a:tr h="60129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Член предложения…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Работа в парах по плану: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/>
          <a:lstStyle/>
          <a:p>
            <a:pPr lvl="0"/>
            <a:r>
              <a:rPr lang="ru-RU" dirty="0" smtClean="0"/>
              <a:t>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Прочитайте. Подчеркните глаголы.</a:t>
            </a:r>
          </a:p>
          <a:p>
            <a:pPr lvl="0"/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Запишите вопрос к глаголу.</a:t>
            </a:r>
          </a:p>
          <a:p>
            <a:pPr lvl="0"/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Определите, когда происходит действие:</a:t>
            </a:r>
          </a:p>
          <a:p>
            <a:pPr>
              <a:buNone/>
            </a:pP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момента речи (вчера);</a:t>
            </a:r>
          </a:p>
          <a:p>
            <a:pPr>
              <a:buNone/>
            </a:pP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в момент речи (сейчас);</a:t>
            </a:r>
          </a:p>
          <a:p>
            <a:pPr>
              <a:buNone/>
            </a:pP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ru-RU" sz="32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после</a:t>
            </a:r>
            <a:r>
              <a:rPr lang="ru-RU" sz="32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момента речи (завтра).</a:t>
            </a:r>
          </a:p>
          <a:p>
            <a:pPr lvl="0"/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Как называют  это время?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Как определить время глагола?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Алгоритм определения времени глагола.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1. Подберите к глаголу, подходящий по смыслу вопрос.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2. Определите, в какой момент речи совершается действие.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Глагол в форме </a:t>
            </a:r>
            <a:r>
              <a:rPr lang="ru-RU" sz="2000" u="sng" dirty="0" smtClean="0">
                <a:solidFill>
                  <a:schemeClr val="tx2">
                    <a:lumMod val="50000"/>
                  </a:schemeClr>
                </a:solidFill>
              </a:rPr>
              <a:t>настоящем времени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указывает на то, что действие совершается тогда, когда о нём говорят в момент речи. Например: Я читаю правило.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Глагол в форме </a:t>
            </a:r>
            <a:r>
              <a:rPr lang="ru-RU" sz="2000" u="sng" dirty="0" smtClean="0">
                <a:solidFill>
                  <a:schemeClr val="tx2">
                    <a:lumMod val="50000"/>
                  </a:schemeClr>
                </a:solidFill>
              </a:rPr>
              <a:t>прошедшего времени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указывает, что действие совершалось до момента речи.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Например: Я читал правило.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Глагол в форме </a:t>
            </a:r>
            <a:r>
              <a:rPr lang="ru-RU" sz="2000" u="sng" dirty="0" smtClean="0">
                <a:solidFill>
                  <a:schemeClr val="tx2">
                    <a:lumMod val="50000"/>
                  </a:schemeClr>
                </a:solidFill>
              </a:rPr>
              <a:t>будущего времени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указывает, что действие свершиться после момента речи.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Например: Я буду читать правило.</a:t>
            </a:r>
          </a:p>
          <a:p>
            <a:pPr>
              <a:buNone/>
            </a:pP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do2.rcokoit.ru/pluginfile.php/521014/mod_page/content/11/00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5" y="476672"/>
            <a:ext cx="7200800" cy="590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pPr algn="ctr"/>
            <a:r>
              <a:rPr lang="ru-RU" b="1" dirty="0" smtClean="0"/>
              <a:t>Самостоятельная работа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3200" dirty="0" smtClean="0"/>
              <a:t>Трещит, дует, скрипит, воет, скулил, сверкает. </a:t>
            </a:r>
          </a:p>
          <a:p>
            <a:endParaRPr lang="ru-RU" sz="3200" dirty="0" smtClean="0"/>
          </a:p>
          <a:p>
            <a:r>
              <a:rPr lang="ru-RU" sz="3200" dirty="0" smtClean="0"/>
              <a:t>Встречает, приносила, визжал, поскрипывал, дули. </a:t>
            </a:r>
          </a:p>
          <a:p>
            <a:endParaRPr lang="ru-RU" sz="3200" dirty="0" smtClean="0"/>
          </a:p>
          <a:p>
            <a:r>
              <a:rPr lang="ru-RU" sz="3200" dirty="0" smtClean="0"/>
              <a:t>Прочитает, запишет, нарисует, удивил, погладит.</a:t>
            </a:r>
            <a:r>
              <a:rPr lang="ru-RU" i="1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210</TotalTime>
  <Words>382</Words>
  <Application>Microsoft Office PowerPoint</Application>
  <PresentationFormat>Экран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Урок русского языка  в 4 классе «Время глагола»</vt:lpstr>
      <vt:lpstr>Оно и б__жит, оно и л__тит,  Оно и быстротечно,   оно и бесконечно.                                        </vt:lpstr>
      <vt:lpstr>Тема урока….</vt:lpstr>
      <vt:lpstr>Работа в парах и группах: 1. Работаем дружно, сообща.  2. Выслушиваем мнение каждого.  3. Доказываем друг другу своё суждение.  4. Находим правильный вариант. </vt:lpstr>
      <vt:lpstr>План УРОКА</vt:lpstr>
      <vt:lpstr>Работа в парах по плану: </vt:lpstr>
      <vt:lpstr>Как определить время глагола?</vt:lpstr>
      <vt:lpstr>Слайд 8</vt:lpstr>
      <vt:lpstr>Самостоятельная работа</vt:lpstr>
      <vt:lpstr>Самостоятельная работа</vt:lpstr>
      <vt:lpstr>Выборочное письмо</vt:lpstr>
      <vt:lpstr>План УРОКА</vt:lpstr>
      <vt:lpstr>Рефлексия</vt:lpstr>
      <vt:lpstr>Всем спасибо за активную работу!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 в 4 классе «Время глагола»</dc:title>
  <dc:creator>Вита Васильевна</dc:creator>
  <cp:lastModifiedBy>Вита Васильевна</cp:lastModifiedBy>
  <cp:revision>20</cp:revision>
  <dcterms:created xsi:type="dcterms:W3CDTF">2019-03-10T11:30:12Z</dcterms:created>
  <dcterms:modified xsi:type="dcterms:W3CDTF">2019-03-17T18:25:28Z</dcterms:modified>
</cp:coreProperties>
</file>