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7" r:id="rId3"/>
    <p:sldId id="256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67" r:id="rId12"/>
    <p:sldId id="270" r:id="rId13"/>
    <p:sldId id="271" r:id="rId14"/>
    <p:sldId id="273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8" r:id="rId24"/>
    <p:sldId id="281" r:id="rId25"/>
    <p:sldId id="286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673" autoAdjust="0"/>
  </p:normalViewPr>
  <p:slideViewPr>
    <p:cSldViewPr>
      <p:cViewPr varScale="1">
        <p:scale>
          <a:sx n="98" d="100"/>
          <a:sy n="98" d="100"/>
        </p:scale>
        <p:origin x="-76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4BCBEB-838D-46F2-84B2-E84EE7F1748F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F2603A-357A-41B1-8EBC-C05C64C473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992C1-F451-4971-A8D7-75057F6BDB1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02520E-8A42-43E6-94B8-AE68C2EFBC4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1BAEA-8F31-4BA6-9077-F2E4BEAD6C3A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2FBE92-2865-4A7D-9AFD-F5916CD6FEDF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A15C89-0025-4FA2-AFB5-B3EF96F79292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611937-687C-4FEB-B3C7-DA38867E974B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8F9E7-7C4F-4100-8674-209DB897D871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CDBF-3568-4952-862F-3B070D8E2BF4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330E-2BEF-41C5-81B9-3E1F5D1AD8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4FF9C-C53C-4A88-8120-04CCC00B8274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1A04F-AF07-4DB6-8F1D-C8FA4F35EC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DCBE2-19A1-4E5D-A879-5C7FDF835741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BE7A-0E8E-41E2-A46B-B1355ED721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65F9299-3511-447A-8492-CD18F83FAB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32C1BC1-B20B-4B2B-B40C-6B37B606A0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5427F1-3C2A-4E6C-939B-B1CCF10873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A456969-EA4D-40FF-8A23-CE7B3A4B31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E956BAA-A825-4440-B0E4-4AD0148221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D03CE3-DA7B-4854-9360-CD19E68A05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746437-7B3E-41C5-9E71-1B0B698293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6E9259-1E8B-4AF0-AA54-F3A083EAAD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C4BC4-14EE-4C2D-BE57-DA9ECBAA06FA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449F-C880-4179-B905-7108C54AFA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50DA0E-72E0-4E01-BBE7-0221CA342E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EE3019-4B7A-4FF8-A09D-395F94BC70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D17F18-3092-4F75-99D3-A54CDE45F6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429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37A0EC-7A51-4766-B893-6281A5465F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D3CB43-195D-41AB-BB18-35EFC8F18B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1D5E-6D3E-4A06-86D3-8482C22A175F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A4A7C-B4E5-4F7F-BAC4-C598CA8800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02038-F7E5-47F5-BACB-137F263FE739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548F3-C99F-4914-A4FC-3DE899D9BE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24FF2-7AA0-4AB1-AE20-F79F62BF6DB2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38C2-26E3-4E9D-BDF9-6BE30A5E52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136A-654F-42DB-9B16-24DF626EC745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698BB-B0C0-430D-9CD4-C31E7208A9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6A57-A64A-4F62-B2C0-1D78EEF88782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4FDD6-9BC0-4E3E-9C07-352ED0E213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23DE4-8514-411E-BC82-D9E810034607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0DCB-EF05-4CDA-8A87-8DA9D57D45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F441E-817E-4C82-9708-67A3B5729241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7DC5-A695-4F81-965F-E553A72C8C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BDBCB7-C37C-4493-A03A-D59A6116EAA3}" type="datetimeFigureOut">
              <a:rPr lang="ru-RU"/>
              <a:pPr>
                <a:defRPr/>
              </a:pPr>
              <a:t>27.01.2014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6BE870-B7E9-4985-B336-6D412CAB01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B0A89AC-3981-49D5-ADEB-F824077439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text=%D1%85%D0%B0%D1%80%D0%B8%D1%83%D1%81&amp;fp=0&amp;img_url=http://biodat.ru/db/rb/pic/190.jpg&amp;pos=7&amp;uinfo=ww-972-wh-662-fw-765-fh-456-pd-1&amp;rpt=simage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hyperlink" Target="http://images.yandex.ru/yandsearch?text=%D1%85%D0%B0%D1%80%D0%B8%D1%83%D1%81&amp;fp=0&amp;img_url=http://biodat.ru/db/rb/pic/190.jpg&amp;pos=7&amp;uinfo=ww-972-wh-662-fw-765-fh-456-pd-1&amp;rpt=simage" TargetMode="External"/><Relationship Id="rId12" Type="http://schemas.openxmlformats.org/officeDocument/2006/relationships/image" Target="../media/image24.png"/><Relationship Id="rId2" Type="http://schemas.openxmlformats.org/officeDocument/2006/relationships/image" Target="../media/image1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yandex.ru/yandsearch?text=%D1%85%D0%B0%D1%80%D0%B8%D1%83%D1%81&amp;fp=0&amp;img_url=http://biodat.ru/db/rb/pic/190.jpg&amp;pos=7&amp;uinfo=ww-972-wh-662-fw-765-fh-456-pd-1&amp;rpt=simage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yandex.ru/yandsearch?text=%D1%85%D0%B0%D1%80%D0%B8%D1%83%D1%81&amp;fp=0&amp;img_url=http://biodat.ru/db/rb/pic/190.jpg&amp;pos=7&amp;uinfo=ww-972-wh-662-fw-765-fh-456-pd-1&amp;rpt=simage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yandex.ru/yandsearch?text=%D1%85%D0%B0%D1%80%D0%B8%D1%83%D1%81&amp;fp=0&amp;img_url=http://biodat.ru/db/rb/pic/190.jpg&amp;pos=7&amp;uinfo=ww-972-wh-662-fw-765-fh-456-pd-1&amp;rpt=simage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F%D0%B5%D1%80%D0%BB%D0%B0%D0%BC%D1%83%D1%82%D1%80" TargetMode="External"/><Relationship Id="rId7" Type="http://schemas.openxmlformats.org/officeDocument/2006/relationships/hyperlink" Target="http://ru.wikipedia.org/wiki/%D0%96%D1%91%D0%BB%D1%82%D1%8B%D0%B9_%D1%86%D0%B2%D0%B5%D1%8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0%D0%BE%D0%B7%D0%BE%D0%B2%D1%8B%D0%B9" TargetMode="External"/><Relationship Id="rId5" Type="http://schemas.openxmlformats.org/officeDocument/2006/relationships/hyperlink" Target="http://ru.wikipedia.org/wiki/%D0%9A%D1%80%D0%B5%D0%BC%D0%BE%D0%B2%D1%8B%D0%B9" TargetMode="External"/><Relationship Id="rId4" Type="http://schemas.openxmlformats.org/officeDocument/2006/relationships/hyperlink" Target="http://ru.wikipedia.org/wiki/%D0%91%D0%B5%D0%BB%D1%8B%D0%B9_%D1%86%D0%B2%D0%B5%D1%8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3"/>
            <a:ext cx="915987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971550" y="269875"/>
            <a:ext cx="8064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>
                <a:solidFill>
                  <a:srgbClr val="002060"/>
                </a:solidFill>
                <a:latin typeface="Calibri" pitchFamily="34" charset="0"/>
              </a:rPr>
              <a:t>Байкал- жемчужина Сибири</a:t>
            </a:r>
            <a:r>
              <a:rPr lang="ru-RU" sz="6600">
                <a:solidFill>
                  <a:srgbClr val="FFFF00"/>
                </a:solidFill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250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1. </a:t>
            </a:r>
            <a:r>
              <a:rPr lang="ru-RU" sz="16000" dirty="0" smtClean="0">
                <a:solidFill>
                  <a:srgbClr val="FF0000"/>
                </a:solidFill>
              </a:rPr>
              <a:t>636 км - 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ru-RU" sz="16000" dirty="0" smtClean="0">
                <a:solidFill>
                  <a:srgbClr val="FF0000"/>
                </a:solidFill>
              </a:rPr>
              <a:t>25-80км </a:t>
            </a:r>
            <a:r>
              <a:rPr lang="ru-RU" sz="24000" dirty="0" smtClean="0">
                <a:solidFill>
                  <a:srgbClr val="FF0000"/>
                </a:solidFill>
              </a:rPr>
              <a:t>-  </a:t>
            </a:r>
            <a:r>
              <a:rPr lang="ru-RU" sz="16000" dirty="0" smtClean="0">
                <a:solidFill>
                  <a:srgbClr val="0070C0"/>
                </a:solidFill>
              </a:rPr>
              <a:t>ширина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ru-RU" sz="16000" dirty="0" smtClean="0">
                <a:solidFill>
                  <a:srgbClr val="FF0000"/>
                </a:solidFill>
              </a:rPr>
              <a:t>31500кв.км. </a:t>
            </a:r>
            <a:r>
              <a:rPr lang="ru-RU" sz="24000" dirty="0" smtClean="0">
                <a:solidFill>
                  <a:srgbClr val="FF0000"/>
                </a:solidFill>
              </a:rPr>
              <a:t>- 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ru-RU" sz="16000" dirty="0" smtClean="0">
                <a:solidFill>
                  <a:srgbClr val="FF0000"/>
                </a:solidFill>
              </a:rPr>
              <a:t>1620м –</a:t>
            </a:r>
            <a:r>
              <a:rPr lang="ru-RU" sz="24000" dirty="0" smtClean="0">
                <a:solidFill>
                  <a:srgbClr val="FF0000"/>
                </a:solidFill>
              </a:rPr>
              <a:t> 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ru-RU" sz="16000" dirty="0" smtClean="0">
                <a:solidFill>
                  <a:srgbClr val="FF0000"/>
                </a:solidFill>
              </a:rPr>
              <a:t>23000 куб. км</a:t>
            </a:r>
            <a:r>
              <a:rPr lang="ru-RU" sz="24000" dirty="0" smtClean="0">
                <a:solidFill>
                  <a:srgbClr val="FF0000"/>
                </a:solidFill>
              </a:rPr>
              <a:t>.- </a:t>
            </a:r>
            <a:r>
              <a:rPr lang="ru-RU" sz="24000" dirty="0" smtClean="0">
                <a:solidFill>
                  <a:srgbClr val="FFC000"/>
                </a:solidFill>
              </a:rPr>
              <a:t/>
            </a:r>
            <a:br>
              <a:rPr lang="ru-RU" sz="24000" dirty="0" smtClean="0">
                <a:solidFill>
                  <a:srgbClr val="FFC000"/>
                </a:solidFill>
              </a:rPr>
            </a:br>
            <a:r>
              <a:rPr lang="ru-RU" sz="24000" dirty="0" smtClean="0">
                <a:solidFill>
                  <a:srgbClr val="A117DF"/>
                </a:solidFill>
              </a:rPr>
              <a:t>          </a:t>
            </a:r>
            <a:br>
              <a:rPr lang="ru-RU" sz="24000" dirty="0" smtClean="0">
                <a:solidFill>
                  <a:srgbClr val="A117DF"/>
                </a:solidFill>
              </a:rPr>
            </a:b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44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        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289300" y="1268413"/>
            <a:ext cx="1528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00B050"/>
                </a:solidFill>
                <a:latin typeface="Calibri" pitchFamily="34" charset="0"/>
              </a:rPr>
              <a:t>длина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818063" y="2851150"/>
            <a:ext cx="2143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A117DF"/>
                </a:solidFill>
                <a:latin typeface="Calibri" pitchFamily="34" charset="0"/>
              </a:rPr>
              <a:t>площадь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984625" y="3690938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E46C0A"/>
                </a:solidFill>
                <a:latin typeface="Calibri" pitchFamily="34" charset="0"/>
              </a:rPr>
              <a:t>глубина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73650" y="4459288"/>
            <a:ext cx="2101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b="1">
                <a:solidFill>
                  <a:srgbClr val="0070C0"/>
                </a:solidFill>
                <a:latin typeface="Times New Roman" pitchFamily="18" charset="0"/>
              </a:rPr>
              <a:t>Объём </a:t>
            </a:r>
          </a:p>
          <a:p>
            <a:pPr algn="ctr"/>
            <a:r>
              <a:rPr lang="ru-RU" altLang="ru-RU" sz="2400" b="1">
                <a:solidFill>
                  <a:srgbClr val="0070C0"/>
                </a:solidFill>
                <a:latin typeface="Times New Roman" pitchFamily="18" charset="0"/>
              </a:rPr>
              <a:t>пресной воды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348038" y="5310188"/>
            <a:ext cx="5083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0B0301"/>
                </a:solidFill>
                <a:latin typeface="Calibri" pitchFamily="34" charset="0"/>
              </a:rPr>
              <a:t>рек,речушек,ручейков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4938" y="5291138"/>
            <a:ext cx="1352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544 -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8650" y="5321300"/>
            <a:ext cx="704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5400">
                <a:solidFill>
                  <a:srgbClr val="000000"/>
                </a:solidFill>
                <a:latin typeface="Times New Roman" pitchFamily="18" charset="0"/>
              </a:rPr>
              <a:t>6.</a:t>
            </a:r>
          </a:p>
        </p:txBody>
      </p:sp>
      <p:pic>
        <p:nvPicPr>
          <p:cNvPr id="37898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39238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323850" y="115888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800" smtClean="0"/>
              <a:t>Вода в  Байкале чистейшая и прозрачная, приятная на вкус. Это самое большое пресное озеро   в мире. Оно содержит 4/5 запасов всей пресной воды в нашей стране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74625"/>
            <a:ext cx="9144000" cy="703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2286000" y="2136775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-101600"/>
            <a:ext cx="3043237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4"/>
          <p:cNvSpPr txBox="1">
            <a:spLocks noChangeArrowheads="1"/>
          </p:cNvSpPr>
          <p:nvPr/>
        </p:nvSpPr>
        <p:spPr bwMode="auto">
          <a:xfrm>
            <a:off x="5886450" y="3068638"/>
            <a:ext cx="31686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Озеро расположено  в красивейшем месте, берега озера украшает множество разных растений ,которые можно встретить только на берегу Байкала.</a:t>
            </a:r>
          </a:p>
        </p:txBody>
      </p:sp>
      <p:sp>
        <p:nvSpPr>
          <p:cNvPr id="39943" name="TextBox 5"/>
          <p:cNvSpPr txBox="1">
            <a:spLocks noChangeArrowheads="1"/>
          </p:cNvSpPr>
          <p:nvPr/>
        </p:nvSpPr>
        <p:spPr bwMode="auto">
          <a:xfrm>
            <a:off x="6386513" y="2311400"/>
            <a:ext cx="2663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Ни с чем не сравнима красота жемчуга.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1938" y="0"/>
            <a:ext cx="9201151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5" descr="pic2a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287338" y="232410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голомянка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8563" y="5638800"/>
            <a:ext cx="16510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6227763" y="58308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щука</a:t>
            </a:r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1412875"/>
            <a:ext cx="187325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2743200"/>
            <a:ext cx="16557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18"/>
          <p:cNvSpPr txBox="1">
            <a:spLocks noChangeArrowheads="1"/>
          </p:cNvSpPr>
          <p:nvPr/>
        </p:nvSpPr>
        <p:spPr bwMode="auto">
          <a:xfrm>
            <a:off x="1314450" y="3916363"/>
            <a:ext cx="877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нерпа</a:t>
            </a:r>
          </a:p>
        </p:txBody>
      </p:sp>
      <p:pic>
        <p:nvPicPr>
          <p:cNvPr id="409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41279">
            <a:off x="-15875" y="4346575"/>
            <a:ext cx="2120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TextBox 20"/>
          <p:cNvSpPr txBox="1">
            <a:spLocks noChangeArrowheads="1"/>
          </p:cNvSpPr>
          <p:nvPr/>
        </p:nvSpPr>
        <p:spPr bwMode="auto">
          <a:xfrm>
            <a:off x="3684588" y="3652838"/>
            <a:ext cx="1104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таймень</a:t>
            </a:r>
          </a:p>
        </p:txBody>
      </p:sp>
      <p:sp>
        <p:nvSpPr>
          <p:cNvPr id="40971" name="TextBox 21"/>
          <p:cNvSpPr txBox="1">
            <a:spLocks noChangeArrowheads="1"/>
          </p:cNvSpPr>
          <p:nvPr/>
        </p:nvSpPr>
        <p:spPr bwMode="auto">
          <a:xfrm>
            <a:off x="2268538" y="2743200"/>
            <a:ext cx="503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</a:t>
            </a:r>
          </a:p>
        </p:txBody>
      </p:sp>
      <p:sp>
        <p:nvSpPr>
          <p:cNvPr id="40972" name="TextBox 23"/>
          <p:cNvSpPr txBox="1">
            <a:spLocks noChangeArrowheads="1"/>
          </p:cNvSpPr>
          <p:nvPr/>
        </p:nvSpPr>
        <p:spPr bwMode="auto">
          <a:xfrm>
            <a:off x="2268538" y="6200775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0973" name="TextBox 24"/>
          <p:cNvSpPr txBox="1">
            <a:spLocks noChangeArrowheads="1"/>
          </p:cNvSpPr>
          <p:nvPr/>
        </p:nvSpPr>
        <p:spPr bwMode="auto">
          <a:xfrm>
            <a:off x="436563" y="51689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омуль</a:t>
            </a:r>
          </a:p>
        </p:txBody>
      </p:sp>
      <p:pic>
        <p:nvPicPr>
          <p:cNvPr id="40974" name="Picture 7" descr="http://im5-tub-ru.yandex.net/i?id=3875020-24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6813" y="5221288"/>
            <a:ext cx="1876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5" name="TextBox 27"/>
          <p:cNvSpPr txBox="1">
            <a:spLocks noChangeArrowheads="1"/>
          </p:cNvSpPr>
          <p:nvPr/>
        </p:nvSpPr>
        <p:spPr bwMode="auto">
          <a:xfrm>
            <a:off x="287338" y="6281738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хариус</a:t>
            </a:r>
          </a:p>
        </p:txBody>
      </p:sp>
      <p:pic>
        <p:nvPicPr>
          <p:cNvPr id="4097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5663" y="1265238"/>
            <a:ext cx="1524000" cy="1428750"/>
          </a:xfrm>
          <a:prstGeom prst="rect">
            <a:avLst/>
          </a:prstGeom>
          <a:blipFill dpi="0" rotWithShape="1">
            <a:blip r:embed="rId11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40977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-1874816">
            <a:off x="2616200" y="2959100"/>
            <a:ext cx="2157413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8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92475" y="4127500"/>
            <a:ext cx="23510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9" name="TextBox 32"/>
          <p:cNvSpPr txBox="1">
            <a:spLocks noChangeArrowheads="1"/>
          </p:cNvSpPr>
          <p:nvPr/>
        </p:nvSpPr>
        <p:spPr bwMode="auto">
          <a:xfrm>
            <a:off x="7235825" y="2671763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карп</a:t>
            </a:r>
          </a:p>
        </p:txBody>
      </p:sp>
      <p:sp>
        <p:nvSpPr>
          <p:cNvPr id="40980" name="TextBox 33"/>
          <p:cNvSpPr txBox="1">
            <a:spLocks noChangeArrowheads="1"/>
          </p:cNvSpPr>
          <p:nvPr/>
        </p:nvSpPr>
        <p:spPr bwMode="auto">
          <a:xfrm>
            <a:off x="7016750" y="41417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сом</a:t>
            </a:r>
          </a:p>
        </p:txBody>
      </p:sp>
      <p:sp>
        <p:nvSpPr>
          <p:cNvPr id="40981" name="TextBox 34"/>
          <p:cNvSpPr txBox="1">
            <a:spLocks noChangeArrowheads="1"/>
          </p:cNvSpPr>
          <p:nvPr/>
        </p:nvSpPr>
        <p:spPr bwMode="auto">
          <a:xfrm>
            <a:off x="4764088" y="277495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0982" name="TextBox 35"/>
          <p:cNvSpPr txBox="1">
            <a:spLocks noChangeArrowheads="1"/>
          </p:cNvSpPr>
          <p:nvPr/>
        </p:nvSpPr>
        <p:spPr bwMode="auto">
          <a:xfrm>
            <a:off x="2909888" y="62484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0983" name="TextBox 36"/>
          <p:cNvSpPr txBox="1">
            <a:spLocks noChangeArrowheads="1"/>
          </p:cNvSpPr>
          <p:nvPr/>
        </p:nvSpPr>
        <p:spPr bwMode="auto">
          <a:xfrm>
            <a:off x="4124325" y="52212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осетр</a:t>
            </a:r>
          </a:p>
        </p:txBody>
      </p:sp>
      <p:pic>
        <p:nvPicPr>
          <p:cNvPr id="40984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648404">
            <a:off x="4195763" y="1897063"/>
            <a:ext cx="21097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5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24563" y="3049588"/>
            <a:ext cx="25304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6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89588" y="4506913"/>
            <a:ext cx="2085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7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59538" y="1585913"/>
            <a:ext cx="214153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8" name="TextBox 11"/>
          <p:cNvSpPr txBox="1">
            <a:spLocks noChangeArrowheads="1"/>
          </p:cNvSpPr>
          <p:nvPr/>
        </p:nvSpPr>
        <p:spPr bwMode="auto">
          <a:xfrm>
            <a:off x="1044575" y="385763"/>
            <a:ext cx="4422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Кто лишний?</a:t>
            </a:r>
          </a:p>
        </p:txBody>
      </p:sp>
      <p:sp>
        <p:nvSpPr>
          <p:cNvPr id="40989" name="TextBox 43"/>
          <p:cNvSpPr txBox="1">
            <a:spLocks noChangeArrowheads="1"/>
          </p:cNvSpPr>
          <p:nvPr/>
        </p:nvSpPr>
        <p:spPr bwMode="auto">
          <a:xfrm>
            <a:off x="6173788" y="341313"/>
            <a:ext cx="17605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  <a:latin typeface="Calibri" pitchFamily="34" charset="0"/>
              </a:rPr>
              <a:t>? ?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77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pic>
        <p:nvPicPr>
          <p:cNvPr id="41987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19475" y="333375"/>
            <a:ext cx="20161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нерпа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1341438"/>
            <a:ext cx="5935662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1476375" y="6092825"/>
            <a:ext cx="5975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Уникальное животное – байкальская нерпа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1938" y="0"/>
            <a:ext cx="9201151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5" descr="pic2a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287338" y="232410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голомянка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8563" y="5638800"/>
            <a:ext cx="16510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10"/>
          <p:cNvSpPr txBox="1">
            <a:spLocks noChangeArrowheads="1"/>
          </p:cNvSpPr>
          <p:nvPr/>
        </p:nvSpPr>
        <p:spPr bwMode="auto">
          <a:xfrm>
            <a:off x="6227763" y="58308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щука</a:t>
            </a:r>
          </a:p>
        </p:txBody>
      </p:sp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1412875"/>
            <a:ext cx="187325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41279">
            <a:off x="-15875" y="4346575"/>
            <a:ext cx="2120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Box 20"/>
          <p:cNvSpPr txBox="1">
            <a:spLocks noChangeArrowheads="1"/>
          </p:cNvSpPr>
          <p:nvPr/>
        </p:nvSpPr>
        <p:spPr bwMode="auto">
          <a:xfrm>
            <a:off x="2951163" y="3771900"/>
            <a:ext cx="110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таймень</a:t>
            </a:r>
          </a:p>
        </p:txBody>
      </p:sp>
      <p:sp>
        <p:nvSpPr>
          <p:cNvPr id="44041" name="TextBox 21"/>
          <p:cNvSpPr txBox="1">
            <a:spLocks noChangeArrowheads="1"/>
          </p:cNvSpPr>
          <p:nvPr/>
        </p:nvSpPr>
        <p:spPr bwMode="auto">
          <a:xfrm>
            <a:off x="2268538" y="2743200"/>
            <a:ext cx="503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</a:t>
            </a:r>
          </a:p>
        </p:txBody>
      </p:sp>
      <p:sp>
        <p:nvSpPr>
          <p:cNvPr id="44042" name="TextBox 23"/>
          <p:cNvSpPr txBox="1">
            <a:spLocks noChangeArrowheads="1"/>
          </p:cNvSpPr>
          <p:nvPr/>
        </p:nvSpPr>
        <p:spPr bwMode="auto">
          <a:xfrm>
            <a:off x="2268538" y="6200775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4043" name="TextBox 24"/>
          <p:cNvSpPr txBox="1">
            <a:spLocks noChangeArrowheads="1"/>
          </p:cNvSpPr>
          <p:nvPr/>
        </p:nvSpPr>
        <p:spPr bwMode="auto">
          <a:xfrm>
            <a:off x="436563" y="51689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омуль</a:t>
            </a:r>
          </a:p>
        </p:txBody>
      </p:sp>
      <p:pic>
        <p:nvPicPr>
          <p:cNvPr id="44044" name="Picture 7" descr="http://im5-tub-ru.yandex.net/i?id=3875020-24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6813" y="5221288"/>
            <a:ext cx="1876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Box 27"/>
          <p:cNvSpPr txBox="1">
            <a:spLocks noChangeArrowheads="1"/>
          </p:cNvSpPr>
          <p:nvPr/>
        </p:nvSpPr>
        <p:spPr bwMode="auto">
          <a:xfrm>
            <a:off x="287338" y="6281738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хариус</a:t>
            </a:r>
          </a:p>
        </p:txBody>
      </p:sp>
      <p:pic>
        <p:nvPicPr>
          <p:cNvPr id="4404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5663" y="1265238"/>
            <a:ext cx="1524000" cy="1428750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44047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1874816">
            <a:off x="1330325" y="3152775"/>
            <a:ext cx="2157413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8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92475" y="4127500"/>
            <a:ext cx="23510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9" name="TextBox 32"/>
          <p:cNvSpPr txBox="1">
            <a:spLocks noChangeArrowheads="1"/>
          </p:cNvSpPr>
          <p:nvPr/>
        </p:nvSpPr>
        <p:spPr bwMode="auto">
          <a:xfrm>
            <a:off x="7235825" y="2671763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карп</a:t>
            </a:r>
          </a:p>
        </p:txBody>
      </p:sp>
      <p:sp>
        <p:nvSpPr>
          <p:cNvPr id="44050" name="TextBox 33"/>
          <p:cNvSpPr txBox="1">
            <a:spLocks noChangeArrowheads="1"/>
          </p:cNvSpPr>
          <p:nvPr/>
        </p:nvSpPr>
        <p:spPr bwMode="auto">
          <a:xfrm>
            <a:off x="7016750" y="41417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сом</a:t>
            </a:r>
          </a:p>
        </p:txBody>
      </p:sp>
      <p:sp>
        <p:nvSpPr>
          <p:cNvPr id="44051" name="TextBox 34"/>
          <p:cNvSpPr txBox="1">
            <a:spLocks noChangeArrowheads="1"/>
          </p:cNvSpPr>
          <p:nvPr/>
        </p:nvSpPr>
        <p:spPr bwMode="auto">
          <a:xfrm>
            <a:off x="4764088" y="277495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4052" name="TextBox 35"/>
          <p:cNvSpPr txBox="1">
            <a:spLocks noChangeArrowheads="1"/>
          </p:cNvSpPr>
          <p:nvPr/>
        </p:nvSpPr>
        <p:spPr bwMode="auto">
          <a:xfrm>
            <a:off x="2909888" y="62484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4053" name="TextBox 36"/>
          <p:cNvSpPr txBox="1">
            <a:spLocks noChangeArrowheads="1"/>
          </p:cNvSpPr>
          <p:nvPr/>
        </p:nvSpPr>
        <p:spPr bwMode="auto">
          <a:xfrm>
            <a:off x="4124325" y="52212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осетр</a:t>
            </a:r>
          </a:p>
        </p:txBody>
      </p:sp>
      <p:pic>
        <p:nvPicPr>
          <p:cNvPr id="44054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648404">
            <a:off x="4195763" y="1897063"/>
            <a:ext cx="21097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5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24563" y="3049588"/>
            <a:ext cx="25304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6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89588" y="4506913"/>
            <a:ext cx="2085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7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59538" y="1585913"/>
            <a:ext cx="214153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8" name="TextBox 11"/>
          <p:cNvSpPr txBox="1">
            <a:spLocks noChangeArrowheads="1"/>
          </p:cNvSpPr>
          <p:nvPr/>
        </p:nvSpPr>
        <p:spPr bwMode="auto">
          <a:xfrm>
            <a:off x="1044575" y="385763"/>
            <a:ext cx="4422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Кто  ещё лишний?</a:t>
            </a:r>
          </a:p>
        </p:txBody>
      </p:sp>
      <p:sp>
        <p:nvSpPr>
          <p:cNvPr id="44059" name="TextBox 43"/>
          <p:cNvSpPr txBox="1">
            <a:spLocks noChangeArrowheads="1"/>
          </p:cNvSpPr>
          <p:nvPr/>
        </p:nvSpPr>
        <p:spPr bwMode="auto">
          <a:xfrm>
            <a:off x="6173788" y="341313"/>
            <a:ext cx="17605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  <a:latin typeface="Calibri" pitchFamily="34" charset="0"/>
              </a:rPr>
              <a:t>? ?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77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pic>
        <p:nvPicPr>
          <p:cNvPr id="45059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84438" y="333375"/>
            <a:ext cx="29511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голомянка</a:t>
            </a:r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1476375" y="6092825"/>
            <a:ext cx="5975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Живородящая рыба – голомянка.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8" y="1289050"/>
            <a:ext cx="664051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41275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pic2a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8563" y="5638800"/>
            <a:ext cx="16510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6227763" y="58308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щука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1279">
            <a:off x="257175" y="3635375"/>
            <a:ext cx="2120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20"/>
          <p:cNvSpPr txBox="1">
            <a:spLocks noChangeArrowheads="1"/>
          </p:cNvSpPr>
          <p:nvPr/>
        </p:nvSpPr>
        <p:spPr bwMode="auto">
          <a:xfrm>
            <a:off x="3255963" y="3260725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таймень</a:t>
            </a:r>
          </a:p>
        </p:txBody>
      </p:sp>
      <p:sp>
        <p:nvSpPr>
          <p:cNvPr id="47111" name="TextBox 21"/>
          <p:cNvSpPr txBox="1">
            <a:spLocks noChangeArrowheads="1"/>
          </p:cNvSpPr>
          <p:nvPr/>
        </p:nvSpPr>
        <p:spPr bwMode="auto">
          <a:xfrm>
            <a:off x="1317625" y="2967038"/>
            <a:ext cx="50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</a:t>
            </a:r>
          </a:p>
        </p:txBody>
      </p:sp>
      <p:sp>
        <p:nvSpPr>
          <p:cNvPr id="47112" name="TextBox 23"/>
          <p:cNvSpPr txBox="1">
            <a:spLocks noChangeArrowheads="1"/>
          </p:cNvSpPr>
          <p:nvPr/>
        </p:nvSpPr>
        <p:spPr bwMode="auto">
          <a:xfrm>
            <a:off x="2268538" y="6200775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7113" name="TextBox 24"/>
          <p:cNvSpPr txBox="1">
            <a:spLocks noChangeArrowheads="1"/>
          </p:cNvSpPr>
          <p:nvPr/>
        </p:nvSpPr>
        <p:spPr bwMode="auto">
          <a:xfrm>
            <a:off x="604838" y="4673600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омуль</a:t>
            </a:r>
          </a:p>
        </p:txBody>
      </p:sp>
      <p:pic>
        <p:nvPicPr>
          <p:cNvPr id="47114" name="Picture 7" descr="http://im5-tub-ru.yandex.net/i?id=3875020-24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813" y="5221288"/>
            <a:ext cx="1876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Box 27"/>
          <p:cNvSpPr txBox="1">
            <a:spLocks noChangeArrowheads="1"/>
          </p:cNvSpPr>
          <p:nvPr/>
        </p:nvSpPr>
        <p:spPr bwMode="auto">
          <a:xfrm>
            <a:off x="287338" y="6281738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хариус</a:t>
            </a:r>
          </a:p>
        </p:txBody>
      </p:sp>
      <p:pic>
        <p:nvPicPr>
          <p:cNvPr id="4711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75" y="1498600"/>
            <a:ext cx="1524000" cy="1428750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4711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874816">
            <a:off x="2230438" y="2444750"/>
            <a:ext cx="21574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49575" y="3722688"/>
            <a:ext cx="23510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9" name="TextBox 32"/>
          <p:cNvSpPr txBox="1">
            <a:spLocks noChangeArrowheads="1"/>
          </p:cNvSpPr>
          <p:nvPr/>
        </p:nvSpPr>
        <p:spPr bwMode="auto">
          <a:xfrm>
            <a:off x="7235825" y="2671763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карп</a:t>
            </a:r>
          </a:p>
        </p:txBody>
      </p:sp>
      <p:sp>
        <p:nvSpPr>
          <p:cNvPr id="47120" name="TextBox 33"/>
          <p:cNvSpPr txBox="1">
            <a:spLocks noChangeArrowheads="1"/>
          </p:cNvSpPr>
          <p:nvPr/>
        </p:nvSpPr>
        <p:spPr bwMode="auto">
          <a:xfrm>
            <a:off x="7016750" y="41417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сом</a:t>
            </a:r>
          </a:p>
        </p:txBody>
      </p:sp>
      <p:sp>
        <p:nvSpPr>
          <p:cNvPr id="47121" name="TextBox 34"/>
          <p:cNvSpPr txBox="1">
            <a:spLocks noChangeArrowheads="1"/>
          </p:cNvSpPr>
          <p:nvPr/>
        </p:nvSpPr>
        <p:spPr bwMode="auto">
          <a:xfrm>
            <a:off x="4764088" y="277495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7122" name="TextBox 35"/>
          <p:cNvSpPr txBox="1">
            <a:spLocks noChangeArrowheads="1"/>
          </p:cNvSpPr>
          <p:nvPr/>
        </p:nvSpPr>
        <p:spPr bwMode="auto">
          <a:xfrm>
            <a:off x="2909888" y="62484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47123" name="TextBox 36"/>
          <p:cNvSpPr txBox="1">
            <a:spLocks noChangeArrowheads="1"/>
          </p:cNvSpPr>
          <p:nvPr/>
        </p:nvSpPr>
        <p:spPr bwMode="auto">
          <a:xfrm>
            <a:off x="3884613" y="4664075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осетр</a:t>
            </a:r>
          </a:p>
        </p:txBody>
      </p:sp>
      <p:pic>
        <p:nvPicPr>
          <p:cNvPr id="4712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48404">
            <a:off x="4195763" y="1897063"/>
            <a:ext cx="21097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5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24563" y="3049588"/>
            <a:ext cx="25304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6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9588" y="4506913"/>
            <a:ext cx="2085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7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59538" y="1585913"/>
            <a:ext cx="214153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8" name="TextBox 11"/>
          <p:cNvSpPr txBox="1">
            <a:spLocks noChangeArrowheads="1"/>
          </p:cNvSpPr>
          <p:nvPr/>
        </p:nvSpPr>
        <p:spPr bwMode="auto">
          <a:xfrm>
            <a:off x="1044575" y="385763"/>
            <a:ext cx="691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 Самая многочисленная рыба?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77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pic>
        <p:nvPicPr>
          <p:cNvPr id="48131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11"/>
          <p:cNvSpPr txBox="1">
            <a:spLocks noChangeArrowheads="1"/>
          </p:cNvSpPr>
          <p:nvPr/>
        </p:nvSpPr>
        <p:spPr bwMode="auto">
          <a:xfrm>
            <a:off x="3059113" y="349250"/>
            <a:ext cx="34575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  Омуль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684213" y="6092825"/>
            <a:ext cx="727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Самая многочисленная рыба – байкальский омуль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311275"/>
            <a:ext cx="63817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41275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5" descr="pic2a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8563" y="5638800"/>
            <a:ext cx="16510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6227763" y="58308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щука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1279">
            <a:off x="257175" y="3635375"/>
            <a:ext cx="2120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Box 20"/>
          <p:cNvSpPr txBox="1">
            <a:spLocks noChangeArrowheads="1"/>
          </p:cNvSpPr>
          <p:nvPr/>
        </p:nvSpPr>
        <p:spPr bwMode="auto">
          <a:xfrm>
            <a:off x="3255963" y="3260725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таймень</a:t>
            </a:r>
          </a:p>
        </p:txBody>
      </p:sp>
      <p:sp>
        <p:nvSpPr>
          <p:cNvPr id="50183" name="TextBox 21"/>
          <p:cNvSpPr txBox="1">
            <a:spLocks noChangeArrowheads="1"/>
          </p:cNvSpPr>
          <p:nvPr/>
        </p:nvSpPr>
        <p:spPr bwMode="auto">
          <a:xfrm>
            <a:off x="1317625" y="2967038"/>
            <a:ext cx="50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</a:t>
            </a:r>
          </a:p>
        </p:txBody>
      </p:sp>
      <p:sp>
        <p:nvSpPr>
          <p:cNvPr id="50184" name="TextBox 23"/>
          <p:cNvSpPr txBox="1">
            <a:spLocks noChangeArrowheads="1"/>
          </p:cNvSpPr>
          <p:nvPr/>
        </p:nvSpPr>
        <p:spPr bwMode="auto">
          <a:xfrm>
            <a:off x="2268538" y="6200775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50185" name="TextBox 24"/>
          <p:cNvSpPr txBox="1">
            <a:spLocks noChangeArrowheads="1"/>
          </p:cNvSpPr>
          <p:nvPr/>
        </p:nvSpPr>
        <p:spPr bwMode="auto">
          <a:xfrm>
            <a:off x="604838" y="4673600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омуль</a:t>
            </a:r>
          </a:p>
        </p:txBody>
      </p:sp>
      <p:pic>
        <p:nvPicPr>
          <p:cNvPr id="50186" name="Picture 7" descr="http://im5-tub-ru.yandex.net/i?id=3875020-24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813" y="5221288"/>
            <a:ext cx="1876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Box 27"/>
          <p:cNvSpPr txBox="1">
            <a:spLocks noChangeArrowheads="1"/>
          </p:cNvSpPr>
          <p:nvPr/>
        </p:nvSpPr>
        <p:spPr bwMode="auto">
          <a:xfrm>
            <a:off x="287338" y="6281738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хариус</a:t>
            </a:r>
          </a:p>
        </p:txBody>
      </p:sp>
      <p:pic>
        <p:nvPicPr>
          <p:cNvPr id="5018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75" y="1498600"/>
            <a:ext cx="1524000" cy="1428750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5018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874816">
            <a:off x="2230438" y="2444750"/>
            <a:ext cx="21574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49575" y="3722688"/>
            <a:ext cx="23510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1" name="TextBox 32"/>
          <p:cNvSpPr txBox="1">
            <a:spLocks noChangeArrowheads="1"/>
          </p:cNvSpPr>
          <p:nvPr/>
        </p:nvSpPr>
        <p:spPr bwMode="auto">
          <a:xfrm>
            <a:off x="7235825" y="2671763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карп</a:t>
            </a:r>
          </a:p>
        </p:txBody>
      </p:sp>
      <p:sp>
        <p:nvSpPr>
          <p:cNvPr id="50192" name="TextBox 33"/>
          <p:cNvSpPr txBox="1">
            <a:spLocks noChangeArrowheads="1"/>
          </p:cNvSpPr>
          <p:nvPr/>
        </p:nvSpPr>
        <p:spPr bwMode="auto">
          <a:xfrm>
            <a:off x="7016750" y="41417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сом</a:t>
            </a:r>
          </a:p>
        </p:txBody>
      </p:sp>
      <p:sp>
        <p:nvSpPr>
          <p:cNvPr id="50193" name="TextBox 34"/>
          <p:cNvSpPr txBox="1">
            <a:spLocks noChangeArrowheads="1"/>
          </p:cNvSpPr>
          <p:nvPr/>
        </p:nvSpPr>
        <p:spPr bwMode="auto">
          <a:xfrm>
            <a:off x="4764088" y="277495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50194" name="TextBox 35"/>
          <p:cNvSpPr txBox="1">
            <a:spLocks noChangeArrowheads="1"/>
          </p:cNvSpPr>
          <p:nvPr/>
        </p:nvSpPr>
        <p:spPr bwMode="auto">
          <a:xfrm>
            <a:off x="2909888" y="62484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50195" name="TextBox 36"/>
          <p:cNvSpPr txBox="1">
            <a:spLocks noChangeArrowheads="1"/>
          </p:cNvSpPr>
          <p:nvPr/>
        </p:nvSpPr>
        <p:spPr bwMode="auto">
          <a:xfrm>
            <a:off x="3884613" y="4664075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осетр</a:t>
            </a:r>
          </a:p>
        </p:txBody>
      </p:sp>
      <p:pic>
        <p:nvPicPr>
          <p:cNvPr id="5019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48404">
            <a:off x="4195763" y="1897063"/>
            <a:ext cx="21097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7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24563" y="3049588"/>
            <a:ext cx="25304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8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9588" y="4506913"/>
            <a:ext cx="2085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9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59538" y="1585913"/>
            <a:ext cx="214153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00" name="TextBox 11"/>
          <p:cNvSpPr txBox="1">
            <a:spLocks noChangeArrowheads="1"/>
          </p:cNvSpPr>
          <p:nvPr/>
        </p:nvSpPr>
        <p:spPr bwMode="auto">
          <a:xfrm>
            <a:off x="2090738" y="398463"/>
            <a:ext cx="6911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 Группа лососевых?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688800" cy="185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4213" y="549275"/>
            <a:ext cx="7920037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  <a:cs typeface="+mn-cs"/>
              </a:rPr>
              <a:t>Цели: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+mn-lt"/>
                <a:cs typeface="+mn-cs"/>
              </a:rPr>
              <a:t>Расширить кругозор учащихся об озере Байкал.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+mn-lt"/>
                <a:cs typeface="+mn-cs"/>
              </a:rPr>
              <a:t>Познакомить с его размерами, красотой, удивительным животным миром, и значением его для людей.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+mn-lt"/>
                <a:cs typeface="+mn-cs"/>
              </a:rPr>
              <a:t>Прививать бережное отношение и охране уникальной нашей жемчужине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77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pic>
        <p:nvPicPr>
          <p:cNvPr id="51203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0113" y="188913"/>
            <a:ext cx="7848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 Хариус,  сиг, таймень</a:t>
            </a:r>
          </a:p>
        </p:txBody>
      </p:sp>
      <p:sp>
        <p:nvSpPr>
          <p:cNvPr id="51205" name="TextBox 3"/>
          <p:cNvSpPr txBox="1">
            <a:spLocks noChangeArrowheads="1"/>
          </p:cNvSpPr>
          <p:nvPr/>
        </p:nvSpPr>
        <p:spPr bwMode="auto">
          <a:xfrm>
            <a:off x="684213" y="6092825"/>
            <a:ext cx="727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Нерест лосося проходит в реках с бурным течением</a:t>
            </a:r>
          </a:p>
        </p:txBody>
      </p:sp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413"/>
            <a:ext cx="41544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1250950"/>
            <a:ext cx="367188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3646488"/>
            <a:ext cx="360045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TextBox 1"/>
          <p:cNvSpPr txBox="1">
            <a:spLocks noChangeArrowheads="1"/>
          </p:cNvSpPr>
          <p:nvPr/>
        </p:nvSpPr>
        <p:spPr bwMode="auto">
          <a:xfrm>
            <a:off x="323850" y="4000500"/>
            <a:ext cx="1944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хариус</a:t>
            </a:r>
          </a:p>
        </p:txBody>
      </p:sp>
      <p:sp>
        <p:nvSpPr>
          <p:cNvPr id="51210" name="TextBox 12"/>
          <p:cNvSpPr txBox="1">
            <a:spLocks noChangeArrowheads="1"/>
          </p:cNvSpPr>
          <p:nvPr/>
        </p:nvSpPr>
        <p:spPr bwMode="auto">
          <a:xfrm>
            <a:off x="5724525" y="5616575"/>
            <a:ext cx="1943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latin typeface="Calibri" pitchFamily="34" charset="0"/>
              </a:rPr>
              <a:t>     </a:t>
            </a:r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сиг</a:t>
            </a:r>
          </a:p>
        </p:txBody>
      </p:sp>
      <p:sp>
        <p:nvSpPr>
          <p:cNvPr id="51211" name="TextBox 13"/>
          <p:cNvSpPr txBox="1">
            <a:spLocks noChangeArrowheads="1"/>
          </p:cNvSpPr>
          <p:nvPr/>
        </p:nvSpPr>
        <p:spPr bwMode="auto">
          <a:xfrm>
            <a:off x="6424613" y="4000500"/>
            <a:ext cx="2324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таймень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41275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5" descr="pic2a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8563" y="5638800"/>
            <a:ext cx="16510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10"/>
          <p:cNvSpPr txBox="1">
            <a:spLocks noChangeArrowheads="1"/>
          </p:cNvSpPr>
          <p:nvPr/>
        </p:nvSpPr>
        <p:spPr bwMode="auto">
          <a:xfrm>
            <a:off x="6227763" y="5830888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щука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1279">
            <a:off x="257175" y="3635375"/>
            <a:ext cx="2120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Box 20"/>
          <p:cNvSpPr txBox="1">
            <a:spLocks noChangeArrowheads="1"/>
          </p:cNvSpPr>
          <p:nvPr/>
        </p:nvSpPr>
        <p:spPr bwMode="auto">
          <a:xfrm>
            <a:off x="3255963" y="3260725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таймень</a:t>
            </a:r>
          </a:p>
        </p:txBody>
      </p:sp>
      <p:sp>
        <p:nvSpPr>
          <p:cNvPr id="53255" name="TextBox 21"/>
          <p:cNvSpPr txBox="1">
            <a:spLocks noChangeArrowheads="1"/>
          </p:cNvSpPr>
          <p:nvPr/>
        </p:nvSpPr>
        <p:spPr bwMode="auto">
          <a:xfrm>
            <a:off x="1317625" y="2967038"/>
            <a:ext cx="50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</a:t>
            </a:r>
          </a:p>
        </p:txBody>
      </p:sp>
      <p:sp>
        <p:nvSpPr>
          <p:cNvPr id="53256" name="TextBox 23"/>
          <p:cNvSpPr txBox="1">
            <a:spLocks noChangeArrowheads="1"/>
          </p:cNvSpPr>
          <p:nvPr/>
        </p:nvSpPr>
        <p:spPr bwMode="auto">
          <a:xfrm>
            <a:off x="2268538" y="6200775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53257" name="TextBox 24"/>
          <p:cNvSpPr txBox="1">
            <a:spLocks noChangeArrowheads="1"/>
          </p:cNvSpPr>
          <p:nvPr/>
        </p:nvSpPr>
        <p:spPr bwMode="auto">
          <a:xfrm>
            <a:off x="604838" y="4673600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омуль</a:t>
            </a:r>
          </a:p>
        </p:txBody>
      </p:sp>
      <p:pic>
        <p:nvPicPr>
          <p:cNvPr id="53258" name="Picture 7" descr="http://im5-tub-ru.yandex.net/i?id=3875020-24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813" y="5221288"/>
            <a:ext cx="1876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TextBox 27"/>
          <p:cNvSpPr txBox="1">
            <a:spLocks noChangeArrowheads="1"/>
          </p:cNvSpPr>
          <p:nvPr/>
        </p:nvSpPr>
        <p:spPr bwMode="auto">
          <a:xfrm>
            <a:off x="287338" y="6281738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хариус</a:t>
            </a:r>
          </a:p>
        </p:txBody>
      </p:sp>
      <p:pic>
        <p:nvPicPr>
          <p:cNvPr id="5326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75" y="1498600"/>
            <a:ext cx="1524000" cy="1428750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5326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1874816">
            <a:off x="2230438" y="2444750"/>
            <a:ext cx="21574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49575" y="3722688"/>
            <a:ext cx="235108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TextBox 32"/>
          <p:cNvSpPr txBox="1">
            <a:spLocks noChangeArrowheads="1"/>
          </p:cNvSpPr>
          <p:nvPr/>
        </p:nvSpPr>
        <p:spPr bwMode="auto">
          <a:xfrm>
            <a:off x="7235825" y="2671763"/>
            <a:ext cx="87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карп</a:t>
            </a:r>
          </a:p>
        </p:txBody>
      </p:sp>
      <p:sp>
        <p:nvSpPr>
          <p:cNvPr id="53264" name="TextBox 33"/>
          <p:cNvSpPr txBox="1">
            <a:spLocks noChangeArrowheads="1"/>
          </p:cNvSpPr>
          <p:nvPr/>
        </p:nvSpPr>
        <p:spPr bwMode="auto">
          <a:xfrm>
            <a:off x="7016750" y="41417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сом</a:t>
            </a:r>
          </a:p>
        </p:txBody>
      </p:sp>
      <p:sp>
        <p:nvSpPr>
          <p:cNvPr id="53265" name="TextBox 34"/>
          <p:cNvSpPr txBox="1">
            <a:spLocks noChangeArrowheads="1"/>
          </p:cNvSpPr>
          <p:nvPr/>
        </p:nvSpPr>
        <p:spPr bwMode="auto">
          <a:xfrm>
            <a:off x="4764088" y="277495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53266" name="TextBox 35"/>
          <p:cNvSpPr txBox="1">
            <a:spLocks noChangeArrowheads="1"/>
          </p:cNvSpPr>
          <p:nvPr/>
        </p:nvSpPr>
        <p:spPr bwMode="auto">
          <a:xfrm>
            <a:off x="2909888" y="6248400"/>
            <a:ext cx="87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</a:t>
            </a:r>
          </a:p>
        </p:txBody>
      </p:sp>
      <p:sp>
        <p:nvSpPr>
          <p:cNvPr id="53267" name="TextBox 36"/>
          <p:cNvSpPr txBox="1">
            <a:spLocks noChangeArrowheads="1"/>
          </p:cNvSpPr>
          <p:nvPr/>
        </p:nvSpPr>
        <p:spPr bwMode="auto">
          <a:xfrm>
            <a:off x="3884613" y="4664075"/>
            <a:ext cx="879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осетр</a:t>
            </a:r>
          </a:p>
        </p:txBody>
      </p:sp>
      <p:pic>
        <p:nvPicPr>
          <p:cNvPr id="5326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48404">
            <a:off x="4195763" y="1897063"/>
            <a:ext cx="21097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9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24563" y="3049588"/>
            <a:ext cx="25304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0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9588" y="4506913"/>
            <a:ext cx="20859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1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59538" y="1585913"/>
            <a:ext cx="2141537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2" name="TextBox 11"/>
          <p:cNvSpPr txBox="1">
            <a:spLocks noChangeArrowheads="1"/>
          </p:cNvSpPr>
          <p:nvPr/>
        </p:nvSpPr>
        <p:spPr bwMode="auto">
          <a:xfrm>
            <a:off x="2090738" y="398463"/>
            <a:ext cx="6911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libri" pitchFamily="34" charset="0"/>
              </a:rPr>
              <a:t> Группа осетровых?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77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sp>
        <p:nvSpPr>
          <p:cNvPr id="54275" name="TextBox 11"/>
          <p:cNvSpPr txBox="1">
            <a:spLocks noChangeArrowheads="1"/>
          </p:cNvSpPr>
          <p:nvPr/>
        </p:nvSpPr>
        <p:spPr bwMode="auto">
          <a:xfrm>
            <a:off x="2860675" y="260350"/>
            <a:ext cx="34559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  Осётр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684213" y="6092825"/>
            <a:ext cx="727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Довольно крупная рыба. Икра чёрная.</a:t>
            </a:r>
          </a:p>
        </p:txBody>
      </p:sp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049338"/>
            <a:ext cx="879475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pic2a"/>
          <p:cNvPicPr>
            <a:picLocks noChangeAspect="1" noChangeArrowheads="1"/>
          </p:cNvPicPr>
          <p:nvPr/>
        </p:nvPicPr>
        <p:blipFill>
          <a:blip r:embed="rId5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2950" y="2420938"/>
            <a:ext cx="2822575" cy="3565525"/>
          </a:xfrm>
        </p:spPr>
        <p:txBody>
          <a:bodyPr rtlCol="0">
            <a:normAutofit fontScale="32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r>
              <a:rPr lang="ru-RU" sz="10000" dirty="0" smtClean="0">
                <a:solidFill>
                  <a:srgbClr val="0C0700"/>
                </a:solidFill>
              </a:rPr>
              <a:t>Налим, сом,  щука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0000" dirty="0">
                <a:solidFill>
                  <a:srgbClr val="0C0700"/>
                </a:solidFill>
              </a:rPr>
              <a:t>к</a:t>
            </a:r>
            <a:r>
              <a:rPr lang="ru-RU" sz="10000" dirty="0" smtClean="0">
                <a:solidFill>
                  <a:srgbClr val="0C0700"/>
                </a:solidFill>
              </a:rPr>
              <a:t>арп, карась, окунь.</a:t>
            </a:r>
            <a:endParaRPr lang="ru-RU" sz="10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dirty="0" smtClean="0">
              <a:solidFill>
                <a:srgbClr val="0C0700"/>
              </a:solidFill>
            </a:endParaRPr>
          </a:p>
        </p:txBody>
      </p:sp>
      <p:pic>
        <p:nvPicPr>
          <p:cNvPr id="56323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11"/>
          <p:cNvSpPr txBox="1">
            <a:spLocks noChangeArrowheads="1"/>
          </p:cNvSpPr>
          <p:nvPr/>
        </p:nvSpPr>
        <p:spPr bwMode="auto">
          <a:xfrm>
            <a:off x="1547813" y="349250"/>
            <a:ext cx="49688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  Простые рыбы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700213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1042988" y="6308725"/>
            <a:ext cx="504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Налим – выловленный в Байкале.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63" y="0"/>
            <a:ext cx="10502901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-500063" y="1588"/>
            <a:ext cx="4968876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  Более2600 видов животных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301163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1042988" y="404813"/>
            <a:ext cx="6337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Байкальский целлюлозный комбинат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7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925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8" y="1281113"/>
            <a:ext cx="3614737" cy="3565525"/>
          </a:xfrm>
        </p:spPr>
        <p:txBody>
          <a:bodyPr rtlCol="0">
            <a:normAutofit fontScale="775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 </a:t>
            </a: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88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pic>
        <p:nvPicPr>
          <p:cNvPr id="60419" name="Picture 5" descr="pic2a"/>
          <p:cNvPicPr>
            <a:picLocks noChangeAspect="1" noChangeArrowheads="1"/>
          </p:cNvPicPr>
          <p:nvPr/>
        </p:nvPicPr>
        <p:blipFill>
          <a:blip r:embed="rId4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11"/>
          <p:cNvSpPr txBox="1">
            <a:spLocks noChangeArrowheads="1"/>
          </p:cNvSpPr>
          <p:nvPr/>
        </p:nvSpPr>
        <p:spPr bwMode="auto">
          <a:xfrm>
            <a:off x="1692275" y="349250"/>
            <a:ext cx="6600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   </a:t>
            </a:r>
            <a:r>
              <a:rPr lang="ru-RU" sz="2800" b="1">
                <a:solidFill>
                  <a:srgbClr val="FF0000"/>
                </a:solidFill>
                <a:latin typeface="Calibri" pitchFamily="34" charset="0"/>
              </a:rPr>
              <a:t>Что хорошо? Что плохо?</a:t>
            </a:r>
          </a:p>
        </p:txBody>
      </p:sp>
      <p:sp>
        <p:nvSpPr>
          <p:cNvPr id="60421" name="TextBox 3"/>
          <p:cNvSpPr txBox="1">
            <a:spLocks noChangeArrowheads="1"/>
          </p:cNvSpPr>
          <p:nvPr/>
        </p:nvSpPr>
        <p:spPr bwMode="auto">
          <a:xfrm>
            <a:off x="684213" y="6092825"/>
            <a:ext cx="727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Самая многочисленная рыба – байкальский омуль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388" y="1433513"/>
            <a:ext cx="361473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normAutofit fontScale="77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900" smtClean="0">
                <a:solidFill>
                  <a:srgbClr val="0C0700"/>
                </a:solidFill>
              </a:rPr>
              <a:t>              </a:t>
            </a:r>
            <a:r>
              <a:rPr lang="ru-RU" sz="21600" smtClean="0">
                <a:solidFill>
                  <a:srgbClr val="0C0700"/>
                </a:solidFill>
              </a:rPr>
              <a:t> </a:t>
            </a:r>
            <a:endParaRPr lang="ru-RU" sz="2400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sz="880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4400" smtClean="0">
                <a:solidFill>
                  <a:srgbClr val="A117DF"/>
                </a:solidFill>
              </a:rPr>
              <a:t> </a:t>
            </a:r>
            <a:r>
              <a:rPr lang="ru-RU" sz="2900" smtClean="0">
                <a:solidFill>
                  <a:srgbClr val="0C0700"/>
                </a:solidFill>
              </a:rPr>
              <a:t/>
            </a:r>
            <a:br>
              <a:rPr lang="ru-RU" sz="2900" smtClean="0">
                <a:solidFill>
                  <a:srgbClr val="0C0700"/>
                </a:solidFill>
              </a:rPr>
            </a:br>
            <a:endParaRPr lang="ru-RU" sz="290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sp>
        <p:nvSpPr>
          <p:cNvPr id="60423" name="TextBox 1"/>
          <p:cNvSpPr txBox="1">
            <a:spLocks noChangeArrowheads="1"/>
          </p:cNvSpPr>
          <p:nvPr/>
        </p:nvSpPr>
        <p:spPr bwMode="auto">
          <a:xfrm>
            <a:off x="600075" y="1560513"/>
            <a:ext cx="7343775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  <a:p>
            <a:pPr algn="just"/>
            <a:r>
              <a:rPr lang="ru-RU" sz="3200">
                <a:latin typeface="Calibri" pitchFamily="34" charset="0"/>
              </a:rPr>
              <a:t>Рабочие места людям,   производство картона,   целлюлозы, грязный воздух, отравленная вода, гибель растений, гибель животных, производство бумаги, развитие города, достаток семей, вырубка тайги, изменение экологической обстановки, изменение климата</a:t>
            </a:r>
            <a:r>
              <a:rPr lang="ru-RU"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76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5629" y="2967335"/>
            <a:ext cx="7492757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Байкал – жемчужина.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А жемчуга надо беречь!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9475" y="-100013"/>
            <a:ext cx="10902950" cy="705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1916832"/>
            <a:ext cx="6907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1042988" y="765175"/>
            <a:ext cx="67691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Его природа создавала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В далеком веке.,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В древней мгле…</a:t>
            </a: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1231900"/>
            <a:ext cx="9144000" cy="128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0" y="-6350"/>
            <a:ext cx="64928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Calibri" pitchFamily="34" charset="0"/>
              </a:rPr>
              <a:t>Его природа создавала</a:t>
            </a:r>
          </a:p>
          <a:p>
            <a:r>
              <a:rPr lang="ru-RU" sz="4400" b="1">
                <a:latin typeface="Calibri" pitchFamily="34" charset="0"/>
              </a:rPr>
              <a:t>В далеком веке,</a:t>
            </a:r>
          </a:p>
          <a:p>
            <a:r>
              <a:rPr lang="ru-RU" sz="4400" b="1">
                <a:latin typeface="Calibri" pitchFamily="34" charset="0"/>
              </a:rPr>
              <a:t>В древней мгле…</a:t>
            </a:r>
          </a:p>
          <a:p>
            <a:r>
              <a:rPr lang="ru-RU" sz="4400" b="1">
                <a:latin typeface="Calibri" pitchFamily="34" charset="0"/>
              </a:rPr>
              <a:t>Я вижу контуры Байкала,</a:t>
            </a:r>
          </a:p>
          <a:p>
            <a:r>
              <a:rPr lang="ru-RU" sz="4400" b="1">
                <a:latin typeface="Calibri" pitchFamily="34" charset="0"/>
              </a:rPr>
              <a:t>Как полумесяц на  земле</a:t>
            </a:r>
          </a:p>
          <a:p>
            <a:r>
              <a:rPr lang="ru-RU" sz="4400" b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>
          <a:xfrm>
            <a:off x="5580063" y="14288"/>
            <a:ext cx="3543300" cy="2752725"/>
          </a:xfrm>
          <a:blipFill dpi="0" rotWithShape="1">
            <a:blip r:embed="rId2" cstate="print"/>
            <a:srcRect/>
            <a:tile tx="0" ty="0" sx="100000" sy="100000" flip="none" algn="tl"/>
          </a:blipFill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2000" smtClean="0"/>
          </a:p>
          <a:p>
            <a:pPr marL="0" indent="0" eaLnBrk="1" hangingPunct="1">
              <a:buFont typeface="Arial" charset="0"/>
              <a:buNone/>
            </a:pPr>
            <a:r>
              <a:rPr lang="ru-RU" sz="2000" smtClean="0"/>
              <a:t>Хребты Приморский,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000" smtClean="0"/>
              <a:t>Баргузинский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000" smtClean="0"/>
              <a:t>Его прикрыли с двух сторон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000" smtClean="0"/>
              <a:t>Великой силой исполинской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000" smtClean="0"/>
              <a:t>Байкал издревле наделён.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5580063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2767013"/>
            <a:ext cx="52927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938" y="4224338"/>
            <a:ext cx="3851275" cy="263683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4138"/>
            <a:ext cx="9988550" cy="704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611188" y="5516563"/>
            <a:ext cx="30241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Лесистых гор полуовалы,</a:t>
            </a:r>
          </a:p>
          <a:p>
            <a:r>
              <a:rPr lang="ru-RU">
                <a:latin typeface="Calibri" pitchFamily="34" charset="0"/>
              </a:rPr>
              <a:t>Касанье голубых лекал.</a:t>
            </a:r>
          </a:p>
          <a:p>
            <a:r>
              <a:rPr lang="ru-RU">
                <a:latin typeface="Calibri" pitchFamily="34" charset="0"/>
              </a:rPr>
              <a:t>И скалы, срезанные валом,</a:t>
            </a:r>
          </a:p>
          <a:p>
            <a:r>
              <a:rPr lang="ru-RU">
                <a:latin typeface="Calibri" pitchFamily="34" charset="0"/>
              </a:rPr>
              <a:t>И небо, павшее в Байкал.</a:t>
            </a:r>
          </a:p>
        </p:txBody>
      </p:sp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4351338" y="5516563"/>
            <a:ext cx="46799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И сам он Величав и вечен</a:t>
            </a:r>
          </a:p>
          <a:p>
            <a:r>
              <a:rPr lang="ru-RU">
                <a:latin typeface="Calibri" pitchFamily="34" charset="0"/>
              </a:rPr>
              <a:t>В гранитной рамке вырезной</a:t>
            </a:r>
          </a:p>
          <a:p>
            <a:r>
              <a:rPr lang="ru-RU">
                <a:latin typeface="Calibri" pitchFamily="34" charset="0"/>
              </a:rPr>
              <a:t>И весь – до донышка – просвечен,</a:t>
            </a:r>
          </a:p>
          <a:p>
            <a:r>
              <a:rPr lang="ru-RU">
                <a:latin typeface="Calibri" pitchFamily="34" charset="0"/>
              </a:rPr>
              <a:t>И весь до капельки – родной.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323850" y="620713"/>
            <a:ext cx="3384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И Ангары полёт строптивый,</a:t>
            </a:r>
          </a:p>
          <a:p>
            <a:r>
              <a:rPr lang="ru-RU">
                <a:latin typeface="Calibri" pitchFamily="34" charset="0"/>
              </a:rPr>
              <a:t>И ветра крик, и гул турбин,</a:t>
            </a:r>
          </a:p>
          <a:p>
            <a:r>
              <a:rPr lang="ru-RU">
                <a:latin typeface="Calibri" pitchFamily="34" charset="0"/>
              </a:rPr>
              <a:t>И птицы-сосны над обрывом,</a:t>
            </a:r>
          </a:p>
          <a:p>
            <a:r>
              <a:rPr lang="ru-RU">
                <a:latin typeface="Calibri" pitchFamily="34" charset="0"/>
              </a:rPr>
              <a:t>И дикий ветер баргузин - </a:t>
            </a:r>
          </a:p>
        </p:txBody>
      </p:sp>
      <p:sp>
        <p:nvSpPr>
          <p:cNvPr id="33795" name="TextBox 7"/>
          <p:cNvSpPr txBox="1">
            <a:spLocks noChangeArrowheads="1"/>
          </p:cNvSpPr>
          <p:nvPr/>
        </p:nvSpPr>
        <p:spPr bwMode="auto">
          <a:xfrm>
            <a:off x="4572000" y="620713"/>
            <a:ext cx="3960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Всё это ,без чего не в силах</a:t>
            </a:r>
          </a:p>
          <a:p>
            <a:r>
              <a:rPr lang="ru-RU">
                <a:latin typeface="Calibri" pitchFamily="34" charset="0"/>
              </a:rPr>
              <a:t>Быть далью даль и ширью ширь,</a:t>
            </a:r>
          </a:p>
          <a:p>
            <a:r>
              <a:rPr lang="ru-RU">
                <a:latin typeface="Calibri" pitchFamily="34" charset="0"/>
              </a:rPr>
              <a:t>И ты немыслима, Россия,</a:t>
            </a:r>
          </a:p>
          <a:p>
            <a:r>
              <a:rPr lang="ru-RU">
                <a:latin typeface="Calibri" pitchFamily="34" charset="0"/>
              </a:rPr>
              <a:t>И ты немыслима, Сибирь.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4213" y="620713"/>
            <a:ext cx="54006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>
                <a:solidFill>
                  <a:srgbClr val="0070C0"/>
                </a:solidFill>
                <a:latin typeface="Calibri" pitchFamily="34" charset="0"/>
              </a:rPr>
              <a:t>Байкал – жемчужина Сибири</a:t>
            </a:r>
            <a:r>
              <a:rPr lang="ru-RU" b="1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1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5250" y="260350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Жемчужина образуется внутри раковины моллюска в результате попадания туда постороннего предмета (песчинки и др.). Вокруг </a:t>
            </a:r>
            <a:r>
              <a:rPr lang="ru-RU" dirty="0" smtClean="0">
                <a:latin typeface="Calibri" pitchFamily="34" charset="0"/>
              </a:rPr>
              <a:t>предмета-песчинки происходит </a:t>
            </a:r>
            <a:r>
              <a:rPr lang="ru-RU" dirty="0">
                <a:latin typeface="Calibri" pitchFamily="34" charset="0"/>
              </a:rPr>
              <a:t>отложение </a:t>
            </a:r>
            <a:r>
              <a:rPr lang="ru-RU" dirty="0">
                <a:latin typeface="Calibri" pitchFamily="34" charset="0"/>
                <a:hlinkClick r:id="rId3" tooltip="Перламутр"/>
              </a:rPr>
              <a:t>перламутра</a:t>
            </a:r>
            <a:r>
              <a:rPr lang="ru-RU" dirty="0">
                <a:latin typeface="Calibri" pitchFamily="34" charset="0"/>
              </a:rPr>
              <a:t>, образующего тонкими плёнками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572000" y="122238"/>
            <a:ext cx="457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Блеск и красота жемчуга обусловлены </a:t>
            </a:r>
            <a:r>
              <a:rPr lang="ru-RU" dirty="0" smtClean="0">
                <a:latin typeface="Calibri" pitchFamily="34" charset="0"/>
              </a:rPr>
              <a:t>игрой света </a:t>
            </a:r>
            <a:r>
              <a:rPr lang="ru-RU" dirty="0">
                <a:latin typeface="Calibri" pitchFamily="34" charset="0"/>
              </a:rPr>
              <a:t>на волнистой поверхности слоёв перламутра. Обычно жемчуг имеет </a:t>
            </a:r>
            <a:r>
              <a:rPr lang="ru-RU" dirty="0">
                <a:latin typeface="Calibri" pitchFamily="34" charset="0"/>
                <a:hlinkClick r:id="rId4" tooltip="Белый цвет"/>
              </a:rPr>
              <a:t>белый цвет</a:t>
            </a:r>
            <a:r>
              <a:rPr lang="ru-RU" dirty="0">
                <a:latin typeface="Calibri" pitchFamily="34" charset="0"/>
              </a:rPr>
              <a:t>, иногда </a:t>
            </a:r>
            <a:r>
              <a:rPr lang="ru-RU" dirty="0">
                <a:latin typeface="Calibri" pitchFamily="34" charset="0"/>
                <a:hlinkClick r:id="rId5" tooltip="Кремовый"/>
              </a:rPr>
              <a:t>кремовый</a:t>
            </a:r>
            <a:r>
              <a:rPr lang="ru-RU" dirty="0">
                <a:latin typeface="Calibri" pitchFamily="34" charset="0"/>
              </a:rPr>
              <a:t> или </a:t>
            </a:r>
            <a:r>
              <a:rPr lang="ru-RU" dirty="0" err="1">
                <a:latin typeface="Calibri" pitchFamily="34" charset="0"/>
                <a:hlinkClick r:id="rId6" tooltip="Розовый"/>
              </a:rPr>
              <a:t>розовый</a:t>
            </a:r>
            <a:r>
              <a:rPr lang="ru-RU" dirty="0">
                <a:latin typeface="Calibri" pitchFamily="34" charset="0"/>
              </a:rPr>
              <a:t>; встречаются также </a:t>
            </a:r>
            <a:r>
              <a:rPr lang="ru-RU" dirty="0">
                <a:latin typeface="Calibri" pitchFamily="34" charset="0"/>
                <a:hlinkClick r:id="rId7" tooltip="Жёлтый цвет"/>
              </a:rPr>
              <a:t>жёлтые</a:t>
            </a:r>
            <a:r>
              <a:rPr lang="ru-RU" dirty="0">
                <a:latin typeface="Calibri" pitchFamily="34" charset="0"/>
              </a:rPr>
              <a:t>, зелёные, чёрные и даже </a:t>
            </a:r>
            <a:r>
              <a:rPr lang="ru-RU" dirty="0" err="1">
                <a:latin typeface="Calibri" pitchFamily="34" charset="0"/>
              </a:rPr>
              <a:t>голубые</a:t>
            </a:r>
            <a:r>
              <a:rPr lang="ru-RU" dirty="0">
                <a:latin typeface="Calibri" pitchFamily="34" charset="0"/>
              </a:rPr>
              <a:t> жемчужины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7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20115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8263" y="1347788"/>
            <a:ext cx="8713788" cy="3565525"/>
          </a:xfrm>
        </p:spPr>
        <p:txBody>
          <a:bodyPr rtlCol="0">
            <a:normAutofit fontScale="25000" lnSpcReduction="20000"/>
          </a:bodyPr>
          <a:lstStyle/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solidFill>
                  <a:srgbClr val="0C0700"/>
                </a:solidFill>
              </a:rPr>
              <a:t>              </a:t>
            </a:r>
            <a:r>
              <a:rPr lang="ru-RU" sz="21600" dirty="0" smtClean="0">
                <a:solidFill>
                  <a:srgbClr val="0C0700"/>
                </a:solidFill>
              </a:rPr>
              <a:t>1. </a:t>
            </a:r>
            <a:r>
              <a:rPr lang="ru-RU" sz="16000" dirty="0" smtClean="0">
                <a:solidFill>
                  <a:srgbClr val="FF0000"/>
                </a:solidFill>
              </a:rPr>
              <a:t>636 км - 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ru-RU" sz="16000" dirty="0" smtClean="0">
                <a:solidFill>
                  <a:srgbClr val="FF0000"/>
                </a:solidFill>
              </a:rPr>
              <a:t>25-80км </a:t>
            </a:r>
            <a:r>
              <a:rPr lang="ru-RU" sz="24000" dirty="0" smtClean="0">
                <a:solidFill>
                  <a:srgbClr val="FF0000"/>
                </a:solidFill>
              </a:rPr>
              <a:t>- </a:t>
            </a:r>
            <a:endParaRPr lang="ru-RU" sz="16000" dirty="0" smtClean="0">
              <a:solidFill>
                <a:srgbClr val="0070C0"/>
              </a:solidFill>
            </a:endParaRP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ru-RU" sz="16000" dirty="0" smtClean="0">
                <a:solidFill>
                  <a:srgbClr val="FF0000"/>
                </a:solidFill>
              </a:rPr>
              <a:t>31500кв.км. </a:t>
            </a:r>
            <a:r>
              <a:rPr lang="ru-RU" sz="24000" dirty="0" smtClean="0">
                <a:solidFill>
                  <a:srgbClr val="FF0000"/>
                </a:solidFill>
              </a:rPr>
              <a:t>- 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ru-RU" sz="16000" dirty="0" smtClean="0">
                <a:solidFill>
                  <a:srgbClr val="FF0000"/>
                </a:solidFill>
              </a:rPr>
              <a:t>1620м –</a:t>
            </a:r>
            <a:r>
              <a:rPr lang="ru-RU" sz="24000" dirty="0" smtClean="0">
                <a:solidFill>
                  <a:srgbClr val="FF0000"/>
                </a:solidFill>
              </a:rPr>
              <a:t> </a:t>
            </a:r>
          </a:p>
          <a:p>
            <a:pPr indent="363538" algn="l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0" dirty="0" smtClean="0">
                <a:solidFill>
                  <a:srgbClr val="FF0000"/>
                </a:solidFill>
              </a:rPr>
              <a:t>  </a:t>
            </a:r>
            <a:r>
              <a:rPr lang="ru-RU" sz="2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ru-RU" sz="16000" dirty="0" smtClean="0">
                <a:solidFill>
                  <a:srgbClr val="FF0000"/>
                </a:solidFill>
              </a:rPr>
              <a:t>23000 куб. км</a:t>
            </a:r>
            <a:r>
              <a:rPr lang="ru-RU" sz="24000" dirty="0" smtClean="0">
                <a:solidFill>
                  <a:srgbClr val="FF0000"/>
                </a:solidFill>
              </a:rPr>
              <a:t>.- </a:t>
            </a:r>
            <a:r>
              <a:rPr lang="ru-RU" sz="24000" dirty="0" smtClean="0">
                <a:solidFill>
                  <a:srgbClr val="FFC000"/>
                </a:solidFill>
              </a:rPr>
              <a:t/>
            </a:r>
            <a:br>
              <a:rPr lang="ru-RU" sz="24000" dirty="0" smtClean="0">
                <a:solidFill>
                  <a:srgbClr val="FFC000"/>
                </a:solidFill>
              </a:rPr>
            </a:br>
            <a:r>
              <a:rPr lang="ru-RU" sz="24000" dirty="0" smtClean="0">
                <a:solidFill>
                  <a:srgbClr val="A117DF"/>
                </a:solidFill>
              </a:rPr>
              <a:t>          </a:t>
            </a:r>
            <a:br>
              <a:rPr lang="ru-RU" sz="24000" dirty="0" smtClean="0">
                <a:solidFill>
                  <a:srgbClr val="A117DF"/>
                </a:solidFill>
              </a:rPr>
            </a:br>
            <a:endParaRPr lang="ru-RU" sz="240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4400" dirty="0" smtClean="0">
              <a:solidFill>
                <a:srgbClr val="A117DF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>
                <a:solidFill>
                  <a:srgbClr val="A117DF"/>
                </a:solidFill>
              </a:rPr>
              <a:t>          </a:t>
            </a:r>
            <a:r>
              <a:rPr lang="ru-RU" sz="2900" dirty="0" smtClean="0">
                <a:solidFill>
                  <a:srgbClr val="0C0700"/>
                </a:solidFill>
              </a:rPr>
              <a:t/>
            </a:r>
            <a:br>
              <a:rPr lang="ru-RU" sz="2900" dirty="0" smtClean="0">
                <a:solidFill>
                  <a:srgbClr val="0C0700"/>
                </a:solidFill>
              </a:rPr>
            </a:br>
            <a:endParaRPr lang="ru-RU" sz="2900" dirty="0" smtClean="0">
              <a:solidFill>
                <a:srgbClr val="0C0700"/>
              </a:solidFill>
            </a:endParaRPr>
          </a:p>
          <a:p>
            <a:pPr indent="36353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 smtClean="0">
              <a:solidFill>
                <a:srgbClr val="0C07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4938" y="5291138"/>
            <a:ext cx="1352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544 -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8650" y="5321300"/>
            <a:ext cx="704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5400">
                <a:solidFill>
                  <a:srgbClr val="000000"/>
                </a:solidFill>
                <a:latin typeface="Times New Roman" pitchFamily="18" charset="0"/>
              </a:rPr>
              <a:t>6.</a:t>
            </a:r>
          </a:p>
        </p:txBody>
      </p:sp>
      <p:pic>
        <p:nvPicPr>
          <p:cNvPr id="36869" name="Picture 5" descr="pic2a"/>
          <p:cNvPicPr>
            <a:picLocks noChangeAspect="1" noChangeArrowheads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572375" y="4857750"/>
            <a:ext cx="157162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5292725" y="1495425"/>
            <a:ext cx="34559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Calibri" pitchFamily="34" charset="0"/>
              </a:rPr>
              <a:t>? ?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620</Words>
  <Application>Microsoft Office PowerPoint</Application>
  <PresentationFormat>Экран (4:3)</PresentationFormat>
  <Paragraphs>189</Paragraphs>
  <Slides>28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29</cp:revision>
  <dcterms:created xsi:type="dcterms:W3CDTF">2014-01-21T09:17:34Z</dcterms:created>
  <dcterms:modified xsi:type="dcterms:W3CDTF">2014-01-27T03:56:31Z</dcterms:modified>
</cp:coreProperties>
</file>