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1" r:id="rId2"/>
    <p:sldId id="280" r:id="rId3"/>
    <p:sldId id="282" r:id="rId4"/>
    <p:sldId id="258" r:id="rId5"/>
    <p:sldId id="273" r:id="rId6"/>
    <p:sldId id="289" r:id="rId7"/>
    <p:sldId id="283" r:id="rId8"/>
    <p:sldId id="274" r:id="rId9"/>
    <p:sldId id="284" r:id="rId10"/>
    <p:sldId id="285" r:id="rId11"/>
    <p:sldId id="275" r:id="rId12"/>
    <p:sldId id="288" r:id="rId13"/>
    <p:sldId id="286" r:id="rId14"/>
    <p:sldId id="287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ACFBD-B3FF-4A36-9DC2-56984E91D09B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17562-AB58-4739-9506-309E47B34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4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61A0-229C-4945-8409-16B8104FBB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74614-C1D1-412D-9DF8-8BBAFCD5F0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BC4CE-7CCD-4404-B625-EC4BD411B3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69F9-5010-4B2B-B05C-F7BDCCE80F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4D48-6B51-4C02-9C60-CDB9B444B1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23FB-55EF-45F1-A923-9419B907D2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2E3D-8942-49E9-9301-B33D8B18AC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4F63-DAA0-40C6-971D-9181DF1FA1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F621-0DC9-47EA-945A-AAF0592215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13B98-E7A2-47B1-985F-EEF3E35EF8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2E489-2E4A-4129-B376-4661B97031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160D-A509-4D4F-B1EC-DC1D0A3C4F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Учитель музыки, МХК   Остапцова Т.Н.    МАУ ШИЛИ, г. Калининград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42AE9-9110-421B-8670-A9C5018ADE4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hyperlink" Target="file:///E:\&#1055;&#1088;&#1077;&#1079;&#1077;&#1085;&#1090;&#1072;&#1094;&#1080;&#1080;%20&#1082;%20&#1091;&#1088;&#1086;&#1082;&#1072;&#1084;%20&#1084;&#1091;&#1079;&#1099;&#1082;&#1080;\&#1057;&#1091;&#1089;&#1072;&#1085;&#1080;&#1085;\&#1048;&#1074;&#1072;&#1085;%20&#1057;&#1091;&#1089;&#1072;&#1085;&#1080;&#1085;\&#1042;&#1080;&#1076;&#1077;&#1086;\&#1057;&#1051;&#1040;&#1042;&#1068;&#1057;&#1071;.flv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ulture_img_18-5-1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518" y="1117551"/>
            <a:ext cx="2668588" cy="52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Новая папка (2)\Babykin_Susan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992" y="1117551"/>
            <a:ext cx="3589796" cy="26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формление заказа. Шаг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809898"/>
            <a:ext cx="4722452" cy="28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2-tub-ru.yandex.net/i?id=279a277b3bb82b7f172249b32d86e73b-23-144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98" y="1117551"/>
            <a:ext cx="2608894" cy="26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916832"/>
            <a:ext cx="7128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Ария «Ты 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</a:rPr>
              <a:t>взойдешь, моя </a:t>
            </a: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</a:rPr>
              <a:t>заря!»</a:t>
            </a:r>
          </a:p>
        </p:txBody>
      </p:sp>
    </p:spTree>
    <p:extLst>
      <p:ext uri="{BB962C8B-B14F-4D97-AF65-F5344CB8AC3E}">
        <p14:creationId xmlns:p14="http://schemas.microsoft.com/office/powerpoint/2010/main" val="30006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3RIA-409385-Preview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472" y="2387230"/>
            <a:ext cx="7074080" cy="412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11225" y="476672"/>
            <a:ext cx="7668327" cy="172819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Эпилог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Заключительный хор «Славься!»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Управляющая кнопка: фильм 3">
            <a:hlinkClick r:id="rId5" action="ppaction://hlinkfile" highlightClick="1"/>
          </p:cNvPr>
          <p:cNvSpPr/>
          <p:nvPr/>
        </p:nvSpPr>
        <p:spPr>
          <a:xfrm>
            <a:off x="311858" y="2204864"/>
            <a:ext cx="798734" cy="648072"/>
          </a:xfrm>
          <a:prstGeom prst="actionButtonMovi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№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7824" y="-33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24744"/>
            <a:ext cx="73660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20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92696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C00000"/>
                </a:solidFill>
              </a:rPr>
              <a:t>«Музыкальная драматургия» - </a:t>
            </a:r>
            <a:r>
              <a:rPr lang="ru-RU" sz="4800" dirty="0">
                <a:solidFill>
                  <a:srgbClr val="333333"/>
                </a:solidFill>
                <a:latin typeface="Helvetica Neue"/>
              </a:rPr>
              <a:t>драматические </a:t>
            </a:r>
            <a:r>
              <a:rPr lang="ru-RU" sz="4800" dirty="0" smtClean="0">
                <a:solidFill>
                  <a:srgbClr val="333333"/>
                </a:solidFill>
                <a:latin typeface="Helvetica Neue"/>
              </a:rPr>
              <a:t>события, </a:t>
            </a:r>
            <a:r>
              <a:rPr lang="ru-RU" sz="4800" dirty="0">
                <a:solidFill>
                  <a:srgbClr val="333333"/>
                </a:solidFill>
                <a:latin typeface="Helvetica Neue"/>
              </a:rPr>
              <a:t>выраженные в музыке, с передачей сопутствующих этим событиям </a:t>
            </a:r>
            <a:r>
              <a:rPr lang="ru-RU" sz="4800" dirty="0" smtClean="0">
                <a:solidFill>
                  <a:srgbClr val="333333"/>
                </a:solidFill>
                <a:latin typeface="Helvetica Neue"/>
              </a:rPr>
              <a:t>чувств: </a:t>
            </a:r>
            <a:r>
              <a:rPr lang="ru-RU" sz="4800" dirty="0">
                <a:solidFill>
                  <a:srgbClr val="333333"/>
                </a:solidFill>
                <a:latin typeface="Helvetica Neue"/>
              </a:rPr>
              <a:t>переживания, тоски, боли, утраты, </a:t>
            </a:r>
            <a:r>
              <a:rPr lang="ru-RU" sz="4800" dirty="0" smtClean="0">
                <a:solidFill>
                  <a:srgbClr val="333333"/>
                </a:solidFill>
                <a:latin typeface="Helvetica Neue"/>
              </a:rPr>
              <a:t>отчаяния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772816"/>
            <a:ext cx="82541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4 ноября – </a:t>
            </a:r>
            <a:r>
              <a:rPr lang="ru-RU" sz="4000" b="1" dirty="0" smtClean="0">
                <a:solidFill>
                  <a:srgbClr val="C00000"/>
                </a:solidFill>
              </a:rPr>
              <a:t>День народного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 единства</a:t>
            </a:r>
          </a:p>
          <a:p>
            <a:pPr algn="ctr"/>
            <a:r>
              <a:rPr lang="ru-RU" sz="4000" b="1" dirty="0" smtClean="0"/>
              <a:t>9 мая – </a:t>
            </a:r>
            <a:r>
              <a:rPr lang="ru-RU" sz="4000" b="1" dirty="0" smtClean="0">
                <a:solidFill>
                  <a:srgbClr val="C00000"/>
                </a:solidFill>
              </a:rPr>
              <a:t>День Победы</a:t>
            </a:r>
          </a:p>
          <a:p>
            <a:pPr algn="ctr"/>
            <a:r>
              <a:rPr lang="ru-RU" sz="4000" b="1" dirty="0" smtClean="0"/>
              <a:t>23 февраля – </a:t>
            </a:r>
            <a:r>
              <a:rPr lang="ru-RU" sz="4000" b="1" dirty="0" smtClean="0">
                <a:solidFill>
                  <a:srgbClr val="C00000"/>
                </a:solidFill>
              </a:rPr>
              <a:t>День защитника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Отечества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772816"/>
            <a:ext cx="7776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« За Русь мы все</a:t>
            </a:r>
          </a:p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 стеной стоим!...»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истратор\Desktop\Новая папка (2)\Babykin_Susan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42746"/>
            <a:ext cx="7072080" cy="53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276872"/>
            <a:ext cx="7941568" cy="2016224"/>
          </a:xfrm>
        </p:spPr>
        <p:txBody>
          <a:bodyPr>
            <a:prstTxWarp prst="textCanU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«Иван Сусанин» - первая русская историческая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7" y="3539145"/>
            <a:ext cx="3395499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5627377"/>
            <a:ext cx="6669360" cy="741040"/>
          </a:xfrm>
          <a:prstGeom prst="rect">
            <a:avLst/>
          </a:prstGeom>
        </p:spPr>
      </p:pic>
      <p:pic>
        <p:nvPicPr>
          <p:cNvPr id="2" name="№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14001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1355332"/>
            <a:ext cx="48686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В музыкальном театре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872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7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1580" y="1196752"/>
            <a:ext cx="8114722" cy="23042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Михаил Иванович Глинка</a:t>
            </a:r>
          </a:p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1804-1857</a:t>
            </a:r>
          </a:p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564904"/>
            <a:ext cx="3261360" cy="4191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37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834" y="1196750"/>
            <a:ext cx="4031873" cy="584775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Польская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шляхта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7952" y="2153890"/>
            <a:ext cx="2952328" cy="396044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 descr="http://bialczynski.files.wordpress.com/2010/07/klusz-kossak-hetman_zolkiewski-z-husari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999" y="1196750"/>
            <a:ext cx="3888432" cy="540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4689" y="2974382"/>
            <a:ext cx="144302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?</a:t>
            </a:r>
          </a:p>
          <a:p>
            <a:endParaRPr lang="ru-RU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ru-RU" sz="4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?</a:t>
            </a:r>
            <a:endParaRPr lang="ru-RU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№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5272" y="3140968"/>
            <a:ext cx="487363" cy="487363"/>
          </a:xfrm>
          <a:prstGeom prst="rect">
            <a:avLst/>
          </a:prstGeom>
        </p:spPr>
      </p:pic>
      <p:pic>
        <p:nvPicPr>
          <p:cNvPr id="6" name="№4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0159" y="436445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6014" y="6077671"/>
            <a:ext cx="262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 действие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34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059832" y="6093296"/>
            <a:ext cx="2895600" cy="36512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3 действие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Администратор\Desktop\Новая папка (3)\yandse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888432" cy="41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9225" y="1484784"/>
            <a:ext cx="400462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Романс </a:t>
            </a:r>
            <a:r>
              <a:rPr lang="ru-RU" sz="3200" b="1" dirty="0" err="1" smtClean="0"/>
              <a:t>Антониды</a:t>
            </a:r>
            <a:endParaRPr lang="ru-RU" sz="3200" b="1" dirty="0" smtClean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«Не о том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скорблю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подруженьки»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не о том скорблю подружень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345" y="1556792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«…Слышишь, где говорит русский и где поляк: у одного дышит раздольный мотив русской песни, у другого опрометчивый мотив польской мазурки».</a:t>
            </a:r>
          </a:p>
          <a:p>
            <a:pPr lvl="0" algn="r"/>
            <a:r>
              <a:rPr lang="ru-RU" sz="4000" b="1" spc="5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Н.В.Гоголь</a:t>
            </a:r>
            <a:endParaRPr lang="ru-RU" sz="40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2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95" y="2403669"/>
            <a:ext cx="4692719" cy="3545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9552" y="961795"/>
            <a:ext cx="7544053" cy="1296144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Основной драматургический приём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принцип контраста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610" y="2479685"/>
            <a:ext cx="4687416" cy="3541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47664" y="5927943"/>
            <a:ext cx="177324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русские</a:t>
            </a:r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5949778"/>
            <a:ext cx="158088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поляки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18698" y="2438634"/>
            <a:ext cx="2952328" cy="396044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Опора </a:t>
            </a:r>
          </a:p>
          <a:p>
            <a:pPr algn="ctr"/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русскую </a:t>
            </a:r>
            <a:endParaRPr lang="ru-RU" sz="24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народную</a:t>
            </a:r>
          </a:p>
          <a:p>
            <a:pPr algn="ctr"/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песню</a:t>
            </a:r>
          </a:p>
          <a:p>
            <a:pPr algn="ctr"/>
            <a:endParaRPr lang="ru-RU" sz="24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20072" y="2479685"/>
            <a:ext cx="3024336" cy="404565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Опора на польский</a:t>
            </a:r>
          </a:p>
          <a:p>
            <a:pPr algn="ctr"/>
            <a:r>
              <a:rPr lang="ru-RU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</a:t>
            </a:r>
            <a:r>
              <a:rPr lang="ru-RU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ародный танец</a:t>
            </a:r>
          </a:p>
          <a:p>
            <a:pPr algn="ctr"/>
            <a:endParaRPr lang="ru-RU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151728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«Контраст»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противоположность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691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152</Words>
  <Application>Microsoft Office PowerPoint</Application>
  <PresentationFormat>Экран (4:3)</PresentationFormat>
  <Paragraphs>38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1_Тема Office</vt:lpstr>
      <vt:lpstr>Презентация PowerPoint</vt:lpstr>
      <vt:lpstr>Презентация PowerPoint</vt:lpstr>
      <vt:lpstr>«Иван Сусанин» - первая русская историческая опера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«Иван Сусанин» - первая русская историческая опера</dc:title>
  <dc:creator>Остапцова</dc:creator>
  <cp:lastModifiedBy>Надежда</cp:lastModifiedBy>
  <cp:revision>26</cp:revision>
  <dcterms:created xsi:type="dcterms:W3CDTF">2012-07-22T13:11:48Z</dcterms:created>
  <dcterms:modified xsi:type="dcterms:W3CDTF">2020-07-06T11:34:07Z</dcterms:modified>
</cp:coreProperties>
</file>