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86" r:id="rId4"/>
    <p:sldId id="287" r:id="rId5"/>
    <p:sldId id="288" r:id="rId6"/>
    <p:sldId id="289" r:id="rId7"/>
    <p:sldId id="290" r:id="rId8"/>
    <p:sldId id="292" r:id="rId9"/>
    <p:sldId id="291" r:id="rId10"/>
    <p:sldId id="293" r:id="rId11"/>
    <p:sldId id="263" r:id="rId12"/>
    <p:sldId id="294" r:id="rId13"/>
    <p:sldId id="296" r:id="rId14"/>
    <p:sldId id="295" r:id="rId15"/>
    <p:sldId id="297" r:id="rId16"/>
    <p:sldId id="298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8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47813" y="1701800"/>
            <a:ext cx="6908800" cy="108267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2927350"/>
            <a:ext cx="6913562" cy="17526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-6350" y="0"/>
            <a:ext cx="915035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1799590"/>
          </a:xfrm>
        </p:spPr>
        <p:txBody>
          <a:bodyPr>
            <a:normAutofit fontScale="90000"/>
          </a:bodyPr>
          <a:lstStyle/>
          <a:p>
            <a:r>
              <a:rPr lang="ru-RU" sz="60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Дневник проектной деятельности</a:t>
            </a:r>
            <a:endParaRPr lang="ru-RU" sz="6000" b="1" i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pic>
        <p:nvPicPr>
          <p:cNvPr id="2" name="Content Placeholder 1"/>
          <p:cNvPicPr>
            <a:picLocks noChangeAspect="1"/>
          </p:cNvPicPr>
          <p:nvPr>
            <p:ph idx="1"/>
          </p:nvPr>
        </p:nvPicPr>
        <p:blipFill>
          <a:blip r:embed="rId1"/>
          <a:srcRect l="8841" r="10809" b="-3881"/>
          <a:stretch>
            <a:fillRect/>
          </a:stretch>
        </p:blipFill>
        <p:spPr>
          <a:xfrm>
            <a:off x="1550035" y="2134870"/>
            <a:ext cx="5886450" cy="4469765"/>
          </a:xfrm>
          <a:prstGeom prst="flowChartProcess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67544" y="1105893"/>
          <a:ext cx="8136905" cy="5203428"/>
        </p:xfrm>
        <a:graphic>
          <a:graphicData uri="http://schemas.openxmlformats.org/drawingml/2006/table">
            <a:tbl>
              <a:tblPr/>
              <a:tblGrid>
                <a:gridCol w="576065"/>
                <a:gridCol w="1800200"/>
                <a:gridCol w="1584176"/>
                <a:gridCol w="2664296"/>
                <a:gridCol w="1512168"/>
              </a:tblGrid>
              <a:tr h="10588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№</a:t>
                      </a:r>
                      <a:endParaRPr lang="ru-RU" sz="2800" b="1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Действия</a:t>
                      </a:r>
                      <a:endParaRPr lang="ru-RU" sz="2800" b="1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Сроки</a:t>
                      </a:r>
                      <a:endParaRPr lang="ru-RU" sz="2800" b="1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Корректировка</a:t>
                      </a:r>
                      <a:endParaRPr lang="ru-RU" sz="2800" b="1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плана</a:t>
                      </a:r>
                      <a:endParaRPr lang="ru-RU" sz="2800" b="1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Сделано</a:t>
                      </a:r>
                      <a:endParaRPr lang="ru-RU" sz="2800" b="1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6056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8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2800" kern="1200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9827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8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9827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8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9827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8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9827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8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9827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8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9827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8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550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8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5436096" y="476672"/>
            <a:ext cx="31683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Планирование (5-7 </a:t>
            </a:r>
            <a:r>
              <a:rPr lang="ru-RU" sz="2000" b="1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кл</a:t>
            </a:r>
            <a:r>
              <a:rPr lang="ru-RU" sz="20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.)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Анализ </a:t>
            </a:r>
            <a:endParaRPr lang="ru-RU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u-RU" altLang="en-US"/>
              <a:t>Мы получилили некоторый результат. Схож ли он с тем, что мы планировали?</a:t>
            </a:r>
            <a:endParaRPr lang="ru-RU" altLang="en-US"/>
          </a:p>
          <a:p>
            <a:r>
              <a:rPr lang="ru-RU" altLang="en-US"/>
              <a:t>Где мы применим проект и в какие сроки?</a:t>
            </a:r>
            <a:endParaRPr lang="ru-RU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Перспективы</a:t>
            </a:r>
            <a:endParaRPr lang="ru-RU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u-RU" altLang="en-US"/>
              <a:t>Как мы можем усовершенствовать наш проект?</a:t>
            </a:r>
            <a:endParaRPr lang="ru-RU" altLang="en-US"/>
          </a:p>
          <a:p>
            <a:r>
              <a:rPr lang="ru-RU" altLang="en-US"/>
              <a:t>Что для этого необходимо?</a:t>
            </a:r>
            <a:endParaRPr lang="ru-RU" altLang="en-US"/>
          </a:p>
          <a:p>
            <a:r>
              <a:rPr lang="ru-RU" altLang="en-US"/>
              <a:t>Что мешало добиться более высокого качества проекта в данный момент?</a:t>
            </a:r>
            <a:endParaRPr lang="ru-RU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Особенности работы членов группы</a:t>
            </a:r>
            <a:endParaRPr lang="ru-RU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u-RU" altLang="en-US"/>
              <a:t>Здесь мы опишем, кто и в какой мере принимал участие в данном проекте.</a:t>
            </a:r>
            <a:endParaRPr lang="ru-RU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Источники информации</a:t>
            </a:r>
            <a:endParaRPr lang="ru-RU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u-RU" altLang="en-US"/>
              <a:t>Где мы брали источники информации?</a:t>
            </a:r>
            <a:endParaRPr lang="ru-RU" altLang="en-US"/>
          </a:p>
          <a:p>
            <a:r>
              <a:rPr lang="ru-RU" altLang="en-US"/>
              <a:t>Если это Интернет-ресурсы, то необходимо указать ссылку, название и дату/время обращения к ней. </a:t>
            </a:r>
            <a:endParaRPr lang="ru-RU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Оценка работы</a:t>
            </a:r>
            <a:endParaRPr lang="ru-RU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u-RU" altLang="en-US"/>
              <a:t>Оценка работы группы</a:t>
            </a:r>
            <a:endParaRPr lang="ru-RU" altLang="en-US"/>
          </a:p>
          <a:p>
            <a:r>
              <a:rPr lang="ru-RU" altLang="en-US"/>
              <a:t>Оценка работы каждого члена группы</a:t>
            </a:r>
            <a:endParaRPr lang="ru-RU" altLang="en-US"/>
          </a:p>
          <a:p>
            <a:r>
              <a:rPr lang="ru-RU" altLang="en-US"/>
              <a:t>Самооценка</a:t>
            </a:r>
            <a:endParaRPr lang="ru-RU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/>
              <a:t>Проект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u-RU" altLang="en-US"/>
              <a:t>Авторы:</a:t>
            </a:r>
            <a:endParaRPr lang="ru-RU" altLang="en-US"/>
          </a:p>
          <a:p>
            <a:pPr lvl="1"/>
            <a:r>
              <a:rPr lang="ru-RU" altLang="en-US"/>
              <a:t> </a:t>
            </a:r>
            <a:endParaRPr lang="ru-RU" altLang="en-US"/>
          </a:p>
          <a:p>
            <a:pPr lvl="1"/>
            <a:r>
              <a:rPr lang="ru-RU" altLang="en-US"/>
              <a:t> </a:t>
            </a:r>
            <a:endParaRPr lang="ru-RU" altLang="en-US"/>
          </a:p>
          <a:p>
            <a:pPr lvl="1"/>
            <a:r>
              <a:rPr lang="ru-RU" altLang="en-US"/>
              <a:t> </a:t>
            </a:r>
            <a:endParaRPr lang="ru-RU" altLang="en-US"/>
          </a:p>
          <a:p>
            <a:endParaRPr lang="ru-RU" altLang="en-US"/>
          </a:p>
          <a:p>
            <a:r>
              <a:rPr lang="ru-RU" altLang="en-US"/>
              <a:t>Руководитель:</a:t>
            </a:r>
            <a:endParaRPr lang="ru-RU" altLang="en-US"/>
          </a:p>
          <a:p>
            <a:pPr marL="0" indent="0">
              <a:buNone/>
            </a:pPr>
            <a:endParaRPr lang="ru-RU" altLang="en-US"/>
          </a:p>
          <a:p>
            <a:r>
              <a:rPr lang="ru-RU" altLang="en-US"/>
              <a:t>Начало работы:</a:t>
            </a:r>
            <a:endParaRPr lang="ru-RU" altLang="en-US"/>
          </a:p>
          <a:p>
            <a:r>
              <a:rPr lang="ru-RU" altLang="en-US"/>
              <a:t>Завершение работы:</a:t>
            </a:r>
            <a:endParaRPr lang="ru-RU" altLang="en-US"/>
          </a:p>
          <a:p>
            <a:endParaRPr lang="ru-RU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Проблема...</a:t>
            </a:r>
            <a:endParaRPr lang="ru-RU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u-RU" altLang="en-US"/>
              <a:t>Здесь мы опишем проблему, которую мы увидели</a:t>
            </a:r>
            <a:endParaRPr lang="ru-RU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Идеальная ситуация</a:t>
            </a:r>
            <a:endParaRPr lang="ru-RU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u-RU" altLang="en-US"/>
              <a:t>Здесь мы опишем, что было бы в идеале</a:t>
            </a:r>
            <a:endParaRPr lang="ru-RU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Гипотеза</a:t>
            </a:r>
            <a:endParaRPr lang="ru-RU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u-RU" altLang="en-US"/>
              <a:t>Мы продполагаем, что...</a:t>
            </a:r>
            <a:endParaRPr lang="ru-RU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Цель и задачи</a:t>
            </a:r>
            <a:endParaRPr lang="ru-RU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u-RU" altLang="en-US"/>
              <a:t>Здесь мы поставим цель (опишем ее с помощью существительного)</a:t>
            </a:r>
            <a:endParaRPr lang="ru-RU" altLang="en-US"/>
          </a:p>
          <a:p>
            <a:r>
              <a:rPr lang="ru-RU" altLang="en-US"/>
              <a:t>Здесь мы определим задачи (опишем их с помощью глаголов)</a:t>
            </a:r>
            <a:endParaRPr lang="ru-RU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Продукт</a:t>
            </a:r>
            <a:endParaRPr lang="ru-RU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u-RU" altLang="en-US"/>
              <a:t>Здесь мы опишем наш продукт - то, с помощью чего мы будем решать проблему</a:t>
            </a:r>
            <a:endParaRPr lang="ru-RU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Риски</a:t>
            </a:r>
            <a:endParaRPr lang="ru-RU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u-RU" altLang="en-US"/>
              <a:t>Что нам может помещать?</a:t>
            </a:r>
            <a:endParaRPr lang="ru-RU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Планирование</a:t>
            </a:r>
            <a:endParaRPr lang="ru-RU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u-RU" altLang="en-US"/>
              <a:t>Установим сроки и опрделелим роли</a:t>
            </a:r>
            <a:endParaRPr lang="ru-RU" altLang="en-US"/>
          </a:p>
          <a:p>
            <a:pPr marL="0" indent="0">
              <a:buNone/>
            </a:pPr>
            <a:endParaRPr lang="ru-RU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ear Drives">
  <a:themeElements>
    <a:clrScheme name="Gear Dri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5F5F5F"/>
      </a:accent1>
      <a:accent2>
        <a:srgbClr val="969696"/>
      </a:accent2>
      <a:accent3>
        <a:srgbClr val="FFFFFF"/>
      </a:accent3>
      <a:accent4>
        <a:srgbClr val="000000"/>
      </a:accent4>
      <a:accent5>
        <a:srgbClr val="B6B6B6"/>
      </a:accent5>
      <a:accent6>
        <a:srgbClr val="878787"/>
      </a:accent6>
      <a:hlink>
        <a:srgbClr val="CC3300"/>
      </a:hlink>
      <a:folHlink>
        <a:srgbClr val="996600"/>
      </a:folHlink>
    </a:clrScheme>
    <a:fontScheme name="Gear Dri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Gear Dri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5F5F5F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B6B6B6"/>
        </a:accent5>
        <a:accent6>
          <a:srgbClr val="87878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1170</Words>
  <Application>WPS Presentation</Application>
  <PresentationFormat>Экран (4:3)</PresentationFormat>
  <Paragraphs>87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6" baseType="lpstr">
      <vt:lpstr>Arial</vt:lpstr>
      <vt:lpstr>SimSun</vt:lpstr>
      <vt:lpstr>Wingdings</vt:lpstr>
      <vt:lpstr>Times New Roman</vt:lpstr>
      <vt:lpstr>Times New Roman</vt:lpstr>
      <vt:lpstr>Calibri</vt:lpstr>
      <vt:lpstr>Microsoft YaHei</vt:lpstr>
      <vt:lpstr/>
      <vt:lpstr>Arial Unicode MS</vt:lpstr>
      <vt:lpstr>Segoe Print</vt:lpstr>
      <vt:lpstr>Gear Drives</vt:lpstr>
      <vt:lpstr>Дневник проектной деятельности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Дневник проектной деятельности</dc:title>
  <dc:creator>Ольга</dc:creator>
  <cp:lastModifiedBy>User</cp:lastModifiedBy>
  <cp:revision>13</cp:revision>
  <dcterms:created xsi:type="dcterms:W3CDTF">2015-02-12T18:02:00Z</dcterms:created>
  <dcterms:modified xsi:type="dcterms:W3CDTF">2020-01-19T08:17:04Z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1033-11.2.0.8342</vt:lpwstr>
  </property>
</Properties>
</file>