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1" r:id="rId5"/>
    <p:sldId id="261" r:id="rId6"/>
    <p:sldId id="260" r:id="rId7"/>
    <p:sldId id="262" r:id="rId8"/>
    <p:sldId id="263" r:id="rId9"/>
    <p:sldId id="265" r:id="rId10"/>
    <p:sldId id="276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9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86444" autoAdjust="0"/>
  </p:normalViewPr>
  <p:slideViewPr>
    <p:cSldViewPr snapToGrid="0">
      <p:cViewPr varScale="1">
        <p:scale>
          <a:sx n="64" d="100"/>
          <a:sy n="64" d="100"/>
        </p:scale>
        <p:origin x="-108" y="-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6" y="1248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390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29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288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4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946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678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774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974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391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57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81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BCDE-E757-4B8C-AAF1-BF6213EEE67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255C-E20B-4687-9E0E-4FB2621B1D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455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66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365125"/>
            <a:ext cx="10735101" cy="58118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как основа формирования читательской компетентности.</a:t>
            </a: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Шинакова Татьяна Викторовна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№4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р.п. Лесогорск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2019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7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609" y="-524864"/>
            <a:ext cx="12192000" cy="753097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12890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Словарную работу можно разделить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3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сновные этапы.</a:t>
            </a:r>
            <a:r>
              <a:rPr lang="ru-RU" altLang="ru-RU" sz="32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незнакомыми словами</a:t>
            </a:r>
            <a:endParaRPr lang="ru-RU" altLang="ru-RU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словами-образами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многозначными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читательского воображения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автором текста</a:t>
            </a:r>
            <a:endParaRPr lang="ru-RU" altLang="ru-RU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431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66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365125"/>
            <a:ext cx="10735101" cy="58118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 В кружок»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Прочитаю первый абзац вслух.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Подчеркну непонятные слова.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Объясню непонятные слова или спрошу у одноклассников (или учителя).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Расскажу, что понял из прочитанного однокласснику.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Отвечу на его вопросы.</a:t>
            </a:r>
          </a:p>
          <a:p>
            <a:pPr marL="0" indent="0"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8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3334" y="0"/>
            <a:ext cx="120932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8280"/>
            <a:ext cx="10515600" cy="12124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endParaRPr lang="ru-RU" alt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4772" y="478280"/>
            <a:ext cx="7679028" cy="5901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76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последовательности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событий в тексте.</a:t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9" descr="ЧД_2 класс_Страница_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7" y="1755703"/>
            <a:ext cx="6941712" cy="4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8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прочтения текста.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ЧД_1 класс_Страница_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4" y="2408349"/>
            <a:ext cx="5472113" cy="42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ЧД_1 класс_Страница_5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2057"/>
            <a:ext cx="4802746" cy="365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4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Сопоставление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иллюстративного материала с текстовой информацией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altLang="ru-RU" sz="18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17" descr="ЧД_2 класс_Страница_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86" y="1027906"/>
            <a:ext cx="4991414" cy="534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ЧД_2 класс_Страница_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8250"/>
            <a:ext cx="4493654" cy="368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31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Объяснение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различных ситуаций с помощью прочитанного. </a:t>
            </a:r>
            <a:r>
              <a:rPr lang="ru-RU" altLang="ru-RU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 descr="ЧД_4 класс_Страница_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26"/>
          <a:stretch>
            <a:fillRect/>
          </a:stretch>
        </p:blipFill>
        <p:spPr bwMode="auto">
          <a:xfrm>
            <a:off x="5528078" y="1825625"/>
            <a:ext cx="6083300" cy="412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ЧД_4 класс_Страница_0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1" y="1468426"/>
            <a:ext cx="4465638" cy="392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00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опираясь  на прочитанный текст ,  доказывать свою точку зрения.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9" descr="ЧД_4 класс_Страница_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1" y="1825625"/>
            <a:ext cx="43211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ЧД_4 класс_Страница_0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78781"/>
            <a:ext cx="4905494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48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0912"/>
            <a:ext cx="9144000" cy="167425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нужной информации в словарях, энциклопедиях, справочниках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1369" y="2498501"/>
            <a:ext cx="10625070" cy="3953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6" descr="ЧД_3 класс_Страница_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2475752"/>
            <a:ext cx="5069513" cy="527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ЧД_3 класс_Страница_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2556034"/>
            <a:ext cx="4468969" cy="276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86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31" y="0"/>
            <a:ext cx="120889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Осознанность чтения</a:t>
            </a:r>
            <a:br>
              <a:rPr lang="ru-RU" alt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ЧД_3 класс_Страница_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22"/>
          <a:stretch>
            <a:fillRect/>
          </a:stretch>
        </p:blipFill>
        <p:spPr bwMode="auto">
          <a:xfrm>
            <a:off x="6592887" y="1027906"/>
            <a:ext cx="4760913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ЧД_3 класс_Страница_0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45176"/>
            <a:ext cx="5123695" cy="344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86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50125"/>
            <a:ext cx="11546006" cy="6537278"/>
          </a:xfrm>
        </p:spPr>
      </p:pic>
      <p:sp>
        <p:nvSpPr>
          <p:cNvPr id="6" name="Прямоугольник 5"/>
          <p:cNvSpPr/>
          <p:nvPr/>
        </p:nvSpPr>
        <p:spPr>
          <a:xfrm>
            <a:off x="2006222" y="682388"/>
            <a:ext cx="7915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6411" y="1520786"/>
            <a:ext cx="95397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Смысловое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такое качество чтения, при котором достигается понимание информационной, смысловой и идейной сторон произведения.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Цель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чтения - максимально точно и полно понять содержание текста, уловить все детали и практически осмыслить извлеченную информацию. Когда ребенок владеет смысловым чтением, то у него развивается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речь и, как следующая важная ступень развития, речь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62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31" y="0"/>
            <a:ext cx="120889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ормирующее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самооценивание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4" descr="ЧД_3_Страница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7" y="1678898"/>
            <a:ext cx="8487611" cy="517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44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838200" y="3731422"/>
          <a:ext cx="5181600" cy="539743"/>
        </p:xfrm>
        <a:graphic>
          <a:graphicData uri="http://schemas.openxmlformats.org/drawingml/2006/table">
            <a:tbl>
              <a:tblPr/>
              <a:tblGrid>
                <a:gridCol w="2145682"/>
                <a:gridCol w="1519057"/>
                <a:gridCol w="1516861"/>
              </a:tblGrid>
              <a:tr h="5397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Это было интересно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65" marR="57665" marT="57665" marB="576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Это было новым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65" marR="57665" marT="57665" marB="576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Это было непонятно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65" marR="57665" marT="57665" marB="576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2739452" y="1184223"/>
          <a:ext cx="6359577" cy="4227225"/>
        </p:xfrm>
        <a:graphic>
          <a:graphicData uri="http://schemas.openxmlformats.org/drawingml/2006/table">
            <a:tbl>
              <a:tblPr/>
              <a:tblGrid>
                <a:gridCol w="2633478"/>
                <a:gridCol w="1864397"/>
                <a:gridCol w="1861702"/>
              </a:tblGrid>
              <a:tr h="4227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Это было интересно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65" marR="57665" marT="57665" marB="576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Это было новым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65" marR="57665" marT="57665" marB="576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Это было непонятно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65" marR="57665" marT="57665" marB="576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94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4499" y="929390"/>
            <a:ext cx="8379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Приёмы  </a:t>
            </a:r>
          </a:p>
          <a:p>
            <a:r>
              <a:rPr lang="ru-RU" b="1" dirty="0" smtClean="0"/>
              <a:t> </a:t>
            </a:r>
            <a:r>
              <a:rPr lang="ru-RU" sz="3200" b="1" dirty="0" smtClean="0"/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Чтение про себя с вопросами».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567" y="1618938"/>
            <a:ext cx="8484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«Чтение с остановками».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9548" y="2488367"/>
            <a:ext cx="84544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«Ассоциативный куст».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568" y="2938072"/>
            <a:ext cx="84544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«Читаем и спрашиваем».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4755" y="3642610"/>
            <a:ext cx="8769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«Дневник двойных записей».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9449" y="4362138"/>
            <a:ext cx="83045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«Чтение с пометками».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78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66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365125"/>
            <a:ext cx="10735101" cy="58118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3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60947" y="-293427"/>
            <a:ext cx="13756944" cy="71514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смыслодействий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60310" y="1419367"/>
            <a:ext cx="9171296" cy="4735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7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3849" y="704538"/>
            <a:ext cx="606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9666" y="2533338"/>
            <a:ext cx="8634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это извлечение смысла, объяснение найденных фактов с помощью привлечения имеющихся знаний, интерпретация текста.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4558" y="884420"/>
            <a:ext cx="84694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Три фазы чтения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это восприятие текста, раскрытие его содержания и смысла.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4538" y="4107306"/>
            <a:ext cx="7808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Третья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создание собственного нового смысла.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8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4"/>
            <a:ext cx="119963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5009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смыслового чтения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97372"/>
            <a:ext cx="9144000" cy="3160428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Просмотровое.</a:t>
            </a:r>
            <a:endParaRPr lang="ru-RU" altLang="ru-RU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Ознакомительное. </a:t>
            </a:r>
            <a:endParaRPr lang="ru-RU" altLang="ru-RU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Изучающее.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3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9654" cy="71718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9549"/>
            <a:ext cx="9144000" cy="79887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Просмотровое чтение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78424"/>
            <a:ext cx="9144000" cy="3879376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2"/>
                </a:solidFill>
              </a:rPr>
              <a:t> </a:t>
            </a:r>
            <a:endParaRPr lang="ru-RU" dirty="0"/>
          </a:p>
        </p:txBody>
      </p:sp>
      <p:pic>
        <p:nvPicPr>
          <p:cNvPr id="6" name="Picture 10" descr="Информация_3_Страница_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6" y="1282890"/>
            <a:ext cx="10331355" cy="538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67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89" y="0"/>
            <a:ext cx="119129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знакомительное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7" descr="Информация_3_Страница_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6" y="1352282"/>
            <a:ext cx="9736429" cy="53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84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0031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Изучающее.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Информация_3_Страница_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1027906"/>
            <a:ext cx="10663707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49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Рефлексивное.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8" descr="Информация_3_Страница_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1239"/>
            <a:ext cx="10611118" cy="56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62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297</Words>
  <Application>Microsoft Office PowerPoint</Application>
  <PresentationFormat>Произвольный</PresentationFormat>
  <Paragraphs>77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 Система смыслодействий</vt:lpstr>
      <vt:lpstr>Слайд 4</vt:lpstr>
      <vt:lpstr> Виды смыслового чтения</vt:lpstr>
      <vt:lpstr>Просмотровое чтение</vt:lpstr>
      <vt:lpstr>Ознакомительное</vt:lpstr>
      <vt:lpstr>Изучающее. </vt:lpstr>
      <vt:lpstr>Рефлексивное. </vt:lpstr>
      <vt:lpstr> Словарную работу можно разделить   на 3 основные этапы. </vt:lpstr>
      <vt:lpstr>Слайд 11</vt:lpstr>
      <vt:lpstr>Слайд 12</vt:lpstr>
      <vt:lpstr>Определение последовательности событий в тексте. </vt:lpstr>
      <vt:lpstr>Формулирование простых выводов после прочтения текста. </vt:lpstr>
      <vt:lpstr>Сопоставление иллюстративного материала с текстовой информацией.</vt:lpstr>
      <vt:lpstr>Объяснение различных ситуаций с помощью прочитанного.  </vt:lpstr>
      <vt:lpstr>Умение,  опираясь  на прочитанный текст ,  доказывать свою точку зрения.</vt:lpstr>
      <vt:lpstr>Нахождение нужной информации в словарях, энциклопедиях, справочниках</vt:lpstr>
      <vt:lpstr>Осознанность чтения </vt:lpstr>
      <vt:lpstr>Рефлексия. Формирующее самооценивание 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36</cp:revision>
  <dcterms:created xsi:type="dcterms:W3CDTF">2019-08-22T05:04:58Z</dcterms:created>
  <dcterms:modified xsi:type="dcterms:W3CDTF">2020-01-16T19:36:53Z</dcterms:modified>
</cp:coreProperties>
</file>