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8806DD-3BDD-4F27-897E-32771F600D9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DCA58D-01FE-4687-95FD-4690595F12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1"/>
            <a:ext cx="3929090" cy="51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1571612"/>
            <a:ext cx="40719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Максим Горький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(Алексей Максимович Пешков)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71488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«</a:t>
            </a:r>
            <a:r>
              <a:rPr lang="ru-RU" sz="3600" b="1" dirty="0" smtClean="0">
                <a:latin typeface="Monotype Corsiva" pitchFamily="66" charset="0"/>
              </a:rPr>
              <a:t>Старуха </a:t>
            </a:r>
            <a:r>
              <a:rPr lang="ru-RU" sz="3600" b="1" dirty="0" err="1" smtClean="0">
                <a:latin typeface="Monotype Corsiva" pitchFamily="66" charset="0"/>
              </a:rPr>
              <a:t>Изергиль</a:t>
            </a:r>
            <a:r>
              <a:rPr lang="ru-RU" sz="36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(1895)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</a:t>
            </a:r>
            <a:r>
              <a:rPr lang="ru-RU" dirty="0" err="1" smtClean="0"/>
              <a:t>Данко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Какие черты романтического героя мы видим в образе </a:t>
            </a:r>
            <a:r>
              <a:rPr lang="ru-RU" dirty="0" err="1" smtClean="0"/>
              <a:t>Ларры</a:t>
            </a:r>
            <a:r>
              <a:rPr lang="ru-RU" dirty="0" smtClean="0"/>
              <a:t>? С какими героями русской и/или зарубежной литературы эпохи романтизма можно сравнить этот образ? В чём его отличие?</a:t>
            </a:r>
          </a:p>
          <a:p>
            <a:pPr lvl="0"/>
            <a:r>
              <a:rPr lang="ru-RU" dirty="0" smtClean="0"/>
              <a:t>Почему племя оказалось в бедственном положении и не имело права погибнуть?</a:t>
            </a:r>
          </a:p>
          <a:p>
            <a:pPr lvl="0"/>
            <a:r>
              <a:rPr lang="ru-RU" dirty="0" smtClean="0"/>
              <a:t>Почему, по мнению </a:t>
            </a:r>
            <a:r>
              <a:rPr lang="ru-RU" dirty="0" err="1" smtClean="0"/>
              <a:t>Изергиль</a:t>
            </a:r>
            <a:r>
              <a:rPr lang="ru-RU" dirty="0" smtClean="0"/>
              <a:t>, именно </a:t>
            </a:r>
            <a:r>
              <a:rPr lang="ru-RU" dirty="0" err="1" smtClean="0"/>
              <a:t>Данко</a:t>
            </a:r>
            <a:r>
              <a:rPr lang="ru-RU" dirty="0" smtClean="0"/>
              <a:t> взялся вывести племя из болот?</a:t>
            </a:r>
          </a:p>
          <a:p>
            <a:pPr lvl="0"/>
            <a:r>
              <a:rPr lang="ru-RU" dirty="0" smtClean="0"/>
              <a:t>Как развиваются взаимоотношения </a:t>
            </a:r>
            <a:r>
              <a:rPr lang="ru-RU" dirty="0" err="1" smtClean="0"/>
              <a:t>Данко</a:t>
            </a:r>
            <a:r>
              <a:rPr lang="ru-RU" dirty="0" smtClean="0"/>
              <a:t> и племени по мере развития сюжета? Какими видит рассказчица </a:t>
            </a:r>
            <a:r>
              <a:rPr lang="ru-RU" dirty="0" err="1" smtClean="0"/>
              <a:t>Данко</a:t>
            </a:r>
            <a:r>
              <a:rPr lang="ru-RU" dirty="0" smtClean="0"/>
              <a:t> и племя в каждый момент их отношений?</a:t>
            </a:r>
          </a:p>
          <a:p>
            <a:pPr lvl="0"/>
            <a:r>
              <a:rPr lang="ru-RU" dirty="0" smtClean="0"/>
              <a:t>В чем состоит подвиг </a:t>
            </a:r>
            <a:r>
              <a:rPr lang="ru-RU" dirty="0" err="1" smtClean="0"/>
              <a:t>Данко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Дайте интерпретацию концовки легенды.</a:t>
            </a:r>
          </a:p>
          <a:p>
            <a:pPr lvl="0"/>
            <a:r>
              <a:rPr lang="ru-RU" dirty="0" smtClean="0"/>
              <a:t>Подберите символическую иллюстрацию и/или музыкальный отрывок, отражающие этот образ.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генда о Данко. Художник Б. Дехтере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00042"/>
            <a:ext cx="4500593" cy="55721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5720" y="521495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Легенда о </a:t>
            </a:r>
            <a:r>
              <a:rPr lang="ru-RU" i="1" dirty="0" err="1" smtClean="0"/>
              <a:t>Данко</a:t>
            </a:r>
            <a:r>
              <a:rPr lang="ru-RU" i="1" dirty="0" smtClean="0"/>
              <a:t>. </a:t>
            </a:r>
          </a:p>
          <a:p>
            <a:r>
              <a:rPr lang="ru-RU" i="1" dirty="0" smtClean="0"/>
              <a:t>Художник Б. </a:t>
            </a:r>
            <a:r>
              <a:rPr lang="ru-RU" i="1" dirty="0" err="1" smtClean="0"/>
              <a:t>Дехтерев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генда о Данко. Художник В. Макеев. 1966–196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4770120" cy="57105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3570" y="528638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Легенда о </a:t>
            </a:r>
            <a:r>
              <a:rPr lang="ru-RU" i="1" dirty="0" err="1" smtClean="0"/>
              <a:t>Данко</a:t>
            </a:r>
            <a:endParaRPr lang="ru-RU" i="1" dirty="0" smtClean="0"/>
          </a:p>
          <a:p>
            <a:r>
              <a:rPr lang="ru-RU" i="1" dirty="0" smtClean="0"/>
              <a:t>Художник В. Макеев</a:t>
            </a:r>
            <a:endParaRPr lang="ru-RU" i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Выберите одно из предложенных заданий:</a:t>
            </a:r>
          </a:p>
          <a:p>
            <a:pPr lvl="0"/>
            <a:r>
              <a:rPr lang="ru-RU" dirty="0" smtClean="0"/>
              <a:t>Выберите в исповеди </a:t>
            </a:r>
            <a:r>
              <a:rPr lang="ru-RU" dirty="0" err="1" smtClean="0"/>
              <a:t>Изергиль</a:t>
            </a:r>
            <a:r>
              <a:rPr lang="ru-RU" dirty="0" smtClean="0"/>
              <a:t> наиболее важные эпизоды из ее жизни. Как они соотносятся между собой, какую жизненную философию раскрывают?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Портрет </a:t>
            </a:r>
            <a:r>
              <a:rPr lang="ru-RU" dirty="0" err="1" smtClean="0"/>
              <a:t>Изергиль</a:t>
            </a:r>
            <a:r>
              <a:rPr lang="ru-RU" dirty="0" smtClean="0"/>
              <a:t> — один из компонентов «увертюры» к легенде о ее жизни. Выделите в тексте рассказа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 детали портретной характеристики героини. Как портрет героини соотносится с ее жизненной философией? И как в портрете </a:t>
            </a:r>
            <a:r>
              <a:rPr lang="ru-RU" dirty="0" err="1" smtClean="0"/>
              <a:t>Изергиль</a:t>
            </a:r>
            <a:r>
              <a:rPr lang="ru-RU" dirty="0" smtClean="0"/>
              <a:t> преломляется отношение слушателя к этой философии?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В чем суть спора повествователя и </a:t>
            </a:r>
            <a:r>
              <a:rPr lang="ru-RU" dirty="0" err="1" smtClean="0"/>
              <a:t>Изергиль</a:t>
            </a:r>
            <a:r>
              <a:rPr lang="ru-RU" dirty="0" smtClean="0"/>
              <a:t> (рассказчицы)? Каковы позиции спорящих? Как преломляется полемика между ними в сюжете исповеди героини-рассказчицы? Каково место спора-диалога между </a:t>
            </a:r>
            <a:r>
              <a:rPr lang="ru-RU" dirty="0" err="1" smtClean="0"/>
              <a:t>Изергиль</a:t>
            </a:r>
            <a:r>
              <a:rPr lang="ru-RU" dirty="0" smtClean="0"/>
              <a:t> и повествователем в общей композиции рассказа «Старуха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»?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21457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79712" y="479715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Чернакова Светлана Анатольевна, </a:t>
            </a:r>
          </a:p>
          <a:p>
            <a:pPr algn="ctr"/>
            <a:r>
              <a:rPr lang="ru-RU" dirty="0" smtClean="0"/>
              <a:t>учитель литературы и русского языка </a:t>
            </a:r>
          </a:p>
          <a:p>
            <a:pPr algn="ctr"/>
            <a:r>
              <a:rPr lang="ru-RU" dirty="0" smtClean="0"/>
              <a:t>БОУ ВО «Вологодский многопрофильный лицей»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429024" cy="451419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1474619"/>
            <a:ext cx="5000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defRPr/>
            </a:pPr>
            <a:r>
              <a:rPr lang="ru-RU" sz="2800" dirty="0">
                <a:latin typeface="Monotype Corsiva" pitchFamily="66" charset="0"/>
              </a:rPr>
              <a:t>Нужны подвиги! Подвиги! Нужны такие слова, которые звучали бы, как колокол набата, тревожили всё и, сотрясая, толкали вперёд!..</a:t>
            </a:r>
          </a:p>
          <a:p>
            <a:pPr lvl="4">
              <a:defRPr/>
            </a:pPr>
            <a:r>
              <a:rPr lang="ru-RU" sz="2400" dirty="0"/>
              <a:t>       </a:t>
            </a:r>
            <a:r>
              <a:rPr lang="ru-RU" sz="2400" i="1" dirty="0"/>
              <a:t>М.Горький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В поисках героя…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286148" cy="422844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744" y="1857364"/>
            <a:ext cx="4857784" cy="389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defRPr/>
            </a:pPr>
            <a:r>
              <a:rPr lang="ru-RU" sz="2800" dirty="0">
                <a:latin typeface="Monotype Corsiva" pitchFamily="66" charset="0"/>
              </a:rPr>
              <a:t>Нужны подвиги! Подвиги! Нужны такие слова, которые звучали бы, как колокол набата, тревожили всё и, сотрясая, толкали вперёд!..</a:t>
            </a:r>
          </a:p>
          <a:p>
            <a:pPr lvl="4">
              <a:defRPr/>
            </a:pPr>
            <a:r>
              <a:rPr lang="ru-RU" sz="2400" dirty="0"/>
              <a:t>       </a:t>
            </a:r>
            <a:r>
              <a:rPr lang="ru-RU" sz="2400" i="1" dirty="0" smtClean="0"/>
              <a:t>М.Горький</a:t>
            </a:r>
            <a:endParaRPr lang="ru-RU" sz="2400" i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выявить особенности ранней прозы М. Горького на примере рассказа “Старуха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”;</a:t>
            </a:r>
          </a:p>
          <a:p>
            <a:pPr lvl="0"/>
            <a:r>
              <a:rPr lang="ru-RU" dirty="0" smtClean="0"/>
              <a:t>отметить особенности композиции рассказа “Старуха </a:t>
            </a:r>
            <a:r>
              <a:rPr lang="ru-RU" dirty="0" err="1" smtClean="0"/>
              <a:t>Изергиль</a:t>
            </a:r>
            <a:r>
              <a:rPr lang="ru-RU" dirty="0" smtClean="0"/>
              <a:t>”как средства раскрытия идейного содержания;</a:t>
            </a:r>
          </a:p>
          <a:p>
            <a:pPr lvl="0"/>
            <a:r>
              <a:rPr lang="ru-RU" dirty="0" smtClean="0"/>
              <a:t>выявить в рассказе способы создания образа старухи </a:t>
            </a:r>
            <a:r>
              <a:rPr lang="ru-RU" dirty="0" err="1" smtClean="0"/>
              <a:t>Изергиль</a:t>
            </a:r>
            <a:r>
              <a:rPr lang="ru-RU" dirty="0" smtClean="0"/>
              <a:t>; </a:t>
            </a:r>
          </a:p>
          <a:p>
            <a:pPr lvl="0"/>
            <a:r>
              <a:rPr lang="ru-RU" dirty="0" smtClean="0"/>
              <a:t>дать характеристику образов </a:t>
            </a:r>
            <a:r>
              <a:rPr lang="ru-RU" dirty="0" err="1" smtClean="0"/>
              <a:t>Ларры</a:t>
            </a:r>
            <a:r>
              <a:rPr lang="ru-RU" dirty="0" smtClean="0"/>
              <a:t> и </a:t>
            </a:r>
            <a:r>
              <a:rPr lang="ru-RU" dirty="0" err="1" smtClean="0"/>
              <a:t>Данко</a:t>
            </a:r>
            <a:r>
              <a:rPr lang="ru-RU" dirty="0" smtClean="0"/>
              <a:t>, выяснить смысл их противопоставления;</a:t>
            </a:r>
          </a:p>
          <a:p>
            <a:pPr lvl="0"/>
            <a:r>
              <a:rPr lang="ru-RU" dirty="0" smtClean="0"/>
              <a:t>выявить в рассказе художественную функцию образа </a:t>
            </a:r>
            <a:r>
              <a:rPr lang="ru-RU" dirty="0" err="1" smtClean="0"/>
              <a:t>Изергиль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охарактеризовать особенности стиля писателя;</a:t>
            </a:r>
          </a:p>
          <a:p>
            <a:pPr lvl="0"/>
            <a:r>
              <a:rPr lang="ru-RU" dirty="0" smtClean="0"/>
              <a:t>рассмотреть функции пейзажных зарисовок в произведении;</a:t>
            </a:r>
          </a:p>
          <a:p>
            <a:pPr lvl="0"/>
            <a:r>
              <a:rPr lang="ru-RU" dirty="0" smtClean="0"/>
              <a:t>определить, в чём отличие неоромантизма как литературного течения от классического романтизма;</a:t>
            </a:r>
          </a:p>
          <a:p>
            <a:r>
              <a:rPr lang="ru-RU" dirty="0" smtClean="0"/>
              <a:t>выявить, каким предстаёт идеал человека в рассказе Горького.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Композиция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i="1" dirty="0" smtClean="0"/>
              <a:t>Видно, ничего не напишу</a:t>
            </a:r>
          </a:p>
          <a:p>
            <a:pPr algn="r">
              <a:buNone/>
            </a:pPr>
            <a:r>
              <a:rPr lang="ru-RU" i="1" dirty="0" smtClean="0"/>
              <a:t> я так стройно и красиво, </a:t>
            </a:r>
          </a:p>
          <a:p>
            <a:pPr algn="r">
              <a:buNone/>
            </a:pPr>
            <a:r>
              <a:rPr lang="ru-RU" i="1" dirty="0" smtClean="0"/>
              <a:t>как “Старуху </a:t>
            </a:r>
            <a:r>
              <a:rPr lang="ru-RU" i="1" dirty="0" err="1" smtClean="0"/>
              <a:t>Изергиль</a:t>
            </a:r>
            <a:r>
              <a:rPr lang="ru-RU" i="1" dirty="0" smtClean="0"/>
              <a:t>”. </a:t>
            </a:r>
          </a:p>
          <a:p>
            <a:pPr algn="r">
              <a:buNone/>
            </a:pPr>
            <a:r>
              <a:rPr lang="ru-RU" i="1" dirty="0" smtClean="0"/>
              <a:t>М. Горький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643050"/>
            <a:ext cx="4319587" cy="446405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Легенда о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Ларре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1268413"/>
            <a:ext cx="5616575" cy="55895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</a:t>
            </a:r>
            <a:r>
              <a:rPr lang="ru-RU" dirty="0" err="1" smtClean="0"/>
              <a:t>Ларре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Какие черты романтического героя мы видим в образе </a:t>
            </a:r>
            <a:r>
              <a:rPr lang="ru-RU" dirty="0" err="1" smtClean="0"/>
              <a:t>Ларры</a:t>
            </a:r>
            <a:r>
              <a:rPr lang="ru-RU" dirty="0" smtClean="0"/>
              <a:t>? С какими героями русской и/или зарубежной литературы эпохи романтизма можно сравнить этот образ?</a:t>
            </a:r>
          </a:p>
          <a:p>
            <a:pPr lvl="0"/>
            <a:r>
              <a:rPr lang="ru-RU" dirty="0" smtClean="0"/>
              <a:t>Каковы взаимоотношения </a:t>
            </a:r>
            <a:r>
              <a:rPr lang="ru-RU" dirty="0" err="1" smtClean="0"/>
              <a:t>Ларры</a:t>
            </a:r>
            <a:r>
              <a:rPr lang="ru-RU" dirty="0" smtClean="0"/>
              <a:t> с племенем и со старейшинами? Как подчёркивается повествователем гордыня </a:t>
            </a:r>
            <a:r>
              <a:rPr lang="ru-RU" dirty="0" err="1" smtClean="0"/>
              <a:t>Ларры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Почему столь сокрушительным для </a:t>
            </a:r>
            <a:r>
              <a:rPr lang="ru-RU" dirty="0" err="1" smtClean="0"/>
              <a:t>Ларры</a:t>
            </a:r>
            <a:r>
              <a:rPr lang="ru-RU" dirty="0" smtClean="0"/>
              <a:t> оказался приговор, вынесенный ему старейшинами?</a:t>
            </a:r>
          </a:p>
          <a:p>
            <a:pPr lvl="0"/>
            <a:r>
              <a:rPr lang="ru-RU" dirty="0" smtClean="0"/>
              <a:t> Почему же дарованная </a:t>
            </a:r>
            <a:r>
              <a:rPr lang="ru-RU" dirty="0" err="1" smtClean="0"/>
              <a:t>Ларре</a:t>
            </a:r>
            <a:r>
              <a:rPr lang="ru-RU" dirty="0" smtClean="0"/>
              <a:t> свобода обернулась для него трагедией?  </a:t>
            </a:r>
          </a:p>
          <a:p>
            <a:r>
              <a:rPr lang="ru-RU" dirty="0" smtClean="0"/>
              <a:t>Подберите символическую иллюстрацию и/или музыкальный отрывок, отражающие этот образ.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Докажите, что именно гордыня, а не гордость характерна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</a:t>
            </a:r>
            <a:r>
              <a:rPr lang="ru-RU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Ларры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175125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Гордость – </a:t>
            </a:r>
            <a:endParaRPr lang="ru-RU" sz="3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Чувство собственного достоинства, самоуважения.</a:t>
            </a:r>
          </a:p>
          <a:p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Высоко мнение, чрезмерное высокое мнение о себе.</a:t>
            </a:r>
          </a:p>
          <a:p>
            <a:pPr>
              <a:buFontTx/>
              <a:buNone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Гордыня </a:t>
            </a:r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непомерная гордость.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525" y="292100"/>
            <a:ext cx="3419475" cy="2921000"/>
          </a:xfrm>
        </p:spPr>
        <p:txBody>
          <a:bodyPr/>
          <a:lstStyle/>
          <a:p>
            <a:pPr algn="ctr"/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Легенда о Данко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0"/>
            <a:ext cx="5395913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342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Lucida Sans</vt:lpstr>
      <vt:lpstr>Monotype Corsiva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В поисках героя…</vt:lpstr>
      <vt:lpstr>Задачи урока:</vt:lpstr>
      <vt:lpstr>Композиция рассказа</vt:lpstr>
      <vt:lpstr>Легенда о Ларре</vt:lpstr>
      <vt:lpstr>Легенда о Ларре</vt:lpstr>
      <vt:lpstr>Докажите, что именно гордыня, а не гордость характерна для Ларры </vt:lpstr>
      <vt:lpstr>Легенда о Данко</vt:lpstr>
      <vt:lpstr>Легенда о Данко</vt:lpstr>
      <vt:lpstr>Презентация PowerPoint</vt:lpstr>
      <vt:lpstr>Презентация PowerPoint</vt:lpstr>
      <vt:lpstr>Домашнее задание: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Светлана Чернакова</cp:lastModifiedBy>
  <cp:revision>8</cp:revision>
  <dcterms:created xsi:type="dcterms:W3CDTF">2013-10-09T21:24:31Z</dcterms:created>
  <dcterms:modified xsi:type="dcterms:W3CDTF">2019-11-19T21:51:16Z</dcterms:modified>
</cp:coreProperties>
</file>