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7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2A8B-ACB1-4FB4-B29C-01FAC22B5BE0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52C48-61C8-4484-A609-29BFC638F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5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50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69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1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1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93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63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8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3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40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4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3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9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E1D4E-991A-4ED1-9864-ED10302ADDEA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BE2467D-BDBA-41F5-8AC0-F9EA42675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3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ru.wikipedia.org/wiki/1886_%D0%B3%D0%BE%D0%B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F3F8C7-7C4C-4798-9C8D-2D9731331C47}"/>
              </a:ext>
            </a:extLst>
          </p:cNvPr>
          <p:cNvSpPr/>
          <p:nvPr/>
        </p:nvSpPr>
        <p:spPr>
          <a:xfrm>
            <a:off x="2768367" y="382012"/>
            <a:ext cx="9009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“…особенную важность имеют те методы науки, которые позволяют решать задачу, общую для всей практической деятельности человека: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располагать своими средствами для достижения наибольшей выгоды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</a:p>
          <a:p>
            <a:pPr algn="just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П.Л.Чебышев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024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6C6664-FC1A-4794-A8C9-65414FA1A3D3}"/>
              </a:ext>
            </a:extLst>
          </p:cNvPr>
          <p:cNvPicPr/>
          <p:nvPr/>
        </p:nvPicPr>
        <p:blipFill rotWithShape="1">
          <a:blip r:embed="rId2"/>
          <a:srcRect l="33075" t="28327" r="18731" b="20204"/>
          <a:stretch/>
        </p:blipFill>
        <p:spPr bwMode="auto">
          <a:xfrm>
            <a:off x="260059" y="0"/>
            <a:ext cx="1070435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705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ne 4">
            <a:extLst>
              <a:ext uri="{FF2B5EF4-FFF2-40B4-BE49-F238E27FC236}">
                <a16:creationId xmlns:a16="http://schemas.microsoft.com/office/drawing/2014/main" id="{041B96FF-48D6-41C9-87FE-EA7E46A9D938}"/>
              </a:ext>
            </a:extLst>
          </p:cNvPr>
          <p:cNvCxnSpPr/>
          <p:nvPr/>
        </p:nvCxnSpPr>
        <p:spPr bwMode="auto">
          <a:xfrm>
            <a:off x="2705176" y="4916158"/>
            <a:ext cx="0" cy="360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Line 7">
            <a:extLst>
              <a:ext uri="{FF2B5EF4-FFF2-40B4-BE49-F238E27FC236}">
                <a16:creationId xmlns:a16="http://schemas.microsoft.com/office/drawing/2014/main" id="{B41CEEE4-5760-4738-AC05-857A4CCC02BC}"/>
              </a:ext>
            </a:extLst>
          </p:cNvPr>
          <p:cNvCxnSpPr/>
          <p:nvPr/>
        </p:nvCxnSpPr>
        <p:spPr bwMode="auto">
          <a:xfrm flipV="1">
            <a:off x="4307281" y="3262618"/>
            <a:ext cx="1366520" cy="1655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Line 8">
            <a:extLst>
              <a:ext uri="{FF2B5EF4-FFF2-40B4-BE49-F238E27FC236}">
                <a16:creationId xmlns:a16="http://schemas.microsoft.com/office/drawing/2014/main" id="{635461AC-C575-4525-91C3-828361D1F291}"/>
              </a:ext>
            </a:extLst>
          </p:cNvPr>
          <p:cNvCxnSpPr/>
          <p:nvPr/>
        </p:nvCxnSpPr>
        <p:spPr bwMode="auto">
          <a:xfrm flipV="1">
            <a:off x="4311726" y="3611233"/>
            <a:ext cx="1366520" cy="1655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Line 9">
            <a:extLst>
              <a:ext uri="{FF2B5EF4-FFF2-40B4-BE49-F238E27FC236}">
                <a16:creationId xmlns:a16="http://schemas.microsoft.com/office/drawing/2014/main" id="{BDDF896F-4580-4DFD-B766-D33DDFB44CBA}"/>
              </a:ext>
            </a:extLst>
          </p:cNvPr>
          <p:cNvCxnSpPr/>
          <p:nvPr/>
        </p:nvCxnSpPr>
        <p:spPr bwMode="auto">
          <a:xfrm flipV="1">
            <a:off x="2705176" y="3262618"/>
            <a:ext cx="1366520" cy="1655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0">
            <a:extLst>
              <a:ext uri="{FF2B5EF4-FFF2-40B4-BE49-F238E27FC236}">
                <a16:creationId xmlns:a16="http://schemas.microsoft.com/office/drawing/2014/main" id="{38BDBA2D-2CA8-4F13-9A0D-686565AC3B88}"/>
              </a:ext>
            </a:extLst>
          </p:cNvPr>
          <p:cNvCxnSpPr/>
          <p:nvPr/>
        </p:nvCxnSpPr>
        <p:spPr bwMode="auto">
          <a:xfrm flipV="1">
            <a:off x="2724861" y="3618853"/>
            <a:ext cx="1366520" cy="16554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Freeform 11">
            <a:extLst>
              <a:ext uri="{FF2B5EF4-FFF2-40B4-BE49-F238E27FC236}">
                <a16:creationId xmlns:a16="http://schemas.microsoft.com/office/drawing/2014/main" id="{34C95796-CC32-47F1-ADF1-AD3F542F340C}"/>
              </a:ext>
            </a:extLst>
          </p:cNvPr>
          <p:cNvSpPr>
            <a:spLocks/>
          </p:cNvSpPr>
          <p:nvPr/>
        </p:nvSpPr>
        <p:spPr bwMode="auto">
          <a:xfrm>
            <a:off x="4095826" y="3549003"/>
            <a:ext cx="1584325" cy="73025"/>
          </a:xfrm>
          <a:custGeom>
            <a:avLst/>
            <a:gdLst>
              <a:gd name="T0" fmla="*/ 0 w 998"/>
              <a:gd name="T1" fmla="*/ 46 h 46"/>
              <a:gd name="T2" fmla="*/ 273 w 998"/>
              <a:gd name="T3" fmla="*/ 0 h 46"/>
              <a:gd name="T4" fmla="*/ 545 w 998"/>
              <a:gd name="T5" fmla="*/ 46 h 46"/>
              <a:gd name="T6" fmla="*/ 726 w 998"/>
              <a:gd name="T7" fmla="*/ 0 h 46"/>
              <a:gd name="T8" fmla="*/ 998 w 998"/>
              <a:gd name="T9" fmla="*/ 46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8"/>
              <a:gd name="T16" fmla="*/ 0 h 46"/>
              <a:gd name="T17" fmla="*/ 998 w 998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8" h="46">
                <a:moveTo>
                  <a:pt x="0" y="46"/>
                </a:moveTo>
                <a:cubicBezTo>
                  <a:pt x="91" y="23"/>
                  <a:pt x="182" y="0"/>
                  <a:pt x="273" y="0"/>
                </a:cubicBezTo>
                <a:cubicBezTo>
                  <a:pt x="364" y="0"/>
                  <a:pt x="470" y="46"/>
                  <a:pt x="545" y="46"/>
                </a:cubicBezTo>
                <a:cubicBezTo>
                  <a:pt x="620" y="46"/>
                  <a:pt x="651" y="0"/>
                  <a:pt x="726" y="0"/>
                </a:cubicBezTo>
                <a:cubicBezTo>
                  <a:pt x="801" y="0"/>
                  <a:pt x="953" y="38"/>
                  <a:pt x="998" y="4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0" name="Line 12">
            <a:extLst>
              <a:ext uri="{FF2B5EF4-FFF2-40B4-BE49-F238E27FC236}">
                <a16:creationId xmlns:a16="http://schemas.microsoft.com/office/drawing/2014/main" id="{DCF94141-EED4-4786-AD5D-9250C3411EB7}"/>
              </a:ext>
            </a:extLst>
          </p:cNvPr>
          <p:cNvCxnSpPr/>
          <p:nvPr/>
        </p:nvCxnSpPr>
        <p:spPr bwMode="auto">
          <a:xfrm flipV="1">
            <a:off x="4067251" y="3260713"/>
            <a:ext cx="0" cy="360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Line 13">
            <a:extLst>
              <a:ext uri="{FF2B5EF4-FFF2-40B4-BE49-F238E27FC236}">
                <a16:creationId xmlns:a16="http://schemas.microsoft.com/office/drawing/2014/main" id="{E3315026-35B2-44BD-AB6B-D5999F04F90B}"/>
              </a:ext>
            </a:extLst>
          </p:cNvPr>
          <p:cNvCxnSpPr/>
          <p:nvPr/>
        </p:nvCxnSpPr>
        <p:spPr bwMode="auto">
          <a:xfrm flipV="1">
            <a:off x="5678881" y="3260713"/>
            <a:ext cx="0" cy="3600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Line 19">
            <a:extLst>
              <a:ext uri="{FF2B5EF4-FFF2-40B4-BE49-F238E27FC236}">
                <a16:creationId xmlns:a16="http://schemas.microsoft.com/office/drawing/2014/main" id="{54469AE5-E415-4243-816E-4DC2D82EE9B8}"/>
              </a:ext>
            </a:extLst>
          </p:cNvPr>
          <p:cNvCxnSpPr/>
          <p:nvPr/>
        </p:nvCxnSpPr>
        <p:spPr bwMode="auto">
          <a:xfrm flipV="1">
            <a:off x="5294706" y="4222738"/>
            <a:ext cx="793750" cy="1512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20">
            <a:extLst>
              <a:ext uri="{FF2B5EF4-FFF2-40B4-BE49-F238E27FC236}">
                <a16:creationId xmlns:a16="http://schemas.microsoft.com/office/drawing/2014/main" id="{947A792E-4A24-4560-99E8-42900FF2C37F}"/>
              </a:ext>
            </a:extLst>
          </p:cNvPr>
          <p:cNvCxnSpPr/>
          <p:nvPr/>
        </p:nvCxnSpPr>
        <p:spPr bwMode="auto">
          <a:xfrm flipV="1">
            <a:off x="6051626" y="4290683"/>
            <a:ext cx="793750" cy="1512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21">
            <a:extLst>
              <a:ext uri="{FF2B5EF4-FFF2-40B4-BE49-F238E27FC236}">
                <a16:creationId xmlns:a16="http://schemas.microsoft.com/office/drawing/2014/main" id="{25C748EA-64D8-4BBE-928A-DA6ABB253468}"/>
              </a:ext>
            </a:extLst>
          </p:cNvPr>
          <p:cNvCxnSpPr/>
          <p:nvPr/>
        </p:nvCxnSpPr>
        <p:spPr bwMode="auto">
          <a:xfrm flipV="1">
            <a:off x="5291531" y="3474708"/>
            <a:ext cx="791845" cy="1439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22">
            <a:extLst>
              <a:ext uri="{FF2B5EF4-FFF2-40B4-BE49-F238E27FC236}">
                <a16:creationId xmlns:a16="http://schemas.microsoft.com/office/drawing/2014/main" id="{2CB1187A-B482-42A0-A5C8-372FBF1C584D}"/>
              </a:ext>
            </a:extLst>
          </p:cNvPr>
          <p:cNvCxnSpPr/>
          <p:nvPr/>
        </p:nvCxnSpPr>
        <p:spPr bwMode="auto">
          <a:xfrm flipV="1">
            <a:off x="6063056" y="3468358"/>
            <a:ext cx="791845" cy="1439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Freeform 23">
            <a:extLst>
              <a:ext uri="{FF2B5EF4-FFF2-40B4-BE49-F238E27FC236}">
                <a16:creationId xmlns:a16="http://schemas.microsoft.com/office/drawing/2014/main" id="{2494244D-D75D-48A6-86F4-13A9E003DC67}"/>
              </a:ext>
            </a:extLst>
          </p:cNvPr>
          <p:cNvSpPr>
            <a:spLocks/>
          </p:cNvSpPr>
          <p:nvPr/>
        </p:nvSpPr>
        <p:spPr bwMode="auto">
          <a:xfrm>
            <a:off x="6084646" y="4140188"/>
            <a:ext cx="791845" cy="153670"/>
          </a:xfrm>
          <a:custGeom>
            <a:avLst/>
            <a:gdLst>
              <a:gd name="T0" fmla="*/ 0 w 499"/>
              <a:gd name="T1" fmla="*/ 52 h 97"/>
              <a:gd name="T2" fmla="*/ 182 w 499"/>
              <a:gd name="T3" fmla="*/ 7 h 97"/>
              <a:gd name="T4" fmla="*/ 499 w 499"/>
              <a:gd name="T5" fmla="*/ 97 h 97"/>
              <a:gd name="T6" fmla="*/ 0 60000 65536"/>
              <a:gd name="T7" fmla="*/ 0 60000 65536"/>
              <a:gd name="T8" fmla="*/ 0 60000 65536"/>
              <a:gd name="T9" fmla="*/ 0 w 499"/>
              <a:gd name="T10" fmla="*/ 0 h 97"/>
              <a:gd name="T11" fmla="*/ 499 w 499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97">
                <a:moveTo>
                  <a:pt x="0" y="52"/>
                </a:moveTo>
                <a:cubicBezTo>
                  <a:pt x="49" y="26"/>
                  <a:pt x="99" y="0"/>
                  <a:pt x="182" y="7"/>
                </a:cubicBezTo>
                <a:cubicBezTo>
                  <a:pt x="265" y="14"/>
                  <a:pt x="454" y="82"/>
                  <a:pt x="499" y="9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18" name="Line 24">
            <a:extLst>
              <a:ext uri="{FF2B5EF4-FFF2-40B4-BE49-F238E27FC236}">
                <a16:creationId xmlns:a16="http://schemas.microsoft.com/office/drawing/2014/main" id="{C321D902-6D8C-475E-AD52-F204420E642D}"/>
              </a:ext>
            </a:extLst>
          </p:cNvPr>
          <p:cNvCxnSpPr/>
          <p:nvPr/>
        </p:nvCxnSpPr>
        <p:spPr bwMode="auto">
          <a:xfrm flipV="1">
            <a:off x="6847281" y="346835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Line 25">
            <a:extLst>
              <a:ext uri="{FF2B5EF4-FFF2-40B4-BE49-F238E27FC236}">
                <a16:creationId xmlns:a16="http://schemas.microsoft.com/office/drawing/2014/main" id="{F3E00E29-1016-428C-8732-A76A261F9479}"/>
              </a:ext>
            </a:extLst>
          </p:cNvPr>
          <p:cNvCxnSpPr/>
          <p:nvPr/>
        </p:nvCxnSpPr>
        <p:spPr bwMode="auto">
          <a:xfrm flipV="1">
            <a:off x="6084646" y="34956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Line 31">
            <a:extLst>
              <a:ext uri="{FF2B5EF4-FFF2-40B4-BE49-F238E27FC236}">
                <a16:creationId xmlns:a16="http://schemas.microsoft.com/office/drawing/2014/main" id="{14923904-9F37-43EC-9AF9-AB04A2C3C8C4}"/>
              </a:ext>
            </a:extLst>
          </p:cNvPr>
          <p:cNvCxnSpPr/>
          <p:nvPr/>
        </p:nvCxnSpPr>
        <p:spPr bwMode="auto">
          <a:xfrm>
            <a:off x="7086600" y="668274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Line 32">
            <a:extLst>
              <a:ext uri="{FF2B5EF4-FFF2-40B4-BE49-F238E27FC236}">
                <a16:creationId xmlns:a16="http://schemas.microsoft.com/office/drawing/2014/main" id="{2C4569D6-8202-4677-942D-2AA9F745192A}"/>
              </a:ext>
            </a:extLst>
          </p:cNvPr>
          <p:cNvCxnSpPr/>
          <p:nvPr/>
        </p:nvCxnSpPr>
        <p:spPr bwMode="auto">
          <a:xfrm flipV="1">
            <a:off x="6783146" y="3697593"/>
            <a:ext cx="93472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Line 33">
            <a:extLst>
              <a:ext uri="{FF2B5EF4-FFF2-40B4-BE49-F238E27FC236}">
                <a16:creationId xmlns:a16="http://schemas.microsoft.com/office/drawing/2014/main" id="{30F4C20A-594B-4138-ACE0-6F0452FBB690}"/>
              </a:ext>
            </a:extLst>
          </p:cNvPr>
          <p:cNvCxnSpPr/>
          <p:nvPr/>
        </p:nvCxnSpPr>
        <p:spPr bwMode="auto">
          <a:xfrm flipV="1">
            <a:off x="6791401" y="3481693"/>
            <a:ext cx="93472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Freeform 36">
            <a:extLst>
              <a:ext uri="{FF2B5EF4-FFF2-40B4-BE49-F238E27FC236}">
                <a16:creationId xmlns:a16="http://schemas.microsoft.com/office/drawing/2014/main" id="{867F853A-5C3F-476C-9CC9-D0ED6A0D637E}"/>
              </a:ext>
            </a:extLst>
          </p:cNvPr>
          <p:cNvSpPr>
            <a:spLocks/>
          </p:cNvSpPr>
          <p:nvPr/>
        </p:nvSpPr>
        <p:spPr bwMode="auto">
          <a:xfrm>
            <a:off x="7729296" y="3634093"/>
            <a:ext cx="2352675" cy="83820"/>
          </a:xfrm>
          <a:custGeom>
            <a:avLst/>
            <a:gdLst>
              <a:gd name="T0" fmla="*/ 0 w 1543"/>
              <a:gd name="T1" fmla="*/ 99 h 107"/>
              <a:gd name="T2" fmla="*/ 499 w 1543"/>
              <a:gd name="T3" fmla="*/ 8 h 107"/>
              <a:gd name="T4" fmla="*/ 862 w 1543"/>
              <a:gd name="T5" fmla="*/ 99 h 107"/>
              <a:gd name="T6" fmla="*/ 1089 w 1543"/>
              <a:gd name="T7" fmla="*/ 54 h 107"/>
              <a:gd name="T8" fmla="*/ 1361 w 1543"/>
              <a:gd name="T9" fmla="*/ 8 h 107"/>
              <a:gd name="T10" fmla="*/ 1543 w 1543"/>
              <a:gd name="T11" fmla="*/ 8 h 1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43"/>
              <a:gd name="T19" fmla="*/ 0 h 107"/>
              <a:gd name="T20" fmla="*/ 1543 w 1543"/>
              <a:gd name="T21" fmla="*/ 107 h 1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43" h="107">
                <a:moveTo>
                  <a:pt x="0" y="99"/>
                </a:moveTo>
                <a:cubicBezTo>
                  <a:pt x="177" y="53"/>
                  <a:pt x="355" y="8"/>
                  <a:pt x="499" y="8"/>
                </a:cubicBezTo>
                <a:cubicBezTo>
                  <a:pt x="643" y="8"/>
                  <a:pt x="764" y="91"/>
                  <a:pt x="862" y="99"/>
                </a:cubicBezTo>
                <a:cubicBezTo>
                  <a:pt x="960" y="107"/>
                  <a:pt x="1006" y="69"/>
                  <a:pt x="1089" y="54"/>
                </a:cubicBezTo>
                <a:cubicBezTo>
                  <a:pt x="1172" y="39"/>
                  <a:pt x="1285" y="16"/>
                  <a:pt x="1361" y="8"/>
                </a:cubicBezTo>
                <a:cubicBezTo>
                  <a:pt x="1437" y="0"/>
                  <a:pt x="1513" y="8"/>
                  <a:pt x="1543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28" name="Line 37">
            <a:extLst>
              <a:ext uri="{FF2B5EF4-FFF2-40B4-BE49-F238E27FC236}">
                <a16:creationId xmlns:a16="http://schemas.microsoft.com/office/drawing/2014/main" id="{95A2FBAF-A54B-4463-9976-8660E56590E5}"/>
              </a:ext>
            </a:extLst>
          </p:cNvPr>
          <p:cNvCxnSpPr/>
          <p:nvPr/>
        </p:nvCxnSpPr>
        <p:spPr bwMode="auto">
          <a:xfrm flipV="1">
            <a:off x="7720406" y="3491218"/>
            <a:ext cx="0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42">
            <a:extLst>
              <a:ext uri="{FF2B5EF4-FFF2-40B4-BE49-F238E27FC236}">
                <a16:creationId xmlns:a16="http://schemas.microsoft.com/office/drawing/2014/main" id="{F28E9FD3-D8F7-47AD-AC0E-8C3CC8C36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76" y="4916158"/>
            <a:ext cx="1584325" cy="36004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43">
            <a:extLst>
              <a:ext uri="{FF2B5EF4-FFF2-40B4-BE49-F238E27FC236}">
                <a16:creationId xmlns:a16="http://schemas.microsoft.com/office/drawing/2014/main" id="{41E8200F-CC46-483A-B40B-53BD4AD50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531" y="4916158"/>
            <a:ext cx="791845" cy="86487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44">
            <a:extLst>
              <a:ext uri="{FF2B5EF4-FFF2-40B4-BE49-F238E27FC236}">
                <a16:creationId xmlns:a16="http://schemas.microsoft.com/office/drawing/2014/main" id="{8506893F-7269-43E0-A152-7BE537307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956" y="5364468"/>
            <a:ext cx="2428875" cy="180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34" name="Line 33">
            <a:extLst>
              <a:ext uri="{FF2B5EF4-FFF2-40B4-BE49-F238E27FC236}">
                <a16:creationId xmlns:a16="http://schemas.microsoft.com/office/drawing/2014/main" id="{EEB8FA96-C9B4-452A-8735-73D46F5F3575}"/>
              </a:ext>
            </a:extLst>
          </p:cNvPr>
          <p:cNvCxnSpPr/>
          <p:nvPr/>
        </p:nvCxnSpPr>
        <p:spPr bwMode="auto">
          <a:xfrm flipV="1">
            <a:off x="9212656" y="3492488"/>
            <a:ext cx="934720" cy="187325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Line 33">
            <a:extLst>
              <a:ext uri="{FF2B5EF4-FFF2-40B4-BE49-F238E27FC236}">
                <a16:creationId xmlns:a16="http://schemas.microsoft.com/office/drawing/2014/main" id="{4648F2B0-FABF-4231-BB4A-634EDD332CA2}"/>
              </a:ext>
            </a:extLst>
          </p:cNvPr>
          <p:cNvCxnSpPr/>
          <p:nvPr/>
        </p:nvCxnSpPr>
        <p:spPr bwMode="auto">
          <a:xfrm flipV="1">
            <a:off x="9212656" y="3682988"/>
            <a:ext cx="934720" cy="187325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4">
            <a:extLst>
              <a:ext uri="{FF2B5EF4-FFF2-40B4-BE49-F238E27FC236}">
                <a16:creationId xmlns:a16="http://schemas.microsoft.com/office/drawing/2014/main" id="{6E847584-F32E-41E6-841C-09C206356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495" y="92519"/>
            <a:ext cx="1053394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№1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огородить участок прямоугольной формы забором длиной 200м. Каковы должны быть размеры прямоугольника, чтобы его площадь была наибольшей?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№2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Окно имеет форму прямоугольника, периметр которого равен 8 м. Каковы должны быть размеры окна, чтобы оно пропускало наибольшее количество света?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 №3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4848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построить отрытый желоб прямоугольного сечения для стока воды.   Длина периметра поперечного сечения желоба должна равняться 6 м.  Какой высоты должны быть стенки желоба, чтобы получился максимальный слив?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9">
            <a:extLst>
              <a:ext uri="{FF2B5EF4-FFF2-40B4-BE49-F238E27FC236}">
                <a16:creationId xmlns:a16="http://schemas.microsoft.com/office/drawing/2014/main" id="{45D2044C-E965-4582-8504-515194BCE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3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AB5248-BA2B-4EAC-ACBC-2BE7E9B4B447}"/>
              </a:ext>
            </a:extLst>
          </p:cNvPr>
          <p:cNvSpPr/>
          <p:nvPr/>
        </p:nvSpPr>
        <p:spPr>
          <a:xfrm>
            <a:off x="2018960" y="373279"/>
            <a:ext cx="9910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Л.Н.Толстой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«Много ли человеку земли нужно» - </a:t>
            </a:r>
            <a:r>
              <a:rPr lang="ru-RU" dirty="0"/>
              <a:t> 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один из назидательных народных рассказов ,</a:t>
            </a:r>
          </a:p>
          <a:p>
            <a:pPr algn="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написанный в начале 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hlinkClick r:id="rId2" tooltip="1886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1886 года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D490C6-7E6D-4A86-B02D-126CCE664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2" t="2822" r="30189" b="4636"/>
          <a:stretch/>
        </p:blipFill>
        <p:spPr bwMode="auto">
          <a:xfrm>
            <a:off x="345829" y="1686187"/>
            <a:ext cx="3876692" cy="499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FA5AC72-BD0A-46EE-B34C-B8E118929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04" y="2160196"/>
            <a:ext cx="3007147" cy="43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7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478462-5F03-4410-B81B-D4297611B0A6}"/>
              </a:ext>
            </a:extLst>
          </p:cNvPr>
          <p:cNvSpPr/>
          <p:nvPr/>
        </p:nvSpPr>
        <p:spPr>
          <a:xfrm>
            <a:off x="619124" y="71567"/>
            <a:ext cx="104235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«Сколько за день земли обойдешь, вся твоя будет за 1000 р. Но, если к заходу солнца не возвратишься на место, с которого вышел, пропали твои деньги».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Выбежал утром Пахом, пробежал на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Место упал без чувств,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обежав четырёхугольник,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периметром 40 км.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Какой четырёхугольник должен был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Обежать Пахом, чтобы его площадь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была наибольшей?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936EC7-46ED-48B3-81E3-05F731069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097" y="1702966"/>
            <a:ext cx="4545266" cy="4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6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C:\Documents and Settings\Администратор\Рабочий стол\graphiki\41999335_1.jpg">
            <a:extLst>
              <a:ext uri="{FF2B5EF4-FFF2-40B4-BE49-F238E27FC236}">
                <a16:creationId xmlns:a16="http://schemas.microsoft.com/office/drawing/2014/main" id="{ED1A497B-6E5A-41DB-9AA2-E41FBAF2F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05" y="1162211"/>
            <a:ext cx="5521276" cy="271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:\Documents and Settings\Администратор\Рабочий стол\graphiki\41999335_1.jpg">
            <a:extLst>
              <a:ext uri="{FF2B5EF4-FFF2-40B4-BE49-F238E27FC236}">
                <a16:creationId xmlns:a16="http://schemas.microsoft.com/office/drawing/2014/main" id="{723CA17B-1925-4EDE-8F6F-32C42496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4" y="3726497"/>
            <a:ext cx="5956337" cy="292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Documents and Settings\Администратор\Рабочий стол\graphiki\41999335_1.jpg">
            <a:extLst>
              <a:ext uri="{FF2B5EF4-FFF2-40B4-BE49-F238E27FC236}">
                <a16:creationId xmlns:a16="http://schemas.microsoft.com/office/drawing/2014/main" id="{65035654-FBA9-481C-842D-8C00BE55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4" y="1051025"/>
            <a:ext cx="4842727" cy="23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33984D-D857-46A3-93A1-492BB19DFFB6}"/>
              </a:ext>
            </a:extLst>
          </p:cNvPr>
          <p:cNvSpPr/>
          <p:nvPr/>
        </p:nvSpPr>
        <p:spPr>
          <a:xfrm>
            <a:off x="293615" y="182190"/>
            <a:ext cx="11568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Найдите площади фигур: прямоугольника, трапеции, ромба и квадрата, у которых одинаковый периметр, равный 40 см.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42824D-4CB5-4F6D-8498-66570FB3B1C6}"/>
              </a:ext>
            </a:extLst>
          </p:cNvPr>
          <p:cNvSpPr/>
          <p:nvPr/>
        </p:nvSpPr>
        <p:spPr>
          <a:xfrm>
            <a:off x="897620" y="1727552"/>
            <a:ext cx="3775047" cy="1422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4D1CC2-A11A-4D33-9607-423C6C07CDD1}"/>
              </a:ext>
            </a:extLst>
          </p:cNvPr>
          <p:cNvSpPr/>
          <p:nvPr/>
        </p:nvSpPr>
        <p:spPr>
          <a:xfrm>
            <a:off x="2699815" y="3931026"/>
            <a:ext cx="2410524" cy="2515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ручной ввод 5">
            <a:extLst>
              <a:ext uri="{FF2B5EF4-FFF2-40B4-BE49-F238E27FC236}">
                <a16:creationId xmlns:a16="http://schemas.microsoft.com/office/drawing/2014/main" id="{D6A44957-EF89-45B2-9F57-FC5CFB4AD941}"/>
              </a:ext>
            </a:extLst>
          </p:cNvPr>
          <p:cNvSpPr/>
          <p:nvPr/>
        </p:nvSpPr>
        <p:spPr>
          <a:xfrm rot="5400000">
            <a:off x="8306247" y="1338875"/>
            <a:ext cx="2279663" cy="2349209"/>
          </a:xfrm>
          <a:prstGeom prst="flowChartManualIn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6DC04-AE10-4703-9EEC-F194EB0A8E01}"/>
              </a:ext>
            </a:extLst>
          </p:cNvPr>
          <p:cNvSpPr txBox="1"/>
          <p:nvPr/>
        </p:nvSpPr>
        <p:spPr>
          <a:xfrm>
            <a:off x="2121016" y="1244033"/>
            <a:ext cx="106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 см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BC6AB-8D8B-4B79-862E-2AD4CEBBB62C}"/>
              </a:ext>
            </a:extLst>
          </p:cNvPr>
          <p:cNvSpPr txBox="1"/>
          <p:nvPr/>
        </p:nvSpPr>
        <p:spPr>
          <a:xfrm>
            <a:off x="4702031" y="2051816"/>
            <a:ext cx="106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 см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0FD5A7-A5F0-45CA-A2E9-245E6CDAEC4A}"/>
              </a:ext>
            </a:extLst>
          </p:cNvPr>
          <p:cNvSpPr txBox="1"/>
          <p:nvPr/>
        </p:nvSpPr>
        <p:spPr>
          <a:xfrm>
            <a:off x="1764442" y="4666238"/>
            <a:ext cx="106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A6824A-3B59-416D-AE40-85A9CD713AAF}"/>
              </a:ext>
            </a:extLst>
          </p:cNvPr>
          <p:cNvSpPr txBox="1"/>
          <p:nvPr/>
        </p:nvSpPr>
        <p:spPr>
          <a:xfrm>
            <a:off x="8945873" y="1087706"/>
            <a:ext cx="106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 см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1D233-5F5F-426C-B708-A442852EA440}"/>
              </a:ext>
            </a:extLst>
          </p:cNvPr>
          <p:cNvSpPr txBox="1"/>
          <p:nvPr/>
        </p:nvSpPr>
        <p:spPr>
          <a:xfrm>
            <a:off x="8817242" y="3469361"/>
            <a:ext cx="106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AEC2A-BD83-4AEB-B19B-F80A13ABCE61}"/>
              </a:ext>
            </a:extLst>
          </p:cNvPr>
          <p:cNvSpPr txBox="1"/>
          <p:nvPr/>
        </p:nvSpPr>
        <p:spPr>
          <a:xfrm>
            <a:off x="10414592" y="2208107"/>
            <a:ext cx="106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15см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2BC7A5-BC07-4EDB-8B1A-5100186C85C6}"/>
              </a:ext>
            </a:extLst>
          </p:cNvPr>
          <p:cNvSpPr txBox="1"/>
          <p:nvPr/>
        </p:nvSpPr>
        <p:spPr>
          <a:xfrm>
            <a:off x="7473520" y="2282648"/>
            <a:ext cx="106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13 см</a:t>
            </a:r>
          </a:p>
        </p:txBody>
      </p:sp>
      <p:pic>
        <p:nvPicPr>
          <p:cNvPr id="18" name="Picture 6" descr="C:\Documents and Settings\Администратор\Рабочий стол\graphiki\41999335_1.jpg">
            <a:extLst>
              <a:ext uri="{FF2B5EF4-FFF2-40B4-BE49-F238E27FC236}">
                <a16:creationId xmlns:a16="http://schemas.microsoft.com/office/drawing/2014/main" id="{F7138A77-103F-45DD-8A4B-B6696CE2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21" y="4273325"/>
            <a:ext cx="4842727" cy="23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Ромб 18">
            <a:extLst>
              <a:ext uri="{FF2B5EF4-FFF2-40B4-BE49-F238E27FC236}">
                <a16:creationId xmlns:a16="http://schemas.microsoft.com/office/drawing/2014/main" id="{9A17CB1B-3B30-435D-81E2-3F6C0C7DC825}"/>
              </a:ext>
            </a:extLst>
          </p:cNvPr>
          <p:cNvSpPr/>
          <p:nvPr/>
        </p:nvSpPr>
        <p:spPr>
          <a:xfrm>
            <a:off x="8115045" y="4273325"/>
            <a:ext cx="1767599" cy="2320332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E72916-B6A5-4497-AFDE-245F25D1A24B}"/>
              </a:ext>
            </a:extLst>
          </p:cNvPr>
          <p:cNvSpPr txBox="1"/>
          <p:nvPr/>
        </p:nvSpPr>
        <p:spPr>
          <a:xfrm>
            <a:off x="9478574" y="4534652"/>
            <a:ext cx="106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 см</a:t>
            </a:r>
          </a:p>
        </p:txBody>
      </p:sp>
    </p:spTree>
    <p:extLst>
      <p:ext uri="{BB962C8B-B14F-4D97-AF65-F5344CB8AC3E}">
        <p14:creationId xmlns:p14="http://schemas.microsoft.com/office/powerpoint/2010/main" val="32763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8FDD68-089F-44BD-A367-967677A39DAE}"/>
              </a:ext>
            </a:extLst>
          </p:cNvPr>
          <p:cNvSpPr/>
          <p:nvPr/>
        </p:nvSpPr>
        <p:spPr>
          <a:xfrm>
            <a:off x="1874799" y="902887"/>
            <a:ext cx="781957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Применение свойств</a:t>
            </a:r>
          </a:p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квадратичной функции </a:t>
            </a:r>
          </a:p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при решении </a:t>
            </a:r>
          </a:p>
          <a:p>
            <a:pPr algn="ctr"/>
            <a:r>
              <a:rPr lang="ru-RU" sz="5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задач на оптимизацию</a:t>
            </a:r>
          </a:p>
        </p:txBody>
      </p:sp>
    </p:spTree>
    <p:extLst>
      <p:ext uri="{BB962C8B-B14F-4D97-AF65-F5344CB8AC3E}">
        <p14:creationId xmlns:p14="http://schemas.microsoft.com/office/powerpoint/2010/main" val="301964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870E96-87DC-46D4-8783-2651CF26A717}"/>
              </a:ext>
            </a:extLst>
          </p:cNvPr>
          <p:cNvPicPr/>
          <p:nvPr/>
        </p:nvPicPr>
        <p:blipFill rotWithShape="1">
          <a:blip r:embed="rId2"/>
          <a:srcRect l="2932" t="36935" r="75234" b="24392"/>
          <a:stretch/>
        </p:blipFill>
        <p:spPr bwMode="auto">
          <a:xfrm>
            <a:off x="154515" y="1709977"/>
            <a:ext cx="2865021" cy="4679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069817-879E-40E8-ACCA-F3AC43B0D3D1}"/>
              </a:ext>
            </a:extLst>
          </p:cNvPr>
          <p:cNvPicPr/>
          <p:nvPr/>
        </p:nvPicPr>
        <p:blipFill rotWithShape="1">
          <a:blip r:embed="rId2"/>
          <a:srcRect l="25418" t="54316" r="54151" b="13094"/>
          <a:stretch/>
        </p:blipFill>
        <p:spPr bwMode="auto">
          <a:xfrm>
            <a:off x="3019536" y="1771518"/>
            <a:ext cx="2865022" cy="4618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CA952F-A94C-4EC8-AF88-8AAE32533E91}"/>
              </a:ext>
            </a:extLst>
          </p:cNvPr>
          <p:cNvPicPr/>
          <p:nvPr/>
        </p:nvPicPr>
        <p:blipFill rotWithShape="1">
          <a:blip r:embed="rId2"/>
          <a:srcRect l="49859" t="59096" r="27330" b="7011"/>
          <a:stretch/>
        </p:blipFill>
        <p:spPr bwMode="auto">
          <a:xfrm>
            <a:off x="5916167" y="1787902"/>
            <a:ext cx="2724126" cy="4618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72C06C-6649-4F94-9D3B-C3805C1B8270}"/>
              </a:ext>
            </a:extLst>
          </p:cNvPr>
          <p:cNvPicPr/>
          <p:nvPr/>
        </p:nvPicPr>
        <p:blipFill rotWithShape="1">
          <a:blip r:embed="rId2"/>
          <a:srcRect l="76569" t="43888" r="2889" b="26563"/>
          <a:stretch/>
        </p:blipFill>
        <p:spPr bwMode="auto">
          <a:xfrm>
            <a:off x="8640293" y="1855734"/>
            <a:ext cx="2829938" cy="4550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8403D5-6B16-40B9-A5EC-244539AE26E1}"/>
              </a:ext>
            </a:extLst>
          </p:cNvPr>
          <p:cNvSpPr/>
          <p:nvPr/>
        </p:nvSpPr>
        <p:spPr>
          <a:xfrm>
            <a:off x="268448" y="190783"/>
            <a:ext cx="11685863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Для каждого графика определите промежутки возрастания(убывания) функции, наибольшее(наименьшее)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405185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FA9C03-AED7-40DF-B5C9-AC360C8C78FC}"/>
              </a:ext>
            </a:extLst>
          </p:cNvPr>
          <p:cNvSpPr/>
          <p:nvPr/>
        </p:nvSpPr>
        <p:spPr>
          <a:xfrm>
            <a:off x="933972" y="362635"/>
            <a:ext cx="10651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Найти сторону прямоугольника, который при периметре, равном 40 км, имеет большую площадь.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661137-1197-409F-BC0A-A59BD215D5C7}"/>
              </a:ext>
            </a:extLst>
          </p:cNvPr>
          <p:cNvSpPr/>
          <p:nvPr/>
        </p:nvSpPr>
        <p:spPr>
          <a:xfrm>
            <a:off x="816529" y="1553968"/>
            <a:ext cx="6073630" cy="24579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836103-EB79-4E0E-BF49-171887C0EF7C}"/>
              </a:ext>
            </a:extLst>
          </p:cNvPr>
          <p:cNvSpPr txBox="1"/>
          <p:nvPr/>
        </p:nvSpPr>
        <p:spPr>
          <a:xfrm>
            <a:off x="446012" y="2022600"/>
            <a:ext cx="48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1F41C-B423-4CA8-9798-E31C82B62D85}"/>
              </a:ext>
            </a:extLst>
          </p:cNvPr>
          <p:cNvSpPr txBox="1"/>
          <p:nvPr/>
        </p:nvSpPr>
        <p:spPr>
          <a:xfrm>
            <a:off x="2867638" y="3956281"/>
            <a:ext cx="106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FD7BC8-8E13-4A40-B782-D58B9BD93D9D}"/>
                  </a:ext>
                </a:extLst>
              </p:cNvPr>
              <p:cNvSpPr txBox="1"/>
              <p:nvPr/>
            </p:nvSpPr>
            <p:spPr>
              <a:xfrm>
                <a:off x="7095482" y="1400080"/>
                <a:ext cx="317942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ru-RU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ru-RU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4400" b="1" dirty="0">
                    <a:solidFill>
                      <a:srgbClr val="C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ru-RU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endParaRPr lang="ru-RU" sz="4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FD7BC8-8E13-4A40-B782-D58B9BD93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482" y="1400080"/>
                <a:ext cx="3179427" cy="769441"/>
              </a:xfrm>
              <a:prstGeom prst="rect">
                <a:avLst/>
              </a:prstGeom>
              <a:blipFill>
                <a:blip r:embed="rId2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827066-5FAC-487D-9EE3-27E195203D0E}"/>
                  </a:ext>
                </a:extLst>
              </p:cNvPr>
              <p:cNvSpPr txBox="1"/>
              <p:nvPr/>
            </p:nvSpPr>
            <p:spPr>
              <a:xfrm>
                <a:off x="6747839" y="2169521"/>
                <a:ext cx="333881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ru-RU" sz="4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=х∗(</m:t>
                      </m:r>
                      <m:r>
                        <m:rPr>
                          <m:nor/>
                        </m:rPr>
                        <a:rPr lang="ru-RU" sz="40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ru-RU" sz="4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−х)</m:t>
                      </m:r>
                    </m:oMath>
                  </m:oMathPara>
                </a14:m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827066-5FAC-487D-9EE3-27E195203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839" y="2169521"/>
                <a:ext cx="333881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7E69AA-C549-4881-9A4C-2EEA77452EB5}"/>
                  </a:ext>
                </a:extLst>
              </p:cNvPr>
              <p:cNvSpPr txBox="1"/>
              <p:nvPr/>
            </p:nvSpPr>
            <p:spPr>
              <a:xfrm>
                <a:off x="6890159" y="2877407"/>
                <a:ext cx="333881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ru-RU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− х</m:t>
                      </m:r>
                      <m:r>
                        <m:rPr>
                          <m:nor/>
                        </m:rPr>
                        <a:rPr lang="ru-RU" sz="4400" b="1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ru-RU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ru-RU" sz="4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nor/>
                        </m:rPr>
                        <a:rPr lang="ru-RU" sz="4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х.</m:t>
                      </m:r>
                    </m:oMath>
                  </m:oMathPara>
                </a14:m>
                <a:endParaRPr lang="ru-RU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7E69AA-C549-4881-9A4C-2EEA77452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59" y="2877407"/>
                <a:ext cx="333881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936410-6B8C-48BB-BC66-96E77098E6D9}"/>
              </a:ext>
            </a:extLst>
          </p:cNvPr>
          <p:cNvSpPr/>
          <p:nvPr/>
        </p:nvSpPr>
        <p:spPr>
          <a:xfrm>
            <a:off x="7032479" y="3647294"/>
            <a:ext cx="3724597" cy="13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=-20/(-2)=10</a:t>
            </a:r>
            <a:endParaRPr lang="ru-RU" sz="2800" b="1" dirty="0"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baseline="-25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=-100+200=100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4E5C912-0C0F-40AD-A874-935B72BA3C67}"/>
              </a:ext>
            </a:extLst>
          </p:cNvPr>
          <p:cNvSpPr/>
          <p:nvPr/>
        </p:nvSpPr>
        <p:spPr>
          <a:xfrm>
            <a:off x="1337912" y="5353071"/>
            <a:ext cx="10536043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Пахом, чтобы получить больше земли, должен был обойти квадрат со стороной 10 км и его площадь будет равна 100 км</a:t>
            </a:r>
            <a:r>
              <a:rPr lang="ru-RU" sz="2800" b="1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42D3B6-D6C4-4F87-B151-E70F43F4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08" y="460128"/>
            <a:ext cx="1125043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Периметр основание лотка для перевозки хлеба составляет 260 см.  Каковы должны быть его стороны, чтобы площадь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основания была наибольшей?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65B0AF-0E0D-4512-889A-CB9BE6E3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78" y="2360277"/>
            <a:ext cx="9116180" cy="378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4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2EB579-99D3-4A1E-8D3C-47F6EA99448F}"/>
              </a:ext>
            </a:extLst>
          </p:cNvPr>
          <p:cNvSpPr/>
          <p:nvPr/>
        </p:nvSpPr>
        <p:spPr>
          <a:xfrm>
            <a:off x="971550" y="260285"/>
            <a:ext cx="10744200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66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Для строительства склада заготовлен материал на наружные стены длиной 32 м и высотой 4 м. Какими должны быть размеры склада (в виде прямоугольного параллелепипеда), чтобы он имел наибольший объём?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B876552-28F7-4106-ABE5-5E525F99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2178115"/>
            <a:ext cx="78581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6080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145</TotalTime>
  <Words>406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13</cp:revision>
  <dcterms:created xsi:type="dcterms:W3CDTF">2019-11-04T07:13:13Z</dcterms:created>
  <dcterms:modified xsi:type="dcterms:W3CDTF">2019-11-10T10:49:45Z</dcterms:modified>
</cp:coreProperties>
</file>