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5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55157-BBEB-4393-9BA7-8E48E368707B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9D82B-6828-47B1-8DC8-2A4F909ECF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200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D9D82B-6828-47B1-8DC8-2A4F909ECF3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921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331CC96-D598-4BEC-8701-AA7BC2849B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D506ABD-DF0E-4590-BCB7-AD3FD18EE4D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1%D0%B5%D0%B2%D0%B0%D1%81%D1%82%D0%BE%D0%BF%D0%BE%D0%BB%D1%8C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93%D0%B5%D1%80%D0%BE%D0%B9_%D0%A1%D0%BE%D0%B2%D0%B5%D1%82%D1%81%D0%BA%D0%BE%D0%B3%D0%BE_%D0%A1%D0%BE%D1%8E%D0%B7%D0%B0" TargetMode="External"/><Relationship Id="rId5" Type="http://schemas.openxmlformats.org/officeDocument/2006/relationships/hyperlink" Target="http://ru.wikipedia.org/wiki/%D0%A0%D0%B0%D0%B7%D0%B2%D0%B5%D0%B4%D1%87%D0%B8%D0%BA" TargetMode="External"/><Relationship Id="rId4" Type="http://schemas.openxmlformats.org/officeDocument/2006/relationships/hyperlink" Target="http://ru.wikipedia.org/wiki/%D0%9F%D0%B0%D1%80%D1%82%D0%B8%D0%B7%D0%B0%D0%B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E%D0%BD%D1%8B%D0%B5_%D0%BC%D1%81%D1%82%D0%B8%D1%82%D0%B5%D0%BB%D0%B8" TargetMode="External"/><Relationship Id="rId2" Type="http://schemas.openxmlformats.org/officeDocument/2006/relationships/hyperlink" Target="http://ru.wikipedia.org/wiki/%D0%9F%D0%BE%D0%B4%D0%BF%D0%BE%D0%BB%D1%8C%D0%B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hyperlink" Target="http://ru.wikipedia.org/wiki/%D0%93%D0%B5%D1%81%D1%82%D0%B0%D0%BF%D0%B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1%D0%BE%D0%B2%D0%B5%D1%82%D1%81%D0%BA%D0%B8%D0%B5_%D0%BF%D0%B0%D1%80%D1%82%D0%B8%D0%B7%D0%B0%D0%BD%D1%8B_%D0%B2_%D0%92%D0%B5%D0%BB%D0%B8%D0%BA%D0%BE%D0%B9_%D0%9E%D1%82%D0%B5%D1%87%D0%B5%D1%81%D1%82%D0%B2%D0%B5%D0%BD%D0%BD%D0%BE%D0%B9_%D0%B2%D0%BE%D0%B9%D0%BD%D0%B5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3%D0%B5%D1%80%D0%BE%D0%B9_%D0%A1%D0%BE%D0%B2%D0%B5%D1%82%D1%81%D0%BA%D0%BE%D0%B3%D0%BE_%D0%A1%D0%BE%D1%8E%D0%B7%D0%B0" TargetMode="External"/><Relationship Id="rId5" Type="http://schemas.openxmlformats.org/officeDocument/2006/relationships/hyperlink" Target="http://ru.wikipedia.org/wiki/%D0%9F%D0%B0%D1%80%D1%82%D0%B8%D0%B7%D0%B0%D0%BD" TargetMode="Externa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619672" y="260648"/>
            <a:ext cx="702429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4800" b="1" dirty="0" smtClean="0">
              <a:solidFill>
                <a:srgbClr val="000099"/>
              </a:solidFill>
            </a:endParaRPr>
          </a:p>
          <a:p>
            <a:pPr algn="ctr"/>
            <a:r>
              <a:rPr lang="ru-RU" sz="4800" b="1" dirty="0" smtClean="0">
                <a:solidFill>
                  <a:srgbClr val="000099"/>
                </a:solidFill>
              </a:rPr>
              <a:t>Дети </a:t>
            </a:r>
            <a:r>
              <a:rPr lang="ru-RU" sz="4800" b="1" dirty="0">
                <a:solidFill>
                  <a:srgbClr val="000099"/>
                </a:solidFill>
              </a:rPr>
              <a:t>- Герои </a:t>
            </a:r>
            <a:endParaRPr lang="ru-RU" sz="4800" b="1" dirty="0" smtClean="0">
              <a:solidFill>
                <a:srgbClr val="000099"/>
              </a:solidFill>
            </a:endParaRPr>
          </a:p>
          <a:p>
            <a:pPr algn="ctr"/>
            <a:r>
              <a:rPr lang="ru-RU" sz="4800" b="1" dirty="0" smtClean="0">
                <a:solidFill>
                  <a:srgbClr val="000099"/>
                </a:solidFill>
              </a:rPr>
              <a:t>Великой </a:t>
            </a:r>
            <a:r>
              <a:rPr lang="ru-RU" sz="4800" b="1" dirty="0">
                <a:solidFill>
                  <a:srgbClr val="000099"/>
                </a:solidFill>
              </a:rPr>
              <a:t>отечественной </a:t>
            </a:r>
            <a:r>
              <a:rPr lang="ru-RU" sz="4800" b="1" dirty="0" smtClean="0">
                <a:solidFill>
                  <a:srgbClr val="000099"/>
                </a:solidFill>
              </a:rPr>
              <a:t>войны</a:t>
            </a:r>
          </a:p>
          <a:p>
            <a:pPr algn="ctr"/>
            <a:endParaRPr lang="ru-RU" sz="4800" b="1" dirty="0">
              <a:solidFill>
                <a:srgbClr val="000099"/>
              </a:solidFill>
            </a:endParaRPr>
          </a:p>
          <a:p>
            <a:pPr algn="ctr"/>
            <a:r>
              <a:rPr lang="ru-RU" sz="1600" b="1" dirty="0" smtClean="0">
                <a:solidFill>
                  <a:srgbClr val="000099"/>
                </a:solidFill>
              </a:rPr>
              <a:t>                                        Классный </a:t>
            </a:r>
            <a:r>
              <a:rPr lang="ru-RU" sz="1600" b="1" dirty="0" smtClean="0">
                <a:solidFill>
                  <a:srgbClr val="000099"/>
                </a:solidFill>
              </a:rPr>
              <a:t>час  в 3 классе </a:t>
            </a:r>
          </a:p>
          <a:p>
            <a:pPr algn="ctr"/>
            <a:r>
              <a:rPr lang="ru-RU" sz="1600" b="1" dirty="0" smtClean="0">
                <a:solidFill>
                  <a:srgbClr val="000099"/>
                </a:solidFill>
              </a:rPr>
              <a:t>                                Учитель </a:t>
            </a:r>
            <a:r>
              <a:rPr lang="ru-RU" sz="1600" b="1" dirty="0" smtClean="0">
                <a:solidFill>
                  <a:srgbClr val="000099"/>
                </a:solidFill>
              </a:rPr>
              <a:t>МКОУ-ШИ </a:t>
            </a:r>
            <a:endParaRPr lang="ru-RU" sz="1600" b="1" dirty="0" smtClean="0">
              <a:solidFill>
                <a:srgbClr val="000099"/>
              </a:solidFill>
            </a:endParaRPr>
          </a:p>
          <a:p>
            <a:pPr algn="ctr"/>
            <a:r>
              <a:rPr lang="ru-RU" sz="1600" b="1" smtClean="0">
                <a:solidFill>
                  <a:srgbClr val="000099"/>
                </a:solidFill>
              </a:rPr>
              <a:t>                        </a:t>
            </a:r>
            <a:r>
              <a:rPr lang="ru-RU" sz="1600" b="1" dirty="0" smtClean="0">
                <a:solidFill>
                  <a:srgbClr val="000099"/>
                </a:solidFill>
              </a:rPr>
              <a:t>Поминова Н.А.</a:t>
            </a:r>
            <a:endParaRPr lang="ru-RU" sz="16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8688" y="285750"/>
          <a:ext cx="4429157" cy="6327038"/>
        </p:xfrm>
        <a:graphic>
          <a:graphicData uri="http://schemas.openxmlformats.org/drawingml/2006/table">
            <a:tbl>
              <a:tblPr/>
              <a:tblGrid>
                <a:gridCol w="631786"/>
                <a:gridCol w="631786"/>
                <a:gridCol w="633117"/>
                <a:gridCol w="633117"/>
                <a:gridCol w="633117"/>
                <a:gridCol w="633117"/>
                <a:gridCol w="633117"/>
              </a:tblGrid>
              <a:tr h="6414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4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4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 1</a:t>
                      </a: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4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414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14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14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14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36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591" name="Заголовок 5"/>
          <p:cNvSpPr>
            <a:spLocks noGrp="1"/>
          </p:cNvSpPr>
          <p:nvPr>
            <p:ph type="title"/>
          </p:nvPr>
        </p:nvSpPr>
        <p:spPr>
          <a:xfrm>
            <a:off x="5072063" y="252413"/>
            <a:ext cx="4071937" cy="890587"/>
          </a:xfrm>
        </p:spPr>
        <p:txBody>
          <a:bodyPr/>
          <a:lstStyle/>
          <a:p>
            <a:r>
              <a:rPr lang="ru-RU" sz="4800" smtClean="0">
                <a:solidFill>
                  <a:schemeClr val="tx1"/>
                </a:solidFill>
                <a:latin typeface="Arial" charset="0"/>
              </a:rPr>
              <a:t>Кроссворд</a:t>
            </a:r>
            <a:endParaRPr lang="ru-RU" smtClean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14480" y="1571612"/>
            <a:ext cx="428625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dirty="0">
                <a:solidFill>
                  <a:srgbClr val="000099"/>
                </a:solidFill>
              </a:rPr>
              <a:t>ГЕРМАНИЯ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286000" y="1000125"/>
            <a:ext cx="428625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0099"/>
                </a:solidFill>
              </a:rPr>
              <a:t>ЛЕНИНГРАД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928938" y="1000125"/>
            <a:ext cx="428625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0099"/>
                </a:solidFill>
              </a:rPr>
              <a:t>ОРДЕН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571875" y="1000125"/>
            <a:ext cx="42862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0099"/>
                </a:solidFill>
              </a:rPr>
              <a:t>ПОБЕДА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14813" y="357188"/>
            <a:ext cx="428625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0099"/>
                </a:solidFill>
              </a:rPr>
              <a:t>МАЙ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4857752" y="1714488"/>
            <a:ext cx="4071938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>
                <a:latin typeface="Times New Roman" pitchFamily="18" charset="0"/>
              </a:rPr>
              <a:t>   </a:t>
            </a:r>
            <a:r>
              <a:rPr lang="ru-RU" b="1" dirty="0">
                <a:solidFill>
                  <a:srgbClr val="9933FF"/>
                </a:solidFill>
                <a:latin typeface="Times New Roman" pitchFamily="18" charset="0"/>
              </a:rPr>
              <a:t>1. Страна, которая напала на   нашу страну.</a:t>
            </a:r>
          </a:p>
          <a:p>
            <a:pPr eaLnBrk="0" hangingPunct="0">
              <a:spcAft>
                <a:spcPts val="600"/>
              </a:spcAft>
            </a:pPr>
            <a:r>
              <a:rPr lang="ru-RU" b="1" dirty="0">
                <a:latin typeface="Times New Roman" pitchFamily="18" charset="0"/>
              </a:rPr>
              <a:t>   </a:t>
            </a:r>
            <a:r>
              <a:rPr lang="ru-RU" b="1" dirty="0">
                <a:solidFill>
                  <a:srgbClr val="000099"/>
                </a:solidFill>
                <a:latin typeface="Times New Roman" pitchFamily="18" charset="0"/>
              </a:rPr>
              <a:t>2. Город, который был в    Блокаде 900 дней.</a:t>
            </a:r>
          </a:p>
          <a:p>
            <a:pPr eaLnBrk="0" hangingPunct="0">
              <a:spcAft>
                <a:spcPts val="600"/>
              </a:spcAft>
            </a:pPr>
            <a:r>
              <a:rPr lang="ru-RU" b="1" dirty="0">
                <a:latin typeface="Times New Roman" pitchFamily="18" charset="0"/>
              </a:rPr>
              <a:t>   </a:t>
            </a:r>
            <a:r>
              <a:rPr lang="ru-RU" b="1" dirty="0">
                <a:solidFill>
                  <a:srgbClr val="993300"/>
                </a:solidFill>
                <a:latin typeface="Times New Roman" pitchFamily="18" charset="0"/>
              </a:rPr>
              <a:t>3. Награда, за подвиг.</a:t>
            </a:r>
          </a:p>
          <a:p>
            <a:pPr eaLnBrk="0" hangingPunct="0">
              <a:spcAft>
                <a:spcPts val="600"/>
              </a:spcAft>
            </a:pPr>
            <a:r>
              <a:rPr lang="ru-RU" b="1" dirty="0">
                <a:solidFill>
                  <a:srgbClr val="993300"/>
                </a:solidFill>
                <a:latin typeface="Times New Roman" pitchFamily="18" charset="0"/>
              </a:rPr>
              <a:t>   </a:t>
            </a:r>
            <a:r>
              <a:rPr lang="ru-RU" b="1" dirty="0">
                <a:solidFill>
                  <a:srgbClr val="006600"/>
                </a:solidFill>
                <a:latin typeface="Times New Roman" pitchFamily="18" charset="0"/>
              </a:rPr>
              <a:t>4. Праздник, который  отмечаем 9 мая.</a:t>
            </a:r>
          </a:p>
          <a:p>
            <a:pPr eaLnBrk="0" hangingPunct="0">
              <a:spcAft>
                <a:spcPts val="600"/>
              </a:spcAft>
            </a:pPr>
            <a:r>
              <a:rPr lang="ru-RU" b="1" dirty="0">
                <a:latin typeface="Times New Roman" pitchFamily="18" charset="0"/>
              </a:rPr>
              <a:t>   </a:t>
            </a:r>
            <a:r>
              <a:rPr lang="ru-RU" b="1" dirty="0">
                <a:solidFill>
                  <a:srgbClr val="A02088"/>
                </a:solidFill>
                <a:latin typeface="Times New Roman" pitchFamily="18" charset="0"/>
              </a:rPr>
              <a:t>5. Месяц, в котором закончилась война.</a:t>
            </a:r>
            <a:endParaRPr lang="ru-RU" dirty="0">
              <a:solidFill>
                <a:srgbClr val="A02088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71604" y="1571612"/>
            <a:ext cx="3143272" cy="64294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3"/>
          <p:cNvSpPr>
            <a:spLocks noChangeArrowheads="1"/>
          </p:cNvSpPr>
          <p:nvPr/>
        </p:nvSpPr>
        <p:spPr bwMode="auto">
          <a:xfrm>
            <a:off x="1214438" y="142875"/>
            <a:ext cx="5572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 dirty="0">
                <a:solidFill>
                  <a:srgbClr val="000099"/>
                </a:solidFill>
              </a:rPr>
              <a:t>Дети - Герои Великой отечественной войны</a:t>
            </a:r>
          </a:p>
        </p:txBody>
      </p:sp>
      <p:sp>
        <p:nvSpPr>
          <p:cNvPr id="22531" name="Прямоугольник 5"/>
          <p:cNvSpPr>
            <a:spLocks noChangeArrowheads="1"/>
          </p:cNvSpPr>
          <p:nvPr/>
        </p:nvSpPr>
        <p:spPr bwMode="auto">
          <a:xfrm>
            <a:off x="1357313" y="1285875"/>
            <a:ext cx="471488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/>
              <a:t>В страшные годы войны вместе с взрослыми взялись за оружие дети, чтобы защитить Родину от ненавистного врага.</a:t>
            </a:r>
            <a:endParaRPr lang="ru-RU" sz="2400" i="1" dirty="0"/>
          </a:p>
        </p:txBody>
      </p:sp>
      <p:pic>
        <p:nvPicPr>
          <p:cNvPr id="22532" name="Picture 7" descr="http://sqteam.ru/blog.php?vqjsh=/wpioqzk/avariynoe_zazhiganie_az_1_6434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071810"/>
            <a:ext cx="2571768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Прямоугольник 8"/>
          <p:cNvSpPr>
            <a:spLocks noChangeArrowheads="1"/>
          </p:cNvSpPr>
          <p:nvPr/>
        </p:nvSpPr>
        <p:spPr bwMode="auto">
          <a:xfrm>
            <a:off x="3786182" y="3286124"/>
            <a:ext cx="507209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i="1" dirty="0"/>
              <a:t>Мальчики и девочки шли на фронт в военные части, становились сыновьями и доченьками полков. Они были разведчиками и связистами, сестрами милосердия и подрывщиками.</a:t>
            </a:r>
            <a:endParaRPr lang="ru-RU" sz="2000" i="1" dirty="0"/>
          </a:p>
        </p:txBody>
      </p:sp>
      <p:pic>
        <p:nvPicPr>
          <p:cNvPr id="22534" name="Picture 4" descr="http://s001.radikal.ru/i194/1105/98/b678aea7e27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571480"/>
            <a:ext cx="2620962" cy="254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i061.radikal.ru/1105/ce/bb3316d9528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142984"/>
            <a:ext cx="2686050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Прямоугольник 3"/>
          <p:cNvSpPr>
            <a:spLocks noChangeArrowheads="1"/>
          </p:cNvSpPr>
          <p:nvPr/>
        </p:nvSpPr>
        <p:spPr bwMode="auto">
          <a:xfrm>
            <a:off x="5000628" y="3500438"/>
            <a:ext cx="3429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Погиб во время обороны Севастополя. Ему было 13 лет.</a:t>
            </a:r>
            <a:endParaRPr lang="ru-RU" sz="2400" dirty="0"/>
          </a:p>
        </p:txBody>
      </p:sp>
      <p:sp>
        <p:nvSpPr>
          <p:cNvPr id="23556" name="Прямоугольник 4"/>
          <p:cNvSpPr>
            <a:spLocks noChangeArrowheads="1"/>
          </p:cNvSpPr>
          <p:nvPr/>
        </p:nvSpPr>
        <p:spPr bwMode="auto">
          <a:xfrm>
            <a:off x="4714876" y="1500174"/>
            <a:ext cx="392909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Один из участников партизанского движения, действовавшего в </a:t>
            </a:r>
            <a:r>
              <a:rPr lang="ru-RU" sz="2400" b="1" u="sng" dirty="0">
                <a:hlinkClick r:id="rId3" tooltip="Севастополь"/>
              </a:rPr>
              <a:t>Севастополе</a:t>
            </a:r>
            <a:r>
              <a:rPr lang="ru-RU" sz="2400" b="1" dirty="0"/>
              <a:t>. </a:t>
            </a:r>
          </a:p>
        </p:txBody>
      </p:sp>
      <p:sp>
        <p:nvSpPr>
          <p:cNvPr id="23557" name="Прямоугольник 5"/>
          <p:cNvSpPr>
            <a:spLocks noChangeArrowheads="1"/>
          </p:cNvSpPr>
          <p:nvPr/>
        </p:nvSpPr>
        <p:spPr bwMode="auto">
          <a:xfrm>
            <a:off x="3357554" y="357166"/>
            <a:ext cx="42402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DA0000"/>
                </a:solidFill>
              </a:rPr>
              <a:t>Валерий Волков. </a:t>
            </a:r>
            <a:endParaRPr lang="ru-RU" sz="3600" dirty="0"/>
          </a:p>
        </p:txBody>
      </p:sp>
      <p:pic>
        <p:nvPicPr>
          <p:cNvPr id="23558" name="Picture 6" descr="Order of the Patriotic War (1st class)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4214818"/>
            <a:ext cx="1695450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рямоугольник 2"/>
          <p:cNvSpPr>
            <a:spLocks noChangeArrowheads="1"/>
          </p:cNvSpPr>
          <p:nvPr/>
        </p:nvSpPr>
        <p:spPr bwMode="auto">
          <a:xfrm>
            <a:off x="4857752" y="571480"/>
            <a:ext cx="4071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Валентин  Котик </a:t>
            </a:r>
          </a:p>
        </p:txBody>
      </p:sp>
      <p:pic>
        <p:nvPicPr>
          <p:cNvPr id="24579" name="Picture 4" descr="http://fs203.jpe.ru/0de0/3262084_00316e11.jpg?share=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28604"/>
            <a:ext cx="2887663" cy="438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6" descr="Golden Star medal 473.jpg"/>
          <p:cNvPicPr>
            <a:picLocks noChangeAspect="1" noChangeArrowheads="1"/>
          </p:cNvPicPr>
          <p:nvPr/>
        </p:nvPicPr>
        <p:blipFill>
          <a:blip r:embed="rId3"/>
          <a:srcRect r="52499"/>
          <a:stretch>
            <a:fillRect/>
          </a:stretch>
        </p:blipFill>
        <p:spPr bwMode="auto">
          <a:xfrm>
            <a:off x="3143240" y="4000504"/>
            <a:ext cx="1143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Прямоугольник 5"/>
          <p:cNvSpPr>
            <a:spLocks noChangeArrowheads="1"/>
          </p:cNvSpPr>
          <p:nvPr/>
        </p:nvSpPr>
        <p:spPr bwMode="auto">
          <a:xfrm>
            <a:off x="4357685" y="1785938"/>
            <a:ext cx="4429149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Юный </a:t>
            </a:r>
            <a:r>
              <a:rPr lang="ru-RU" sz="2400" b="1" dirty="0">
                <a:hlinkClick r:id="rId4" tooltip="Партизан"/>
              </a:rPr>
              <a:t>партизан</a:t>
            </a:r>
            <a:r>
              <a:rPr lang="ru-RU" sz="2400" b="1" dirty="0"/>
              <a:t>-</a:t>
            </a:r>
            <a:r>
              <a:rPr lang="ru-RU" sz="2400" b="1" dirty="0">
                <a:hlinkClick r:id="rId5" tooltip="Разведчик"/>
              </a:rPr>
              <a:t>разведчик</a:t>
            </a:r>
            <a:r>
              <a:rPr lang="ru-RU" sz="2400" b="1" dirty="0"/>
              <a:t>,   самый молодой </a:t>
            </a:r>
            <a:r>
              <a:rPr lang="ru-RU" sz="2400" b="1" dirty="0">
                <a:hlinkClick r:id="rId6" tooltip="Герой Советского Союза"/>
              </a:rPr>
              <a:t>Герой Советского Союза</a:t>
            </a:r>
            <a:r>
              <a:rPr lang="ru-RU" sz="2400" b="1" dirty="0"/>
              <a:t>. </a:t>
            </a:r>
          </a:p>
          <a:p>
            <a:pPr algn="ctr"/>
            <a:r>
              <a:rPr lang="ru-RU" sz="2400" b="1" dirty="0"/>
              <a:t>На момент гибели ему было 14 лет. </a:t>
            </a:r>
          </a:p>
          <a:p>
            <a:pPr algn="ctr"/>
            <a:r>
              <a:rPr lang="ru-RU" sz="2400" b="1" dirty="0"/>
              <a:t>Звание Героя Советского Союза присвоено посмертно.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4"/>
          <p:cNvSpPr>
            <a:spLocks noChangeArrowheads="1"/>
          </p:cNvSpPr>
          <p:nvPr/>
        </p:nvSpPr>
        <p:spPr bwMode="auto">
          <a:xfrm>
            <a:off x="4143372" y="1225550"/>
            <a:ext cx="4714875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Советская </a:t>
            </a:r>
            <a:r>
              <a:rPr lang="ru-RU" sz="2000" b="1" dirty="0">
                <a:hlinkClick r:id="rId2" tooltip="Подполье"/>
              </a:rPr>
              <a:t>подпольщица</a:t>
            </a:r>
            <a:r>
              <a:rPr lang="ru-RU" sz="2000" b="1" dirty="0"/>
              <a:t>,  </a:t>
            </a:r>
          </a:p>
          <a:p>
            <a:pPr algn="ctr"/>
            <a:r>
              <a:rPr lang="ru-RU" sz="2000" b="1" dirty="0"/>
              <a:t>партизанка, член подпольной организации «</a:t>
            </a:r>
            <a:r>
              <a:rPr lang="ru-RU" sz="2000" b="1" dirty="0">
                <a:hlinkClick r:id="rId3" tooltip="Юные мстители"/>
              </a:rPr>
              <a:t>Юные мстители</a:t>
            </a:r>
            <a:r>
              <a:rPr lang="ru-RU" sz="2000" b="1" dirty="0"/>
              <a:t>»; разведчица партизанского отряда. На одном из допросов в </a:t>
            </a:r>
            <a:r>
              <a:rPr lang="ru-RU" sz="2000" b="1" dirty="0">
                <a:hlinkClick r:id="rId4" tooltip="Гестапо"/>
              </a:rPr>
              <a:t>гестапо</a:t>
            </a:r>
            <a:r>
              <a:rPr lang="ru-RU" sz="2000" b="1" dirty="0"/>
              <a:t> деревни </a:t>
            </a:r>
            <a:r>
              <a:rPr lang="ru-RU" sz="2000" b="1" dirty="0" err="1"/>
              <a:t>Горяны</a:t>
            </a:r>
            <a:r>
              <a:rPr lang="ru-RU" sz="2000" b="1" dirty="0"/>
              <a:t> (Белоруссия), схватив со стола пистолет следователя, застрелила его и ещё двух гитлеровцев, пыталась бежать, была схвачена. После пыток расстреляна в тюрьме. (17 лет)</a:t>
            </a:r>
          </a:p>
        </p:txBody>
      </p:sp>
      <p:pic>
        <p:nvPicPr>
          <p:cNvPr id="25603" name="Picture 6" descr="http://www.molodguard.ru/images/newphoto328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57290" y="1214422"/>
            <a:ext cx="2786060" cy="4187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Прямоугольник 7"/>
          <p:cNvSpPr>
            <a:spLocks noChangeArrowheads="1"/>
          </p:cNvSpPr>
          <p:nvPr/>
        </p:nvSpPr>
        <p:spPr bwMode="auto">
          <a:xfrm>
            <a:off x="3929058" y="428604"/>
            <a:ext cx="3632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DA0000"/>
                </a:solidFill>
              </a:rPr>
              <a:t>Зина Портнова</a:t>
            </a:r>
            <a:endParaRPr lang="ru-RU" sz="3600" dirty="0"/>
          </a:p>
        </p:txBody>
      </p:sp>
      <p:pic>
        <p:nvPicPr>
          <p:cNvPr id="25605" name="Picture 6" descr="Golden Star medal 473.jpg"/>
          <p:cNvPicPr>
            <a:picLocks noChangeAspect="1" noChangeArrowheads="1"/>
          </p:cNvPicPr>
          <p:nvPr/>
        </p:nvPicPr>
        <p:blipFill>
          <a:blip r:embed="rId6"/>
          <a:srcRect r="52499"/>
          <a:stretch>
            <a:fillRect/>
          </a:stretch>
        </p:blipFill>
        <p:spPr bwMode="auto">
          <a:xfrm>
            <a:off x="3286116" y="4429132"/>
            <a:ext cx="1143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рямоугольник 1"/>
          <p:cNvSpPr>
            <a:spLocks noChangeArrowheads="1"/>
          </p:cNvSpPr>
          <p:nvPr/>
        </p:nvSpPr>
        <p:spPr bwMode="auto">
          <a:xfrm>
            <a:off x="4214810" y="285728"/>
            <a:ext cx="3746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 b="1" dirty="0" smtClean="0">
                <a:solidFill>
                  <a:srgbClr val="C00000"/>
                </a:solidFill>
              </a:rPr>
              <a:t>Володя</a:t>
            </a:r>
            <a:r>
              <a:rPr lang="vi-VN" sz="3600" b="1" dirty="0" smtClean="0"/>
              <a:t> </a:t>
            </a:r>
            <a:r>
              <a:rPr lang="ru-RU" sz="3600" b="1" dirty="0" smtClean="0"/>
              <a:t> </a:t>
            </a:r>
            <a:r>
              <a:rPr lang="vi-VN" sz="3600" b="1" dirty="0" smtClean="0">
                <a:solidFill>
                  <a:srgbClr val="C00000"/>
                </a:solidFill>
              </a:rPr>
              <a:t>Дубинин</a:t>
            </a:r>
            <a:endParaRPr lang="ru-RU" sz="3600" dirty="0">
              <a:solidFill>
                <a:srgbClr val="C00000"/>
              </a:solidFill>
            </a:endParaRPr>
          </a:p>
        </p:txBody>
      </p:sp>
      <p:pic>
        <p:nvPicPr>
          <p:cNvPr id="26627" name="Picture 2" descr="http://yahooeu.ru/uploads/posts/09/06/02/27/yahooeu_ru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000108"/>
            <a:ext cx="2724150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Прямоугольник 3"/>
          <p:cNvSpPr>
            <a:spLocks noChangeArrowheads="1"/>
          </p:cNvSpPr>
          <p:nvPr/>
        </p:nvSpPr>
        <p:spPr bwMode="auto">
          <a:xfrm>
            <a:off x="4143372" y="1357298"/>
            <a:ext cx="4643437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Володя Дубинин был одним из членов </a:t>
            </a:r>
            <a:r>
              <a:rPr lang="ru-RU" sz="2400" b="1" u="sng" dirty="0">
                <a:hlinkClick r:id="rId3" tooltip="Советские партизаны в Великой Отечественной войне"/>
              </a:rPr>
              <a:t>партизанского отряда</a:t>
            </a:r>
            <a:r>
              <a:rPr lang="ru-RU" sz="2400" b="1" u="sng" dirty="0"/>
              <a:t>,</a:t>
            </a:r>
            <a:r>
              <a:rPr lang="ru-RU" sz="2400" b="1" dirty="0"/>
              <a:t> помогал сапёрам при разминировании подходов к каменоломням. От взрыва мины погибли сапёр и помогавший ему Володя Дубинин. (14 лет)</a:t>
            </a:r>
          </a:p>
        </p:txBody>
      </p:sp>
      <p:pic>
        <p:nvPicPr>
          <p:cNvPr id="26629" name="Picture 4" descr="Order of the Red Banner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4214818"/>
            <a:ext cx="1077912" cy="203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http://img0.liveinternet.ru/images/attach/c/1/60/457/60457180_Golikov_leny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214422"/>
            <a:ext cx="3505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5" descr="http://4.bp.blogspot.com/-fXfM4Sgsqmc/UOLVEHezJ9I/AAAAAAAABuA/ivcukoAAx14/s1600/20+%25D0%25B3%25D0%25BE%25D0%25BB%25D0%25B8%25D0%25BA%25D0%25BE%25D0%25B2+%25D0%25BB%25D0%25B5%25D0%25BD%25D1%258F.jpeg"/>
          <p:cNvPicPr>
            <a:picLocks noChangeAspect="1" noChangeArrowheads="1"/>
          </p:cNvPicPr>
          <p:nvPr/>
        </p:nvPicPr>
        <p:blipFill>
          <a:blip r:embed="rId3"/>
          <a:srcRect l="10526" r="8771"/>
          <a:stretch>
            <a:fillRect/>
          </a:stretch>
        </p:blipFill>
        <p:spPr bwMode="auto">
          <a:xfrm>
            <a:off x="1214414" y="1142984"/>
            <a:ext cx="3429000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6" descr="Golden Star medal 473.jpg"/>
          <p:cNvPicPr>
            <a:picLocks noChangeAspect="1" noChangeArrowheads="1"/>
          </p:cNvPicPr>
          <p:nvPr/>
        </p:nvPicPr>
        <p:blipFill>
          <a:blip r:embed="rId4"/>
          <a:srcRect r="52499"/>
          <a:stretch>
            <a:fillRect/>
          </a:stretch>
        </p:blipFill>
        <p:spPr bwMode="auto">
          <a:xfrm>
            <a:off x="3857620" y="4429132"/>
            <a:ext cx="1143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Прямоугольник 7"/>
          <p:cNvSpPr>
            <a:spLocks noChangeArrowheads="1"/>
          </p:cNvSpPr>
          <p:nvPr/>
        </p:nvSpPr>
        <p:spPr bwMode="auto">
          <a:xfrm>
            <a:off x="4786314" y="428604"/>
            <a:ext cx="3317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Лёня Голиков</a:t>
            </a:r>
          </a:p>
        </p:txBody>
      </p:sp>
      <p:sp>
        <p:nvSpPr>
          <p:cNvPr id="27654" name="Прямоугольник 9"/>
          <p:cNvSpPr>
            <a:spLocks noChangeArrowheads="1"/>
          </p:cNvSpPr>
          <p:nvPr/>
        </p:nvSpPr>
        <p:spPr bwMode="auto">
          <a:xfrm>
            <a:off x="5000628" y="1643050"/>
            <a:ext cx="385762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Подросток-</a:t>
            </a:r>
            <a:r>
              <a:rPr lang="ru-RU" sz="2400" b="1" dirty="0">
                <a:hlinkClick r:id="rId5" tooltip="Партизан"/>
              </a:rPr>
              <a:t>партизан</a:t>
            </a:r>
            <a:r>
              <a:rPr lang="ru-RU" sz="2400" b="1" dirty="0"/>
              <a:t>, </a:t>
            </a:r>
          </a:p>
          <a:p>
            <a:pPr algn="ctr"/>
            <a:r>
              <a:rPr lang="ru-RU" sz="2400" b="1" dirty="0">
                <a:hlinkClick r:id="rId6" tooltip="Герой Советского Союза"/>
              </a:rPr>
              <a:t>Герой Советского Союза</a:t>
            </a:r>
            <a:r>
              <a:rPr lang="ru-RU" sz="2400" b="1" dirty="0"/>
              <a:t>.</a:t>
            </a:r>
          </a:p>
          <a:p>
            <a:pPr algn="ctr"/>
            <a:r>
              <a:rPr lang="ru-RU" sz="2400" b="1" dirty="0"/>
              <a:t>В  неравном бою в селе Острая Лука Псковской области Леонид Голиков погиб. (16 лет)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6" descr="http://www.slavbazar.org/upload/forum/b174f2cb99f23aa3c0a47acf634277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8643" y="3500438"/>
            <a:ext cx="3284270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Прямоугольник 3"/>
          <p:cNvSpPr>
            <a:spLocks noChangeArrowheads="1"/>
          </p:cNvSpPr>
          <p:nvPr/>
        </p:nvSpPr>
        <p:spPr bwMode="auto">
          <a:xfrm>
            <a:off x="4429124" y="500042"/>
            <a:ext cx="4500594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Дети войны </a:t>
            </a:r>
          </a:p>
          <a:p>
            <a:r>
              <a:rPr lang="ru-RU" sz="1600" b="1" dirty="0"/>
              <a:t>Дети войны, вы взрослели под грохот снарядов,</a:t>
            </a:r>
            <a:br>
              <a:rPr lang="ru-RU" sz="1600" b="1" dirty="0"/>
            </a:br>
            <a:r>
              <a:rPr lang="ru-RU" sz="1600" b="1" dirty="0"/>
              <a:t>Вам колыбельные петь матерям не пришлось,</a:t>
            </a:r>
            <a:br>
              <a:rPr lang="ru-RU" sz="1600" b="1" dirty="0"/>
            </a:br>
            <a:r>
              <a:rPr lang="ru-RU" sz="1600" b="1" dirty="0"/>
              <a:t>Вы не носили красивых и пышных нарядов.</a:t>
            </a:r>
            <a:br>
              <a:rPr lang="ru-RU" sz="1600" b="1" dirty="0"/>
            </a:br>
            <a:r>
              <a:rPr lang="ru-RU" sz="1600" b="1" dirty="0"/>
              <a:t>Пулей свинцовою детство от вас унеслось.</a:t>
            </a:r>
            <a:br>
              <a:rPr lang="ru-RU" sz="1600" b="1" dirty="0"/>
            </a:br>
            <a:r>
              <a:rPr lang="ru-RU" sz="1600" b="1" dirty="0"/>
              <a:t/>
            </a:r>
            <a:br>
              <a:rPr lang="ru-RU" sz="1600" b="1" dirty="0"/>
            </a:br>
            <a:r>
              <a:rPr lang="ru-RU" sz="1600" b="1" dirty="0"/>
              <a:t>Дети войны провожали отцов молчаливо,</a:t>
            </a:r>
            <a:br>
              <a:rPr lang="ru-RU" sz="1600" b="1" dirty="0"/>
            </a:br>
            <a:r>
              <a:rPr lang="ru-RU" sz="1600" b="1" dirty="0"/>
              <a:t>Все понимая – пришел расставания час.</a:t>
            </a:r>
            <a:br>
              <a:rPr lang="ru-RU" sz="1600" b="1" dirty="0"/>
            </a:br>
            <a:r>
              <a:rPr lang="ru-RU" sz="1600" b="1" dirty="0"/>
              <a:t>От матерей своих прятали слезы стыдливо,</a:t>
            </a:r>
            <a:br>
              <a:rPr lang="ru-RU" sz="1600" b="1" dirty="0"/>
            </a:br>
            <a:r>
              <a:rPr lang="ru-RU" sz="1600" b="1" dirty="0"/>
              <a:t>Не поднимая печально опущенных глаз.</a:t>
            </a:r>
            <a:br>
              <a:rPr lang="ru-RU" sz="1600" b="1" dirty="0"/>
            </a:br>
            <a:r>
              <a:rPr lang="ru-RU" sz="1600" b="1" dirty="0"/>
              <a:t/>
            </a:r>
            <a:br>
              <a:rPr lang="ru-RU" sz="1600" b="1" dirty="0"/>
            </a:br>
            <a:r>
              <a:rPr lang="ru-RU" sz="1600" b="1" dirty="0"/>
              <a:t>Дети войны на заводах отцов заменили</a:t>
            </a:r>
            <a:br>
              <a:rPr lang="ru-RU" sz="1600" b="1" dirty="0"/>
            </a:br>
            <a:r>
              <a:rPr lang="ru-RU" sz="1600" b="1" dirty="0"/>
              <a:t>«Все для победы! Для фронта!» - был лозунг один.</a:t>
            </a:r>
            <a:br>
              <a:rPr lang="ru-RU" sz="1600" b="1" dirty="0"/>
            </a:br>
            <a:r>
              <a:rPr lang="ru-RU" sz="1600" b="1" dirty="0"/>
              <a:t>Жили в цехах, за станками и ели, и пили,</a:t>
            </a:r>
            <a:br>
              <a:rPr lang="ru-RU" sz="1600" b="1" dirty="0"/>
            </a:br>
            <a:r>
              <a:rPr lang="ru-RU" sz="1600" b="1" dirty="0"/>
              <a:t>Ночи не спали, но верили – мы победим!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pic>
        <p:nvPicPr>
          <p:cNvPr id="28678" name="Picture 2" descr="http://www.pravmir.ru/wp-content/uploads/2012/03/8c4c82d01b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339375"/>
            <a:ext cx="3262312" cy="244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9 maya_09">
  <a:themeElements>
    <a:clrScheme name="День Победы_06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День Победы_06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День Победы_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 maya_09</Template>
  <TotalTime>20</TotalTime>
  <Words>177</Words>
  <Application>Microsoft Office PowerPoint</Application>
  <PresentationFormat>Экран (4:3)</PresentationFormat>
  <Paragraphs>46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9 maya_09</vt:lpstr>
      <vt:lpstr>Презентация PowerPoint</vt:lpstr>
      <vt:lpstr>Кроссворд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ss</dc:creator>
  <cp:lastModifiedBy>User-1</cp:lastModifiedBy>
  <cp:revision>5</cp:revision>
  <dcterms:created xsi:type="dcterms:W3CDTF">2014-05-15T11:13:41Z</dcterms:created>
  <dcterms:modified xsi:type="dcterms:W3CDTF">2022-01-17T07:49:11Z</dcterms:modified>
</cp:coreProperties>
</file>