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63" r:id="rId4"/>
    <p:sldId id="257" r:id="rId5"/>
    <p:sldId id="259" r:id="rId6"/>
    <p:sldId id="258" r:id="rId7"/>
    <p:sldId id="264" r:id="rId8"/>
    <p:sldId id="262" r:id="rId9"/>
    <p:sldId id="267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7D89-2FAF-49A5-924E-CA6EBE575494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BA966-BD2C-44A4-8EE1-77039BBF6F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7D89-2FAF-49A5-924E-CA6EBE575494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BA966-BD2C-44A4-8EE1-77039BBF6F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7D89-2FAF-49A5-924E-CA6EBE575494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BA966-BD2C-44A4-8EE1-77039BBF6F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7D89-2FAF-49A5-924E-CA6EBE575494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BA966-BD2C-44A4-8EE1-77039BBF6F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7D89-2FAF-49A5-924E-CA6EBE575494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BA966-BD2C-44A4-8EE1-77039BBF6F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7D89-2FAF-49A5-924E-CA6EBE575494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BA966-BD2C-44A4-8EE1-77039BBF6F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7D89-2FAF-49A5-924E-CA6EBE575494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BA966-BD2C-44A4-8EE1-77039BBF6F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7D89-2FAF-49A5-924E-CA6EBE575494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BA966-BD2C-44A4-8EE1-77039BBF6F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7D89-2FAF-49A5-924E-CA6EBE575494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BA966-BD2C-44A4-8EE1-77039BBF6F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7D89-2FAF-49A5-924E-CA6EBE575494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BA966-BD2C-44A4-8EE1-77039BBF6F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7D89-2FAF-49A5-924E-CA6EBE575494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6BA966-BD2C-44A4-8EE1-77039BBF6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437D89-2FAF-49A5-924E-CA6EBE575494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6BA966-BD2C-44A4-8EE1-77039BBF6F6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Отличие сложного предложения от простого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sz="6500" dirty="0" smtClean="0"/>
              <a:t>1) Нахожу и подчёркиваю карандашом главные члены предложения.</a:t>
            </a:r>
          </a:p>
          <a:p>
            <a:r>
              <a:rPr lang="ru-RU" sz="6500" dirty="0" smtClean="0"/>
              <a:t>2) Определяю количество грамматических основ.</a:t>
            </a:r>
          </a:p>
          <a:p>
            <a:r>
              <a:rPr lang="ru-RU" sz="6500" dirty="0" smtClean="0"/>
              <a:t>3) Если одна грамматическая основа – предложение простое, 2 и больше - сложное. </a:t>
            </a:r>
          </a:p>
          <a:p>
            <a:r>
              <a:rPr lang="ru-RU" sz="6500" dirty="0" smtClean="0"/>
              <a:t>4) Определяю место постановки запятой. (</a:t>
            </a:r>
            <a:r>
              <a:rPr lang="ru-RU" sz="6500" i="1" dirty="0" smtClean="0"/>
              <a:t>между частями сложного предложения – т.е между двумя простыми предложениями). </a:t>
            </a:r>
            <a:r>
              <a:rPr lang="ru-RU" sz="6500" dirty="0" smtClean="0"/>
              <a:t>В простом предложении смотрю, есть ли однородные члены или союз а, но или повторяющиеся союзы.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Цели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образовательные:</a:t>
            </a:r>
            <a:endParaRPr lang="ru-RU" dirty="0" smtClean="0"/>
          </a:p>
          <a:p>
            <a:pPr lvl="0"/>
            <a:r>
              <a:rPr lang="ru-RU" dirty="0" smtClean="0"/>
              <a:t>познакомить учащихся с понятиями "простые и сложные предложения";</a:t>
            </a:r>
          </a:p>
          <a:p>
            <a:pPr lvl="0"/>
            <a:r>
              <a:rPr lang="ru-RU" dirty="0" smtClean="0"/>
              <a:t>научиться распознавать простые и сложные предложения, определять основные признаки сложного предложения, строить сложное предложение, определять его границы;</a:t>
            </a:r>
          </a:p>
          <a:p>
            <a:pPr lvl="0"/>
            <a:r>
              <a:rPr lang="ru-RU" dirty="0" smtClean="0"/>
              <a:t>познакомить с делением сложного предложения по средствам связи на союзное и бессоюзное; </a:t>
            </a:r>
          </a:p>
          <a:p>
            <a:pPr lvl="0"/>
            <a:r>
              <a:rPr lang="ru-RU" dirty="0" smtClean="0"/>
              <a:t>обратить внимание учащихся на интонационное единство сложного предложения, помогающее определять его границы; </a:t>
            </a:r>
          </a:p>
          <a:p>
            <a:pPr lvl="0"/>
            <a:r>
              <a:rPr lang="ru-RU" dirty="0" smtClean="0"/>
              <a:t>учить выделять существенные признаки в изученном материале (формулирование вопросов, выводов, обобщать факты и понятия)</a:t>
            </a:r>
          </a:p>
          <a:p>
            <a:r>
              <a:rPr lang="ru-RU" b="1" dirty="0" smtClean="0"/>
              <a:t>развивающие:</a:t>
            </a:r>
            <a:endParaRPr lang="ru-RU" dirty="0" smtClean="0"/>
          </a:p>
          <a:p>
            <a:pPr lvl="0"/>
            <a:r>
              <a:rPr lang="ru-RU" dirty="0" smtClean="0"/>
              <a:t>развивать у учащихся устную речь, фонематический слух, память, внимание;</a:t>
            </a:r>
          </a:p>
          <a:p>
            <a:pPr lvl="0"/>
            <a:r>
              <a:rPr lang="ru-RU" dirty="0" smtClean="0"/>
              <a:t>развивать навык чёткого и красивого письма;</a:t>
            </a:r>
          </a:p>
          <a:p>
            <a:pPr lvl="0"/>
            <a:r>
              <a:rPr lang="ru-RU" dirty="0" smtClean="0"/>
              <a:t>развивать познавательный интерес учащихся к русскому языку;</a:t>
            </a:r>
          </a:p>
          <a:p>
            <a:pPr lvl="0"/>
            <a:r>
              <a:rPr lang="ru-RU" dirty="0" smtClean="0"/>
              <a:t>формировать умение следовать устным и письменным инструкциям учителя и учебника;</a:t>
            </a:r>
          </a:p>
          <a:p>
            <a:pPr lvl="0"/>
            <a:r>
              <a:rPr lang="ru-RU" dirty="0" smtClean="0"/>
              <a:t>совершенствовать орфографические и пунктуационные умения и навыки учащихся;</a:t>
            </a:r>
          </a:p>
          <a:p>
            <a:pPr lvl="0"/>
            <a:r>
              <a:rPr lang="ru-RU" dirty="0" smtClean="0"/>
              <a:t>закрепить навык определения простых осложнённых  и сложных предложений;</a:t>
            </a:r>
          </a:p>
          <a:p>
            <a:pPr lvl="0"/>
            <a:r>
              <a:rPr lang="ru-RU" dirty="0" smtClean="0"/>
              <a:t>закрепить навык постановки запятой в простом осложненном предложении, сложном предложении; </a:t>
            </a:r>
          </a:p>
          <a:p>
            <a:pPr lvl="0"/>
            <a:r>
              <a:rPr lang="ru-RU" dirty="0" smtClean="0"/>
              <a:t>формировать орфографическую зоркость, грамотность учащихся; </a:t>
            </a:r>
          </a:p>
          <a:p>
            <a:pPr lvl="0"/>
            <a:r>
              <a:rPr lang="ru-RU" dirty="0" smtClean="0"/>
              <a:t>развивать навык свободного письма, речь, развивать кругозор учащихся, творческое мышление</a:t>
            </a:r>
          </a:p>
          <a:p>
            <a:r>
              <a:rPr lang="ru-RU" b="1" dirty="0" smtClean="0"/>
              <a:t>воспитательные:</a:t>
            </a:r>
            <a:endParaRPr lang="ru-RU" dirty="0" smtClean="0"/>
          </a:p>
          <a:p>
            <a:pPr lvl="0"/>
            <a:r>
              <a:rPr lang="ru-RU" dirty="0" smtClean="0"/>
              <a:t>расширять коммуникативные способности детей; </a:t>
            </a:r>
          </a:p>
          <a:p>
            <a:pPr lvl="0"/>
            <a:r>
              <a:rPr lang="ru-RU" dirty="0" smtClean="0"/>
              <a:t>закреплять способы развития работоспособности и профилактики утомления;</a:t>
            </a:r>
          </a:p>
          <a:p>
            <a:pPr lvl="0"/>
            <a:r>
              <a:rPr lang="ru-RU" dirty="0" smtClean="0"/>
              <a:t>воспитывать интерес к русскому языку через  языковые средства;</a:t>
            </a:r>
          </a:p>
          <a:p>
            <a:pPr lvl="0"/>
            <a:r>
              <a:rPr lang="ru-RU" dirty="0" smtClean="0"/>
              <a:t>воспитывать культуру общения на уроке, ответственное отношение к учебе;</a:t>
            </a:r>
          </a:p>
          <a:p>
            <a:pPr lvl="0"/>
            <a:r>
              <a:rPr lang="ru-RU" dirty="0" smtClean="0"/>
              <a:t>воспитывать необходимое для красивой и грамотной речи чувство языка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Личностные:</a:t>
            </a:r>
            <a:r>
              <a:rPr lang="ru-RU" dirty="0" smtClean="0"/>
              <a:t> Формирование мотивации к обучению и целенаправленной познавательной деятельности, </a:t>
            </a:r>
            <a:r>
              <a:rPr lang="ru-RU" u="sng" dirty="0" smtClean="0"/>
              <a:t>определять границы незнания.</a:t>
            </a:r>
            <a:endParaRPr lang="ru-RU" dirty="0" smtClean="0"/>
          </a:p>
          <a:p>
            <a:r>
              <a:rPr lang="ru-RU" b="1" dirty="0" err="1" smtClean="0"/>
              <a:t>Метапредметные</a:t>
            </a:r>
            <a:r>
              <a:rPr lang="ru-RU" b="1" dirty="0" smtClean="0"/>
              <a:t>:</a:t>
            </a:r>
            <a:r>
              <a:rPr lang="ru-RU" dirty="0" smtClean="0"/>
              <a:t> развивать умения наблюдать, сравнивать, делать выводы, соотносить информацию, представленную в разных формах, умения изучающего чтения (задавать вопросы, составлять план, пересказывать с опорой на план и т.д.)</a:t>
            </a:r>
          </a:p>
          <a:p>
            <a:r>
              <a:rPr lang="ru-RU" b="1" dirty="0" smtClean="0"/>
              <a:t>Предметные:</a:t>
            </a:r>
            <a:r>
              <a:rPr lang="ru-RU" dirty="0" smtClean="0"/>
              <a:t> формирования понятия простого и сложного предложения, умения отличать предложения разной структуры, составлять схемы предложений, расставлять знаки препинания в предложениях разной структуры. </a:t>
            </a:r>
          </a:p>
          <a:p>
            <a:r>
              <a:rPr lang="ru-RU" b="1" dirty="0" smtClean="0"/>
              <a:t>Коммуникативные:</a:t>
            </a:r>
            <a:r>
              <a:rPr lang="ru-RU" dirty="0" smtClean="0"/>
              <a:t> развитие умений устной связной учебно-научной речи при обобщении сведений о простом и сложном предложении, умение работать в группах, паре.</a:t>
            </a:r>
          </a:p>
          <a:p>
            <a:r>
              <a:rPr lang="ru-RU" b="1" dirty="0" smtClean="0"/>
              <a:t>Регулятивные: </a:t>
            </a:r>
            <a:r>
              <a:rPr lang="ru-RU" dirty="0" smtClean="0"/>
              <a:t>Развиваем умение высказывать своё предположение на основе работы с материалом учебника.</a:t>
            </a:r>
            <a:r>
              <a:rPr lang="ru-RU" b="1" dirty="0" smtClean="0"/>
              <a:t> </a:t>
            </a:r>
            <a:r>
              <a:rPr lang="ru-RU" dirty="0" smtClean="0"/>
              <a:t>Оценивать учебные действия в соответствии с поставленной задачей. Прогнозировать предстоящую работу (составлять план).</a:t>
            </a:r>
            <a:r>
              <a:rPr lang="en-US" b="1" dirty="0" smtClean="0"/>
              <a:t> </a:t>
            </a:r>
            <a:r>
              <a:rPr lang="ru-RU" dirty="0" smtClean="0"/>
              <a:t>Осуществлять познавательную и личностную рефлексию.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+mn-lt"/>
              </a:rPr>
              <a:t>Найдите орфограммы в словах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дождя</a:t>
            </a:r>
          </a:p>
          <a:p>
            <a:r>
              <a:rPr lang="ru-RU" sz="3200" dirty="0" smtClean="0"/>
              <a:t>весенний</a:t>
            </a:r>
          </a:p>
          <a:p>
            <a:r>
              <a:rPr lang="ru-RU" sz="3200" dirty="0" smtClean="0"/>
              <a:t>алмазными</a:t>
            </a:r>
          </a:p>
          <a:p>
            <a:r>
              <a:rPr lang="ru-RU" sz="3200" dirty="0" smtClean="0"/>
              <a:t>лес</a:t>
            </a:r>
          </a:p>
          <a:p>
            <a:r>
              <a:rPr lang="ru-RU" sz="3200" dirty="0" smtClean="0"/>
              <a:t>искрится</a:t>
            </a:r>
          </a:p>
          <a:p>
            <a:r>
              <a:rPr lang="ru-RU" sz="3200" dirty="0" smtClean="0"/>
              <a:t>каплями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3600" dirty="0" smtClean="0"/>
          </a:p>
          <a:p>
            <a:r>
              <a:rPr lang="ru-RU" sz="3600" dirty="0" smtClean="0"/>
              <a:t>алмаз</a:t>
            </a:r>
          </a:p>
          <a:p>
            <a:r>
              <a:rPr lang="ru-RU" sz="3600" dirty="0" smtClean="0"/>
              <a:t>алмазный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весенний лес</a:t>
            </a:r>
          </a:p>
          <a:p>
            <a:r>
              <a:rPr lang="ru-RU" sz="3200" dirty="0" smtClean="0"/>
              <a:t>каплями дождя</a:t>
            </a:r>
          </a:p>
          <a:p>
            <a:r>
              <a:rPr lang="ru-RU" sz="3200" dirty="0" smtClean="0"/>
              <a:t>искрится лес</a:t>
            </a:r>
          </a:p>
          <a:p>
            <a:r>
              <a:rPr lang="ru-RU" sz="3200" dirty="0" smtClean="0"/>
              <a:t>алмазными каплями</a:t>
            </a:r>
          </a:p>
          <a:p>
            <a:r>
              <a:rPr lang="ru-RU" sz="3200" dirty="0" smtClean="0"/>
              <a:t>искрится каплями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Весенний лес искрится алмазными каплями дождя.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Сформулируйте цель урока, </a:t>
            </a:r>
            <a:r>
              <a:rPr lang="ru-RU" sz="2700" dirty="0" smtClean="0">
                <a:latin typeface="+mn-lt"/>
              </a:rPr>
              <a:t>опираясь</a:t>
            </a:r>
            <a:r>
              <a:rPr lang="ru-RU" dirty="0" smtClean="0"/>
              <a:t> на его тему.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800" dirty="0" smtClean="0"/>
          </a:p>
          <a:p>
            <a:r>
              <a:rPr lang="ru-RU" sz="3200" dirty="0" smtClean="0"/>
              <a:t>1) </a:t>
            </a:r>
            <a:r>
              <a:rPr lang="ru-RU" sz="3200" i="1" dirty="0" smtClean="0"/>
              <a:t>Познакомиться с ... и ...;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2)</a:t>
            </a:r>
            <a:r>
              <a:rPr lang="ru-RU" sz="3200" i="1" dirty="0" smtClean="0"/>
              <a:t> учиться различать ... и ...;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3)</a:t>
            </a:r>
            <a:r>
              <a:rPr lang="ru-RU" sz="3200" i="1" dirty="0" smtClean="0"/>
              <a:t> учиться ставить ...</a:t>
            </a:r>
            <a:endParaRPr lang="ru-RU" sz="3200" dirty="0" smtClean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/>
          <p:cNvSpPr txBox="1"/>
          <p:nvPr/>
        </p:nvSpPr>
        <p:spPr>
          <a:xfrm>
            <a:off x="3707904" y="3429000"/>
            <a:ext cx="2304256" cy="923330"/>
          </a:xfrm>
          <a:prstGeom prst="rect">
            <a:avLst/>
          </a:prstGeom>
          <a:solidFill>
            <a:srgbClr val="CC99FF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1835696" y="188640"/>
            <a:ext cx="453650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>
            <a:spAutoFit/>
            <a:sp3d extrusionH="57150">
              <a:bevelT w="69850" h="69850" prst="divot"/>
            </a:sp3d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</a:rPr>
              <a:t>           </a:t>
            </a:r>
            <a:r>
              <a:rPr lang="ru-RU" sz="3200" b="1" dirty="0"/>
              <a:t>Предложение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3815556" y="1088232"/>
            <a:ext cx="504825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00" name="TextBox 8"/>
          <p:cNvSpPr txBox="1">
            <a:spLocks noChangeArrowheads="1"/>
          </p:cNvSpPr>
          <p:nvPr/>
        </p:nvSpPr>
        <p:spPr bwMode="auto">
          <a:xfrm>
            <a:off x="1979712" y="1484784"/>
            <a:ext cx="4464050" cy="461963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  <a:sp3d extrusionH="57150">
              <a:bevelT w="69850" h="69850" prst="divot"/>
            </a:sp3d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</a:rPr>
              <a:t>слова связаны по смыслу</a:t>
            </a:r>
          </a:p>
        </p:txBody>
      </p:sp>
      <p:sp>
        <p:nvSpPr>
          <p:cNvPr id="4102" name="TextBox 10"/>
          <p:cNvSpPr txBox="1">
            <a:spLocks noChangeArrowheads="1"/>
          </p:cNvSpPr>
          <p:nvPr/>
        </p:nvSpPr>
        <p:spPr bwMode="auto">
          <a:xfrm>
            <a:off x="1115616" y="2132856"/>
            <a:ext cx="6408712" cy="461962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</a:rPr>
              <a:t>          выражает законченную мысль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1476375" y="2708275"/>
            <a:ext cx="792163" cy="57626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2375694" y="3536156"/>
            <a:ext cx="2016125" cy="36036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609307" y="3031331"/>
            <a:ext cx="647700" cy="158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6552407" y="4833144"/>
            <a:ext cx="1081087" cy="288925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6948488" y="2852738"/>
            <a:ext cx="792162" cy="36036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09" name="TextBox 18"/>
          <p:cNvSpPr txBox="1">
            <a:spLocks noChangeArrowheads="1"/>
          </p:cNvSpPr>
          <p:nvPr/>
        </p:nvSpPr>
        <p:spPr bwMode="auto">
          <a:xfrm>
            <a:off x="179512" y="3429000"/>
            <a:ext cx="2484438" cy="83185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</a:rPr>
              <a:t>    по цели высказывания</a:t>
            </a:r>
          </a:p>
        </p:txBody>
      </p:sp>
      <p:sp>
        <p:nvSpPr>
          <p:cNvPr id="4110" name="TextBox 21"/>
          <p:cNvSpPr txBox="1">
            <a:spLocks noChangeArrowheads="1"/>
          </p:cNvSpPr>
          <p:nvPr/>
        </p:nvSpPr>
        <p:spPr bwMode="auto">
          <a:xfrm>
            <a:off x="2051720" y="4869160"/>
            <a:ext cx="2303462" cy="461962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</a:rPr>
              <a:t>по интонации</a:t>
            </a:r>
          </a:p>
        </p:txBody>
      </p:sp>
      <p:sp>
        <p:nvSpPr>
          <p:cNvPr id="4113" name="TextBox 30"/>
          <p:cNvSpPr txBox="1">
            <a:spLocks noChangeArrowheads="1"/>
          </p:cNvSpPr>
          <p:nvPr/>
        </p:nvSpPr>
        <p:spPr bwMode="auto">
          <a:xfrm>
            <a:off x="6156325" y="3501008"/>
            <a:ext cx="2987675" cy="830263"/>
          </a:xfrm>
          <a:prstGeom prst="rect">
            <a:avLst/>
          </a:prstGeom>
          <a:solidFill>
            <a:srgbClr val="FF33CC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</a:rPr>
              <a:t>    с однородными</a:t>
            </a:r>
          </a:p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</a:rPr>
              <a:t>          членами</a:t>
            </a:r>
          </a:p>
        </p:txBody>
      </p:sp>
      <p:cxnSp>
        <p:nvCxnSpPr>
          <p:cNvPr id="35" name="Прямая со стрелкой 34"/>
          <p:cNvCxnSpPr/>
          <p:nvPr/>
        </p:nvCxnSpPr>
        <p:spPr>
          <a:xfrm rot="16200000" flipH="1">
            <a:off x="7632700" y="5121276"/>
            <a:ext cx="1584325" cy="2159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15" name="TextBox 40"/>
          <p:cNvSpPr txBox="1">
            <a:spLocks noChangeArrowheads="1"/>
          </p:cNvSpPr>
          <p:nvPr/>
        </p:nvSpPr>
        <p:spPr bwMode="auto">
          <a:xfrm>
            <a:off x="5652120" y="5589240"/>
            <a:ext cx="2016125" cy="461962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</a:rPr>
              <a:t>без союзов</a:t>
            </a:r>
          </a:p>
        </p:txBody>
      </p:sp>
      <p:sp>
        <p:nvSpPr>
          <p:cNvPr id="4116" name="TextBox 42"/>
          <p:cNvSpPr txBox="1">
            <a:spLocks noChangeArrowheads="1"/>
          </p:cNvSpPr>
          <p:nvPr/>
        </p:nvSpPr>
        <p:spPr bwMode="auto">
          <a:xfrm>
            <a:off x="7307263" y="6165304"/>
            <a:ext cx="1836737" cy="461962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</a:rPr>
              <a:t>с союзами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5003800" y="3284538"/>
            <a:ext cx="2889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/>
              <a:t>.</a:t>
            </a:r>
          </a:p>
        </p:txBody>
      </p:sp>
      <p:grpSp>
        <p:nvGrpSpPr>
          <p:cNvPr id="2" name="Группа 42"/>
          <p:cNvGrpSpPr/>
          <p:nvPr/>
        </p:nvGrpSpPr>
        <p:grpSpPr>
          <a:xfrm>
            <a:off x="3851920" y="3573016"/>
            <a:ext cx="2160240" cy="779894"/>
            <a:chOff x="3851920" y="3422351"/>
            <a:chExt cx="2160240" cy="707886"/>
          </a:xfrm>
          <a:noFill/>
        </p:grpSpPr>
        <p:cxnSp>
          <p:nvCxnSpPr>
            <p:cNvPr id="30" name="Прямая соединительная линия 29"/>
            <p:cNvCxnSpPr/>
            <p:nvPr/>
          </p:nvCxnSpPr>
          <p:spPr>
            <a:xfrm>
              <a:off x="3851920" y="3573016"/>
              <a:ext cx="432048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4499992" y="3573016"/>
              <a:ext cx="432048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4499992" y="3645024"/>
              <a:ext cx="432048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3851920" y="3861048"/>
              <a:ext cx="432048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3851920" y="3933056"/>
              <a:ext cx="432048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5292080" y="3861048"/>
              <a:ext cx="432048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4427984" y="3861048"/>
              <a:ext cx="648072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5724128" y="3422351"/>
              <a:ext cx="288032" cy="707886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4000" b="1" dirty="0"/>
                <a:t>.</a:t>
              </a:r>
            </a:p>
          </p:txBody>
        </p:sp>
      </p:grpSp>
      <p:pic>
        <p:nvPicPr>
          <p:cNvPr id="4130" name="Picture 4" descr="C:\Users\Сергуня\Desktop\новые картинки без фона\risunok1tttt-2-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491163"/>
            <a:ext cx="2005013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</TotalTime>
  <Words>497</Words>
  <Application>Microsoft Office PowerPoint</Application>
  <PresentationFormat>Экран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Отличие сложного предложения от простого</vt:lpstr>
      <vt:lpstr>Цели урока: </vt:lpstr>
      <vt:lpstr>Слайд 3</vt:lpstr>
      <vt:lpstr>Найдите орфограммы в словах</vt:lpstr>
      <vt:lpstr>Слайд 5</vt:lpstr>
      <vt:lpstr>Слайд 6</vt:lpstr>
      <vt:lpstr>Слайд 7</vt:lpstr>
      <vt:lpstr>Сформулируйте цель урока, опираясь на его тему. 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Отличие сложного предложения от простого</dc:title>
  <dc:creator>Пользователь</dc:creator>
  <cp:lastModifiedBy>Пользователь</cp:lastModifiedBy>
  <cp:revision>16</cp:revision>
  <dcterms:created xsi:type="dcterms:W3CDTF">2015-10-11T17:52:42Z</dcterms:created>
  <dcterms:modified xsi:type="dcterms:W3CDTF">2019-11-08T14:55:50Z</dcterms:modified>
</cp:coreProperties>
</file>